
<file path=[Content_Types].xml><?xml version="1.0" encoding="utf-8"?>
<Types xmlns="http://schemas.openxmlformats.org/package/2006/content-types">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ContentType="application/vnd.openxmlformats-officedocument.presentationml.notesMaster+xml" PartName="/ppt/notesMasters/notesMaster2.xml"/>
  <Override ContentType="application/vnd.openxmlformats-officedocument.theme+xml" PartName="/ppt/theme/theme5.xml"/>
  <Override ContentType="application/vnd.openxmlformats-officedocument.theme+xml" PartName="/ppt/theme/theme6.xml"/>
  <Override ContentType="application/vnd.openxmlformats-officedocument.theme+xml" PartName="/ppt/theme/theme7.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drawingml.chart+xml" PartName="/ppt/charts/chart1.xml"/>
  <Override ContentType="application/vnd.openxmlformats-officedocument.presentationml.slideMaster+xml" PartName="/ppt/slideMasters/slideMaster3.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handoutMaster+xml" PartName="/ppt/handoutMasters/handoutMaster2.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notesMaster+xml" PartName="/ppt/notesMasters/notesMaster3.xml"/>
  <Override ContentType="application/vnd.openxmlformats-officedocument.theme+xml" PartName="/ppt/theme/theme8.xml"/>
  <Override ContentType="application/vnd.openxmlformats-officedocument.theme+xml" PartName="/ppt/theme/theme9.xml"/>
  <Override ContentType="application/vnd.openxmlformats-officedocument.theme+xml" PartName="/ppt/theme/theme10.xml"/>
  <Override ContentType="application/vnd.openxmlformats-officedocument.theme+xml" PartName="/ppt/theme/theme11.xml"/>
  <Override ContentType="application/vnd.openxmlformats-officedocument.theme+xml" PartName="/ppt/theme/theme1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Master+xml" PartName="/ppt/slideMasters/slideMaster6.xml"/>
  <Override ContentType="application/vnd.openxmlformats-officedocument.presentationml.slideMaster+xml" PartName="/ppt/slideMasters/slideMaster7.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Layout+xml" PartName="/ppt/slideLayouts/slideLayout45.xml"/>
  <Override ContentType="application/vnd.openxmlformats-officedocument.presentationml.slideLayout+xml" PartName="/ppt/slideLayouts/slideLayout46.xml"/>
  <Override ContentType="application/vnd.openxmlformats-officedocument.presentationml.slideLayout+xml" PartName="/ppt/slideLayouts/slideLayout47.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50.xml"/>
  <Override ContentType="application/vnd.openxmlformats-officedocument.presentationml.slideLayout+xml" PartName="/ppt/slideLayouts/slideLayout51.xml"/>
  <Override ContentType="application/vnd.openxmlformats-officedocument.presentationml.slideLayout+xml" PartName="/ppt/slideLayouts/slideLayout52.xml"/>
  <Override ContentType="application/vnd.openxmlformats-officedocument.presentationml.slideLayout+xml" PartName="/ppt/slideLayouts/slideLayout53.xml"/>
  <Override ContentType="application/vnd.openxmlformats-officedocument.presentationml.slideLayout+xml" PartName="/ppt/slideLayouts/slideLayout54.xml"/>
  <Override ContentType="application/vnd.openxmlformats-officedocument.presentationml.slideLayout+xml" PartName="/ppt/slideLayouts/slideLayout55.xml"/>
  <Override ContentType="application/vnd.openxmlformats-officedocument.presentationml.slideLayout+xml" PartName="/ppt/slideLayouts/slideLayout56.xml"/>
  <Override ContentType="application/vnd.openxmlformats-officedocument.presentationml.slideLayout+xml" PartName="/ppt/slideLayouts/slideLayout57.xml"/>
  <Override ContentType="application/vnd.openxmlformats-officedocument.presentationml.slideLayout+xml" PartName="/ppt/slideLayouts/slideLayout58.xml"/>
  <Override ContentType="application/vnd.openxmlformats-officedocument.presentationml.slideLayout+xml" PartName="/ppt/slideLayouts/slideLayout59.xml"/>
  <Override ContentType="application/vnd.openxmlformats-officedocument.presentationml.slideLayout+xml" PartName="/ppt/slideLayouts/slideLayout60.xml"/>
  <Override ContentType="application/vnd.openxmlformats-officedocument.presentationml.slideLayout+xml" PartName="/ppt/slideLayouts/slideLayout61.xml"/>
  <Override ContentType="application/vnd.openxmlformats-officedocument.presentationml.slideLayout+xml" PartName="/ppt/slideLayouts/slideLayout62.xml"/>
  <Override ContentType="application/vnd.openxmlformats-officedocument.presentationml.slideLayout+xml" PartName="/ppt/slideLayouts/slideLayout63.xml"/>
  <Override ContentType="application/vnd.openxmlformats-officedocument.presentationml.slideLayout+xml" PartName="/ppt/slideLayouts/slideLayout64.xml"/>
  <Override ContentType="application/vnd.openxmlformats-officedocument.presentationml.slideLayout+xml" PartName="/ppt/slideLayouts/slideLayout65.xml"/>
  <Override ContentType="application/vnd.openxmlformats-officedocument.presentationml.slideLayout+xml" PartName="/ppt/slideLayouts/slideLayout66.xml"/>
  <Override ContentType="application/vnd.openxmlformats-officedocument.presentationml.slideLayout+xml" PartName="/ppt/slideLayouts/slideLayout67.xml"/>
  <Override ContentType="application/vnd.openxmlformats-officedocument.presentationml.slideLayout+xml" PartName="/ppt/slideLayouts/slideLayout68.xml"/>
  <Override ContentType="application/vnd.openxmlformats-officedocument.presentationml.slideLayout+xml" PartName="/ppt/slideLayouts/slideLayout69.xml"/>
  <Override ContentType="application/vnd.openxmlformats-officedocument.presentationml.slideLayout+xml" PartName="/ppt/slideLayouts/slideLayout70.xml"/>
  <Override ContentType="application/vnd.openxmlformats-officedocument.presentationml.slideLayout+xml" PartName="/ppt/slideLayouts/slideLayout71.xml"/>
  <Override ContentType="application/vnd.openxmlformats-officedocument.presentationml.slideLayout+xml" PartName="/ppt/slideLayouts/slideLayout72.xml"/>
  <Override ContentType="application/vnd.openxmlformats-officedocument.presentationml.slideLayout+xml" PartName="/ppt/slideLayouts/slideLayout73.xml"/>
  <Override ContentType="application/vnd.openxmlformats-officedocument.presentationml.slideLayout+xml" PartName="/ppt/slideLayouts/slideLayout74.xml"/>
  <Override ContentType="application/vnd.openxmlformats-officedocument.presentationml.slideLayout+xml" PartName="/ppt/slideLayouts/slideLayout75.xml"/>
  <Override ContentType="application/vnd.openxmlformats-officedocument.presentationml.slideLayout+xml" PartName="/ppt/slideLayouts/slideLayout76.xml"/>
  <Override ContentType="application/vnd.openxmlformats-officedocument.presentationml.slideLayout+xml" PartName="/ppt/slideLayouts/slideLayout77.xml"/>
  <Override ContentType="application/vnd.openxmlformats-officedocument.presentationml.slideLayout+xml" PartName="/ppt/slideLayouts/slideLayout78.xml"/>
  <Override ContentType="application/vnd.openxmlformats-officedocument.presentationml.slideLayout+xml" PartName="/ppt/slideLayouts/slideLayout79.xml"/>
  <Override ContentType="application/vnd.openxmlformats-officedocument.presentationml.slideLayout+xml" PartName="/ppt/slideLayouts/slideLayout80.xml"/>
  <Override ContentType="application/vnd.openxmlformats-officedocument.presentationml.slideLayout+xml" PartName="/ppt/slideLayouts/slideLayout81.xml"/>
  <Override ContentType="application/vnd.openxmlformats-officedocument.presentationml.slideLayout+xml" PartName="/ppt/slideLayouts/slideLayout82.xml"/>
  <Override ContentType="application/vnd.openxmlformats-officedocument.presentationml.slideLayout+xml" PartName="/ppt/slideLayouts/slideLayout83.xml"/>
  <Override ContentType="application/vnd.openxmlformats-officedocument.presentationml.slideLayout+xml" PartName="/ppt/slideLayouts/slideLayout84.xml"/>
  <Override ContentType="application/vnd.openxmlformats-officedocument.presentationml.slideLayout+xml" PartName="/ppt/slideLayouts/slideLayout85.xml"/>
  <Override ContentType="application/vnd.openxmlformats-officedocument.presentationml.slideLayout+xml" PartName="/ppt/slideLayouts/slideLayout86.xml"/>
  <Override ContentType="application/vnd.openxmlformats-officedocument.presentationml.slideLayout+xml" PartName="/ppt/slideLayouts/slideLayout87.xml"/>
  <Override ContentType="application/vnd.openxmlformats-officedocument.presentationml.slideLayout+xml" PartName="/ppt/slideLayouts/slideLayout88.xml"/>
  <Override ContentType="application/vnd.openxmlformats-officedocument.presentationml.slideLayout+xml" PartName="/ppt/slideLayouts/slideLayout89.xml"/>
  <Override ContentType="application/vnd.openxmlformats-officedocument.presentationml.slideLayout+xml" PartName="/ppt/slideLayouts/slideLayout90.xml"/>
  <Override ContentType="application/vnd.openxmlformats-officedocument.presentationml.slideLayout+xml" PartName="/ppt/slideLayouts/slideLayout91.xml"/>
  <Override ContentType="application/vnd.openxmlformats-officedocument.presentationml.slideLayout+xml" PartName="/ppt/slideLayouts/slideLayout92.xml"/>
  <Override ContentType="application/vnd.openxmlformats-officedocument.presentationml.slideLayout+xml" PartName="/ppt/slideLayouts/slideLayout93.xml"/>
  <Override ContentType="application/vnd.openxmlformats-officedocument.presentationml.slideLayout+xml" PartName="/ppt/slideLayouts/slideLayout94.xml"/>
  <Override ContentType="application/vnd.openxmlformats-officedocument.presentationml.slideLayout+xml" PartName="/ppt/slideLayouts/slideLayout95.xml"/>
  <Override ContentType="application/vnd.openxmlformats-officedocument.presentationml.slideLayout+xml" PartName="/ppt/slideLayouts/slideLayout96.xml"/>
  <Override ContentType="application/vnd.openxmlformats-officedocument.presentationml.slideLayout+xml" PartName="/ppt/slideLayouts/slideLayout97.xml"/>
  <Override ContentType="application/vnd.openxmlformats-officedocument.presentationml.slideLayout+xml" PartName="/ppt/slideLayouts/slideLayout98.xml"/>
  <Override ContentType="application/vnd.openxmlformats-officedocument.presentationml.slideLayout+xml" PartName="/ppt/slideLayouts/slideLayout99.xml"/>
  <Override ContentType="application/vnd.openxmlformats-officedocument.presentationml.slideLayout+xml" PartName="/ppt/slideLayouts/slideLayout100.xml"/>
  <Override ContentType="application/vnd.openxmlformats-officedocument.presentationml.slideLayout+xml" PartName="/ppt/slideLayouts/slideLayout101.xml"/>
  <Override ContentType="application/vnd.openxmlformats-officedocument.presentationml.slideLayout+xml" PartName="/ppt/slideLayouts/slideLayout102.xml"/>
  <Override ContentType="application/vnd.openxmlformats-officedocument.presentationml.slideLayout+xml" PartName="/ppt/slideLayouts/slideLayout103.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slide+xml" PartName="/ppt/slides/slide152.xml"/>
  <Override ContentType="application/vnd.openxmlformats-officedocument.presentationml.slide+xml" PartName="/ppt/slides/slide153.xml"/>
  <Override ContentType="application/vnd.openxmlformats-officedocument.presentationml.slide+xml" PartName="/ppt/slides/slide154.xml"/>
  <Override ContentType="application/vnd.openxmlformats-officedocument.presentationml.slide+xml" PartName="/ppt/slides/slide155.xml"/>
  <Override ContentType="application/vnd.openxmlformats-officedocument.presentationml.slide+xml" PartName="/ppt/slides/slide156.xml"/>
  <Override ContentType="application/vnd.openxmlformats-officedocument.presentationml.slide+xml" PartName="/ppt/slides/slide157.xml"/>
  <Override ContentType="application/vnd.openxmlformats-officedocument.presentationml.slide+xml" PartName="/ppt/slides/slide158.xml"/>
  <Override ContentType="application/vnd.openxmlformats-officedocument.presentationml.slide+xml" PartName="/ppt/slides/slide159.xml"/>
  <Override ContentType="application/vnd.openxmlformats-officedocument.presentationml.slide+xml" PartName="/ppt/slides/slide160.xml"/>
  <Override ContentType="application/vnd.openxmlformats-officedocument.presentationml.slide+xml" PartName="/ppt/slides/slide161.xml"/>
  <Override ContentType="application/vnd.openxmlformats-officedocument.presentationml.slide+xml" PartName="/ppt/slides/slide162.xml"/>
  <Override ContentType="application/vnd.openxmlformats-officedocument.presentationml.slide+xml" PartName="/ppt/slides/slide163.xml"/>
  <Override ContentType="application/vnd.openxmlformats-officedocument.presentationml.slide+xml" PartName="/ppt/slides/slide164.xml"/>
  <Override ContentType="application/vnd.openxmlformats-officedocument.presentationml.slide+xml" PartName="/ppt/slides/slide165.xml"/>
  <Override ContentType="application/vnd.openxmlformats-officedocument.presentationml.slide+xml" PartName="/ppt/slides/slide166.xml"/>
  <Override ContentType="application/vnd.openxmlformats-officedocument.presentationml.slide+xml" PartName="/ppt/slides/slide167.xml"/>
  <Override ContentType="application/vnd.openxmlformats-officedocument.presentationml.slide+xml" PartName="/ppt/slides/slide168.xml"/>
  <Override ContentType="application/vnd.openxmlformats-officedocument.presentationml.slide+xml" PartName="/ppt/slides/slide169.xml"/>
  <Override ContentType="application/vnd.openxmlformats-officedocument.presentationml.slide+xml" PartName="/ppt/slides/slide170.xml"/>
  <Override ContentType="application/vnd.openxmlformats-officedocument.presentationml.slide+xml" PartName="/ppt/slides/slide171.xml"/>
  <Override ContentType="application/vnd.openxmlformats-officedocument.presentationml.slide+xml" PartName="/ppt/slides/slide172.xml"/>
  <Override ContentType="application/vnd.openxmlformats-officedocument.presentationml.slide+xml" PartName="/ppt/slides/slide173.xml"/>
  <Override ContentType="application/vnd.openxmlformats-officedocument.presentationml.slide+xml" PartName="/ppt/slides/slide174.xml"/>
  <Override ContentType="application/vnd.openxmlformats-officedocument.presentationml.notesMaster+xml" PartName="/ppt/notesMasters/notesMaster4.xml"/>
  <Override ContentType="application/vnd.openxmlformats-officedocument.theme+xml" PartName="/ppt/theme/theme13.xml"/>
  <Override ContentType="application/vnd.openxmlformats-officedocument.theme+xml" PartName="/ppt/theme/theme14.xml"/>
  <Override ContentType="application/vnd.openxmlformats-officedocument.theme+xml" PartName="/ppt/theme/theme15.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presentationml.notesSlide+xml" PartName="/ppt/notesSlides/notesSlide93.xml"/>
  <Override ContentType="application/vnd.openxmlformats-officedocument.presentationml.slideMaster+xml" PartName="/ppt/slideMasters/slideMaster8.xml"/>
  <Override ContentType="application/vnd.openxmlformats-officedocument.presentationml.slideLayout+xml" PartName="/ppt/slideLayouts/slideLayout104.xml"/>
  <Override ContentType="application/vnd.openxmlformats-officedocument.presentationml.slideLayout+xml" PartName="/ppt/slideLayouts/slideLayout105.xml"/>
  <Override ContentType="application/vnd.openxmlformats-officedocument.presentationml.slideLayout+xml" PartName="/ppt/slideLayouts/slideLayout106.xml"/>
  <Override ContentType="application/vnd.openxmlformats-officedocument.presentationml.slideLayout+xml" PartName="/ppt/slideLayouts/slideLayout107.xml"/>
  <Override ContentType="application/vnd.openxmlformats-officedocument.presentationml.slideLayout+xml" PartName="/ppt/slideLayouts/slideLayout108.xml"/>
  <Override ContentType="application/vnd.openxmlformats-officedocument.presentationml.slideLayout+xml" PartName="/ppt/slideLayouts/slideLayout109.xml"/>
  <Override ContentType="application/vnd.openxmlformats-officedocument.presentationml.slideLayout+xml" PartName="/ppt/slideLayouts/slideLayout110.xml"/>
  <Override ContentType="application/vnd.openxmlformats-officedocument.presentationml.slideLayout+xml" PartName="/ppt/slideLayouts/slideLayout111.xml"/>
  <Override ContentType="application/vnd.openxmlformats-officedocument.presentationml.slideLayout+xml" PartName="/ppt/slideLayouts/slideLayout112.xml"/>
  <Override ContentType="application/vnd.openxmlformats-officedocument.presentationml.handoutMaster+xml" PartName="/ppt/handoutMasters/handoutMaster3.xml"/>
  <Override ContentType="application/vnd.openxmlformats-officedocument.presentationml.slide+xml" PartName="/ppt/slides/slide175.xml"/>
  <Override ContentType="application/vnd.openxmlformats-officedocument.presentationml.slide+xml" PartName="/ppt/slides/slide176.xml"/>
  <Override ContentType="application/vnd.openxmlformats-officedocument.presentationml.slide+xml" PartName="/ppt/slides/slide177.xml"/>
  <Override ContentType="application/vnd.openxmlformats-officedocument.presentationml.slide+xml" PartName="/ppt/slides/slide178.xml"/>
  <Override ContentType="application/vnd.openxmlformats-officedocument.presentationml.slide+xml" PartName="/ppt/slides/slide179.xml"/>
  <Override ContentType="application/vnd.openxmlformats-officedocument.presentationml.slide+xml" PartName="/ppt/slides/slide180.xml"/>
  <Override ContentType="application/vnd.openxmlformats-officedocument.presentationml.slide+xml" PartName="/ppt/slides/slide181.xml"/>
  <Override ContentType="application/vnd.openxmlformats-officedocument.presentationml.slide+xml" PartName="/ppt/slides/slide182.xml"/>
  <Override ContentType="application/vnd.openxmlformats-officedocument.presentationml.slide+xml" PartName="/ppt/slides/slide183.xml"/>
  <Override ContentType="application/vnd.openxmlformats-officedocument.presentationml.slide+xml" PartName="/ppt/slides/slide184.xml"/>
  <Override ContentType="application/vnd.openxmlformats-officedocument.presentationml.slide+xml" PartName="/ppt/slides/slide185.xml"/>
  <Override ContentType="application/vnd.openxmlformats-officedocument.presentationml.slide+xml" PartName="/ppt/slides/slide186.xml"/>
  <Override ContentType="application/vnd.openxmlformats-officedocument.presentationml.slide+xml" PartName="/ppt/slides/slide187.xml"/>
  <Override ContentType="application/vnd.openxmlformats-officedocument.presentationml.slide+xml" PartName="/ppt/slides/slide188.xml"/>
  <Override ContentType="application/vnd.openxmlformats-officedocument.presentationml.slide+xml" PartName="/ppt/slides/slide189.xml"/>
  <Override ContentType="application/vnd.openxmlformats-officedocument.presentationml.slide+xml" PartName="/ppt/slides/slide190.xml"/>
  <Override ContentType="application/vnd.openxmlformats-officedocument.presentationml.slide+xml" PartName="/ppt/slides/slide191.xml"/>
  <Override ContentType="application/vnd.openxmlformats-officedocument.presentationml.slide+xml" PartName="/ppt/slides/slide192.xml"/>
  <Override ContentType="application/vnd.openxmlformats-officedocument.presentationml.slide+xml" PartName="/ppt/slides/slide193.xml"/>
  <Override ContentType="application/vnd.openxmlformats-officedocument.presentationml.slide+xml" PartName="/ppt/slides/slide194.xml"/>
  <Override ContentType="application/vnd.openxmlformats-officedocument.presentationml.slide+xml" PartName="/ppt/slides/slide195.xml"/>
  <Override ContentType="application/vnd.openxmlformats-officedocument.presentationml.slide+xml" PartName="/ppt/slides/slide196.xml"/>
  <Override ContentType="application/vnd.openxmlformats-officedocument.presentationml.slide+xml" PartName="/ppt/slides/slide197.xml"/>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g"/>
  <Default Extension="wmf" ContentType="image/x-wmf"/>
  <Override ContentType="application/vnd.openxmlformats-officedocument.presentationml.notesMaster+xml" PartName="/ppt/notesMasters/notesMaster5.xml"/>
  <Override ContentType="application/vnd.openxmlformats-officedocument.theme+xml" PartName="/ppt/theme/theme16.xml"/>
  <Override ContentType="application/vnd.openxmlformats-officedocument.theme+xml" PartName="/ppt/theme/theme17.xml"/>
  <Override ContentType="application/vnd.openxmlformats-officedocument.presentationml.notesSlide+xml" PartName="/ppt/notesSlides/notesSlide94.xml"/>
  <Override ContentType="application/vnd.openxmlformats-officedocument.presentationml.slideMaster+xml" PartName="/ppt/slideMasters/slideMaster9.xml"/>
  <Override ContentType="application/vnd.openxmlformats-officedocument.presentationml.slideLayout+xml" PartName="/ppt/slideLayouts/slideLayout113.xml"/>
  <Override ContentType="application/vnd.openxmlformats-officedocument.presentationml.slideLayout+xml" PartName="/ppt/slideLayouts/slideLayout114.xml"/>
  <Override ContentType="application/vnd.openxmlformats-officedocument.presentationml.slideLayout+xml" PartName="/ppt/slideLayouts/slideLayout115.xml"/>
  <Override ContentType="application/vnd.openxmlformats-officedocument.presentationml.slideLayout+xml" PartName="/ppt/slideLayouts/slideLayout116.xml"/>
  <Override ContentType="application/vnd.openxmlformats-officedocument.presentationml.slideLayout+xml" PartName="/ppt/slideLayouts/slideLayout117.xml"/>
  <Override ContentType="application/vnd.openxmlformats-officedocument.presentationml.slideLayout+xml" PartName="/ppt/slideLayouts/slideLayout118.xml"/>
  <Override ContentType="application/vnd.openxmlformats-officedocument.presentationml.slideLayout+xml" PartName="/ppt/slideLayouts/slideLayout119.xml"/>
  <Override ContentType="application/vnd.openxmlformats-officedocument.presentationml.slideLayout+xml" PartName="/ppt/slideLayouts/slideLayout120.xml"/>
  <Override ContentType="application/vnd.openxmlformats-officedocument.presentationml.slideLayout+xml" PartName="/ppt/slideLayouts/slideLayout121.xml"/>
  <Override ContentType="application/vnd.openxmlformats-officedocument.presentationml.slideLayout+xml" PartName="/ppt/slideLayouts/slideLayout122.xml"/>
  <Override ContentType="application/vnd.openxmlformats-officedocument.presentationml.slideLayout+xml" PartName="/ppt/slideLayouts/slideLayout123.xml"/>
  <Override ContentType="application/vnd.openxmlformats-officedocument.presentationml.slide+xml" PartName="/ppt/slides/slide198.xml"/>
  <Override ContentType="application/vnd.openxmlformats-officedocument.presentationml.slide+xml" PartName="/ppt/slides/slide199.xml"/>
  <Override ContentType="application/vnd.openxmlformats-officedocument.presentationml.slide+xml" PartName="/ppt/slides/slide200.xml"/>
  <Override ContentType="application/vnd.openxmlformats-officedocument.presentationml.slide+xml" PartName="/ppt/slides/slide201.xml"/>
  <Override ContentType="application/vnd.openxmlformats-officedocument.presentationml.slide+xml" PartName="/ppt/slides/slide202.xml"/>
  <Override ContentType="application/vnd.openxmlformats-officedocument.presentationml.slide+xml" PartName="/ppt/slides/slide203.xml"/>
  <Override ContentType="application/vnd.openxmlformats-officedocument.presentationml.slide+xml" PartName="/ppt/slides/slide204.xml"/>
  <Override ContentType="application/vnd.openxmlformats-officedocument.presentationml.slide+xml" PartName="/ppt/slides/slide205.xml"/>
  <Override ContentType="application/vnd.openxmlformats-officedocument.presentationml.slide+xml" PartName="/ppt/slides/slide206.xml"/>
  <Override ContentType="application/vnd.openxmlformats-officedocument.presentationml.slide+xml" PartName="/ppt/slides/slide207.xml"/>
</Types>
</file>

<file path=_rels/.rels><?xml version="1.0" encoding="UTF-8" standalone="yes"?>
<Relationships xmlns="http://schemas.openxmlformats.org/package/2006/relationships">
    <Relationship Id="rId3"
        Type="http://schemas.openxmlformats.org/package/2006/relationships/metadata/core-properties"
        Target="docProps/core.xml"/>
    <Relationship Id="rId1"
        Type="http://schemas.openxmlformats.org/officeDocument/2006/relationships/officeDocument"
        Target="ppt/presentation.xml"/>
    <!--
    <Relationship Id="rId5"
        Type="http://schemas.openxmlformats.org/officeDocument/2006/relationships/custom-properties"
        Target="docProps/custom.xml"/>
        -->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r:id="rId1"/>
    <p:sldMasterId r:id="rId2"/>
    <p:sldMasterId r:id="rId43"/>
    <p:sldMasterId r:id="rId114"/>
    <p:sldMasterId r:id="rId115"/>
    <p:sldMasterId r:id="rId116"/>
    <p:sldMasterId r:id="rId117"/>
    <p:sldMasterId r:id="rId197"/>
    <p:sldMasterId r:id="rId221"/>
  </p:sldMasterIdLst>
  <p:notesMasterIdLst>
    <p:notesMasterId r:id="rId34"/>
  </p:notesMasterIdLst>
  <p:handoutMasterIdLst>
    <p:handoutMasterId r:id="rId35"/>
  </p:handoutMasterIdLst>
  <p:sldIdLst>
    <p:sldId id="268" r:id="rId3"/>
    <p:sldId id="281" r:id="rId4"/>
    <p:sldId id="323" r:id="rId5"/>
    <p:sldId id="320" r:id="rId6"/>
    <p:sldId id="325" r:id="rId7"/>
    <p:sldId id="288" r:id="rId8"/>
    <p:sldId id="310" r:id="rId9"/>
    <p:sldId id="311" r:id="rId10"/>
    <p:sldId id="321" r:id="rId11"/>
    <p:sldId id="314" r:id="rId12"/>
    <p:sldId id="315" r:id="rId13"/>
    <p:sldId id="316" r:id="rId14"/>
    <p:sldId id="317" r:id="rId15"/>
    <p:sldId id="318" r:id="rId16"/>
    <p:sldId id="319" r:id="rId17"/>
    <p:sldId id="322" r:id="rId18"/>
    <p:sldId id="324" r:id="rId19"/>
    <p:sldId id="298" r:id="rId20"/>
    <p:sldId id="299" r:id="rId21"/>
    <p:sldId id="300" r:id="rId22"/>
    <p:sldId id="301" r:id="rId23"/>
    <p:sldId id="302" r:id="rId24"/>
    <p:sldId id="303" r:id="rId25"/>
    <p:sldId id="304" r:id="rId26"/>
    <p:sldId id="305" r:id="rId27"/>
    <p:sldId id="306" r:id="rId28"/>
    <p:sldId id="307" r:id="rId29"/>
    <p:sldId id="287" r:id="rId30"/>
    <p:sldId id="326" r:id="rId31"/>
    <p:sldId id="327" r:id="rId32"/>
    <p:sldId id="328" r:id="rId33"/>
    <p:sldId id="329" r:id="rId44"/>
    <p:sldId id="330"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4" r:id="rId69"/>
    <p:sldId id="355" r:id="rId70"/>
    <p:sldId id="356" r:id="rId71"/>
    <p:sldId id="357" r:id="rId72"/>
    <p:sldId id="358" r:id="rId73"/>
    <p:sldId id="359" r:id="rId74"/>
    <p:sldId id="360" r:id="rId75"/>
    <p:sldId id="361" r:id="rId76"/>
    <p:sldId id="362" r:id="rId77"/>
    <p:sldId id="363" r:id="rId78"/>
    <p:sldId id="364" r:id="rId79"/>
    <p:sldId id="365" r:id="rId80"/>
    <p:sldId id="366" r:id="rId81"/>
    <p:sldId id="367" r:id="rId82"/>
    <p:sldId id="368" r:id="rId83"/>
    <p:sldId id="369" r:id="rId84"/>
    <p:sldId id="370" r:id="rId85"/>
    <p:sldId id="371" r:id="rId86"/>
    <p:sldId id="372" r:id="rId87"/>
    <p:sldId id="373" r:id="rId88"/>
    <p:sldId id="374" r:id="rId89"/>
    <p:sldId id="375" r:id="rId90"/>
    <p:sldId id="376" r:id="rId91"/>
    <p:sldId id="377" r:id="rId92"/>
    <p:sldId id="378" r:id="rId93"/>
    <p:sldId id="379" r:id="rId94"/>
    <p:sldId id="380" r:id="rId95"/>
    <p:sldId id="381" r:id="rId96"/>
    <p:sldId id="382" r:id="rId97"/>
    <p:sldId id="383" r:id="rId98"/>
    <p:sldId id="384" r:id="rId99"/>
    <p:sldId id="385" r:id="rId100"/>
    <p:sldId id="386" r:id="rId101"/>
    <p:sldId id="387" r:id="rId102"/>
    <p:sldId id="388" r:id="rId103"/>
    <p:sldId id="389" r:id="rId104"/>
    <p:sldId id="390" r:id="rId105"/>
    <p:sldId id="391" r:id="rId106"/>
    <p:sldId id="392" r:id="rId107"/>
    <p:sldId id="393" r:id="rId108"/>
    <p:sldId id="394" r:id="rId109"/>
    <p:sldId id="395" r:id="rId110"/>
    <p:sldId id="396" r:id="rId118"/>
    <p:sldId id="397" r:id="rId119"/>
    <p:sldId id="398" r:id="rId120"/>
    <p:sldId id="399" r:id="rId121"/>
    <p:sldId id="400" r:id="rId122"/>
    <p:sldId id="401" r:id="rId123"/>
    <p:sldId id="402" r:id="rId124"/>
    <p:sldId id="403" r:id="rId125"/>
    <p:sldId id="404" r:id="rId126"/>
    <p:sldId id="405" r:id="rId127"/>
    <p:sldId id="406" r:id="rId128"/>
    <p:sldId id="407" r:id="rId129"/>
    <p:sldId id="408" r:id="rId130"/>
    <p:sldId id="409" r:id="rId131"/>
    <p:sldId id="410" r:id="rId132"/>
    <p:sldId id="411" r:id="rId133"/>
    <p:sldId id="412" r:id="rId134"/>
    <p:sldId id="413" r:id="rId135"/>
    <p:sldId id="414" r:id="rId136"/>
    <p:sldId id="415" r:id="rId137"/>
    <p:sldId id="416" r:id="rId138"/>
    <p:sldId id="417" r:id="rId139"/>
    <p:sldId id="418" r:id="rId140"/>
    <p:sldId id="419" r:id="rId141"/>
    <p:sldId id="420" r:id="rId142"/>
    <p:sldId id="421" r:id="rId143"/>
    <p:sldId id="422" r:id="rId144"/>
    <p:sldId id="423" r:id="rId145"/>
    <p:sldId id="424" r:id="rId146"/>
    <p:sldId id="425" r:id="rId147"/>
    <p:sldId id="426" r:id="rId148"/>
    <p:sldId id="427" r:id="rId149"/>
    <p:sldId id="428" r:id="rId150"/>
    <p:sldId id="429" r:id="rId151"/>
    <p:sldId id="430" r:id="rId152"/>
    <p:sldId id="431" r:id="rId153"/>
    <p:sldId id="432" r:id="rId154"/>
    <p:sldId id="433" r:id="rId155"/>
    <p:sldId id="434" r:id="rId156"/>
    <p:sldId id="435" r:id="rId157"/>
    <p:sldId id="436" r:id="rId158"/>
    <p:sldId id="437" r:id="rId159"/>
    <p:sldId id="438" r:id="rId160"/>
    <p:sldId id="439" r:id="rId161"/>
    <p:sldId id="440" r:id="rId162"/>
    <p:sldId id="441" r:id="rId163"/>
    <p:sldId id="442" r:id="rId164"/>
    <p:sldId id="443" r:id="rId165"/>
    <p:sldId id="444" r:id="rId166"/>
    <p:sldId id="445" r:id="rId167"/>
    <p:sldId id="446" r:id="rId168"/>
    <p:sldId id="447" r:id="rId169"/>
    <p:sldId id="448" r:id="rId170"/>
    <p:sldId id="449" r:id="rId171"/>
    <p:sldId id="450" r:id="rId172"/>
    <p:sldId id="451" r:id="rId173"/>
    <p:sldId id="452" r:id="rId174"/>
    <p:sldId id="453" r:id="rId175"/>
    <p:sldId id="454" r:id="rId176"/>
    <p:sldId id="455" r:id="rId177"/>
    <p:sldId id="456" r:id="rId178"/>
    <p:sldId id="457" r:id="rId179"/>
    <p:sldId id="458" r:id="rId180"/>
    <p:sldId id="459" r:id="rId181"/>
    <p:sldId id="460" r:id="rId182"/>
    <p:sldId id="461" r:id="rId183"/>
    <p:sldId id="462" r:id="rId184"/>
    <p:sldId id="463" r:id="rId185"/>
    <p:sldId id="464" r:id="rId186"/>
    <p:sldId id="465" r:id="rId187"/>
    <p:sldId id="466" r:id="rId188"/>
    <p:sldId id="467" r:id="rId189"/>
    <p:sldId id="468" r:id="rId190"/>
    <p:sldId id="469" r:id="rId191"/>
    <p:sldId id="470" r:id="rId192"/>
    <p:sldId id="471" r:id="rId193"/>
    <p:sldId id="472" r:id="rId198"/>
    <p:sldId id="473" r:id="rId199"/>
    <p:sldId id="474" r:id="rId200"/>
    <p:sldId id="475" r:id="rId201"/>
    <p:sldId id="476"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2"/>
    <p:sldId id="496" r:id="rId223"/>
    <p:sldId id="497" r:id="rId224"/>
    <p:sldId id="498" r:id="rId225"/>
    <p:sldId id="499" r:id="rId226"/>
    <p:sldId id="500" r:id="rId227"/>
    <p:sldId id="501" r:id="rId228"/>
    <p:sldId id="502" r:id="rId229"/>
    <p:sldId id="503" r:id="rId230"/>
    <p:sldId id="504" r:id="rId231"/>
  </p:sldIdLst>
  <p:sldSz cx="9144000" cy="5143500" type="screen16x9"/>
  <p:notesSz cx="6858000" cy="9144000"/>
  <p:defaultTextStyle>
    <a:defPPr>
      <a:defRPr lang="de-DE"/>
    </a:defPPr>
    <a:lvl1pPr algn="l" rtl="0" fontAlgn="base">
      <a:spcBef>
        <a:spcPct val="0"/>
      </a:spcBef>
      <a:spcAft>
        <a:spcPct val="0"/>
      </a:spcAft>
      <a:defRPr kern="1200">
        <a:latin typeface="Imago" pitchFamily="2" charset="0"/>
        <a:ea typeface="MS PGothic" pitchFamily="34" charset="-128"/>
        <a:cs typeface="+mn-cs"/>
      </a:defRPr>
    </a:lvl1pPr>
    <a:lvl2pPr marL="457200" algn="l" rtl="0" fontAlgn="base">
      <a:spcBef>
        <a:spcPct val="0"/>
      </a:spcBef>
      <a:spcAft>
        <a:spcPct val="0"/>
      </a:spcAft>
      <a:defRPr kern="1200">
        <a:latin typeface="Imago" pitchFamily="2" charset="0"/>
        <a:ea typeface="MS PGothic" pitchFamily="34" charset="-128"/>
        <a:cs typeface="+mn-cs"/>
      </a:defRPr>
    </a:lvl2pPr>
    <a:lvl3pPr marL="914400" algn="l" rtl="0" fontAlgn="base">
      <a:spcBef>
        <a:spcPct val="0"/>
      </a:spcBef>
      <a:spcAft>
        <a:spcPct val="0"/>
      </a:spcAft>
      <a:defRPr kern="1200">
        <a:latin typeface="Imago" pitchFamily="2" charset="0"/>
        <a:ea typeface="MS PGothic" pitchFamily="34" charset="-128"/>
        <a:cs typeface="+mn-cs"/>
      </a:defRPr>
    </a:lvl3pPr>
    <a:lvl4pPr marL="1371600" algn="l" rtl="0" fontAlgn="base">
      <a:spcBef>
        <a:spcPct val="0"/>
      </a:spcBef>
      <a:spcAft>
        <a:spcPct val="0"/>
      </a:spcAft>
      <a:defRPr kern="1200">
        <a:latin typeface="Imago" pitchFamily="2" charset="0"/>
        <a:ea typeface="MS PGothic" pitchFamily="34" charset="-128"/>
        <a:cs typeface="+mn-cs"/>
      </a:defRPr>
    </a:lvl4pPr>
    <a:lvl5pPr marL="1828800" algn="l" rtl="0" fontAlgn="base">
      <a:spcBef>
        <a:spcPct val="0"/>
      </a:spcBef>
      <a:spcAft>
        <a:spcPct val="0"/>
      </a:spcAft>
      <a:defRPr kern="1200">
        <a:latin typeface="Imago" pitchFamily="2" charset="0"/>
        <a:ea typeface="MS PGothic" pitchFamily="34" charset="-128"/>
        <a:cs typeface="+mn-cs"/>
      </a:defRPr>
    </a:lvl5pPr>
    <a:lvl6pPr marL="2286000" algn="l" defTabSz="914400" rtl="0" eaLnBrk="1" latinLnBrk="0" hangingPunct="1">
      <a:defRPr kern="1200">
        <a:latin typeface="Imago" pitchFamily="2" charset="0"/>
        <a:ea typeface="MS PGothic" pitchFamily="34" charset="-128"/>
        <a:cs typeface="+mn-cs"/>
      </a:defRPr>
    </a:lvl6pPr>
    <a:lvl7pPr marL="2743200" algn="l" defTabSz="914400" rtl="0" eaLnBrk="1" latinLnBrk="0" hangingPunct="1">
      <a:defRPr kern="1200">
        <a:latin typeface="Imago" pitchFamily="2" charset="0"/>
        <a:ea typeface="MS PGothic" pitchFamily="34" charset="-128"/>
        <a:cs typeface="+mn-cs"/>
      </a:defRPr>
    </a:lvl7pPr>
    <a:lvl8pPr marL="3200400" algn="l" defTabSz="914400" rtl="0" eaLnBrk="1" latinLnBrk="0" hangingPunct="1">
      <a:defRPr kern="1200">
        <a:latin typeface="Imago" pitchFamily="2" charset="0"/>
        <a:ea typeface="MS PGothic" pitchFamily="34" charset="-128"/>
        <a:cs typeface="+mn-cs"/>
      </a:defRPr>
    </a:lvl8pPr>
    <a:lvl9pPr marL="3657600" algn="l" defTabSz="914400" rtl="0" eaLnBrk="1" latinLnBrk="0" hangingPunct="1">
      <a:defRPr kern="1200">
        <a:latin typeface="Imago" pitchFamily="2" charset="0"/>
        <a:ea typeface="MS PGothic" pitchFamily="34" charset="-128"/>
        <a:cs typeface="+mn-cs"/>
      </a:defRPr>
    </a:lvl9pPr>
  </p:defaultTextStyle>
  <p:extLst>
    <p:ext uri="{521415D9-36F7-43E2-AB2F-B90AF26B5E84}">
      <p14:sectionLst xmlns:p14="http://schemas.microsoft.com/office/powerpoint/2010/main">
        <p14:section name="BA Conference" id="{48E813D6-3766-8E41-B655-84F191418313}">
          <p14:sldIdLst>
            <p14:sldId id="268"/>
            <p14:sldId id="281"/>
            <p14:sldId id="323"/>
            <p14:sldId id="320"/>
            <p14:sldId id="325"/>
            <p14:sldId id="288"/>
            <p14:sldId id="310"/>
            <p14:sldId id="311"/>
            <p14:sldId id="321"/>
            <p14:sldId id="314"/>
            <p14:sldId id="315"/>
            <p14:sldId id="316"/>
            <p14:sldId id="317"/>
            <p14:sldId id="318"/>
            <p14:sldId id="319"/>
            <p14:sldId id="322"/>
            <p14:sldId id="324"/>
            <p14:sldId id="298"/>
            <p14:sldId id="299"/>
            <p14:sldId id="300"/>
            <p14:sldId id="301"/>
            <p14:sldId id="302"/>
            <p14:sldId id="303"/>
            <p14:sldId id="304"/>
            <p14:sldId id="305"/>
            <p14:sldId id="306"/>
            <p14:sldId id="307"/>
            <p14:sldId id="287"/>
            <p14:sldId id="326"/>
            <p14:sldId id="327"/>
            <p14:sldId id="3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6A8E"/>
    <a:srgbClr val="1058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2677" autoAdjust="0"/>
  </p:normalViewPr>
  <p:slideViewPr>
    <p:cSldViewPr snapToGrid="0">
      <p:cViewPr>
        <p:scale>
          <a:sx n="100" d="100"/>
          <a:sy n="100" d="100"/>
        </p:scale>
        <p:origin x="-773" y="-221"/>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36004" cy="36004"/>
</p:viewPr>
</file>

<file path=ppt/_rels/presentation.xml.rels><?xml version="1.0" encoding="UTF-8" standalone="yes"?><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52" Type="http://schemas.openxmlformats.org/officeDocument/2006/relationships/slide" Target="slides/slide40.xml"/><Relationship Id="rId57" Type="http://schemas.openxmlformats.org/officeDocument/2006/relationships/slide" Target="slides/slide45.xml"/><Relationship Id="rId65" Type="http://schemas.openxmlformats.org/officeDocument/2006/relationships/slide" Target="slides/slide53.xml"/><Relationship Id="rId78" Type="http://schemas.openxmlformats.org/officeDocument/2006/relationships/slide" Target="slides/slide66.xml"/><Relationship Id="rId60" Type="http://schemas.openxmlformats.org/officeDocument/2006/relationships/slide" Target="slides/slide48.xml"/><Relationship Id="rId73" Type="http://schemas.openxmlformats.org/officeDocument/2006/relationships/slide" Target="slides/slide61.xml"/><Relationship Id="rId81" Type="http://schemas.openxmlformats.org/officeDocument/2006/relationships/slide" Target="slides/slide69.xml"/><Relationship Id="rId86" Type="http://schemas.openxmlformats.org/officeDocument/2006/relationships/slide" Target="slides/slide74.xml"/><Relationship Id="rId89" Type="http://schemas.openxmlformats.org/officeDocument/2006/relationships/slide" Target="slides/slide77.xml"/><Relationship Id="rId94" Type="http://schemas.openxmlformats.org/officeDocument/2006/relationships/slide" Target="slides/slide82.xml"/><Relationship Id="rId102" Type="http://schemas.openxmlformats.org/officeDocument/2006/relationships/slide" Target="slides/slide90.xml"/><Relationship Id="rId107" Type="http://schemas.openxmlformats.org/officeDocument/2006/relationships/slide" Target="slides/slide95.xml"/><Relationship Id="rId46" Type="http://schemas.openxmlformats.org/officeDocument/2006/relationships/slide" Target="slides/slide34.xml"/><Relationship Id="rId110" Type="http://schemas.openxmlformats.org/officeDocument/2006/relationships/slide" Target="slides/slide98.xml"/><Relationship Id="rId55" Type="http://schemas.openxmlformats.org/officeDocument/2006/relationships/slide" Target="slides/slide43.xml"/><Relationship Id="rId68" Type="http://schemas.openxmlformats.org/officeDocument/2006/relationships/slide" Target="slides/slide56.xml"/><Relationship Id="rId50" Type="http://schemas.openxmlformats.org/officeDocument/2006/relationships/slide" Target="slides/slide38.xml"/><Relationship Id="rId63" Type="http://schemas.openxmlformats.org/officeDocument/2006/relationships/slide" Target="slides/slide51.xml"/><Relationship Id="rId71" Type="http://schemas.openxmlformats.org/officeDocument/2006/relationships/slide" Target="slides/slide59.xml"/><Relationship Id="rId76" Type="http://schemas.openxmlformats.org/officeDocument/2006/relationships/slide" Target="slides/slide64.xml"/><Relationship Id="rId79" Type="http://schemas.openxmlformats.org/officeDocument/2006/relationships/slide" Target="slides/slide67.xml"/><Relationship Id="rId84" Type="http://schemas.openxmlformats.org/officeDocument/2006/relationships/slide" Target="slides/slide72.xml"/><Relationship Id="rId92" Type="http://schemas.openxmlformats.org/officeDocument/2006/relationships/slide" Target="slides/slide80.xml"/><Relationship Id="rId97" Type="http://schemas.openxmlformats.org/officeDocument/2006/relationships/slide" Target="slides/slide85.xml"/><Relationship Id="rId105" Type="http://schemas.openxmlformats.org/officeDocument/2006/relationships/slide" Target="slides/slide93.xml"/><Relationship Id="rId44" Type="http://schemas.openxmlformats.org/officeDocument/2006/relationships/slide" Target="slides/slide32.xml"/><Relationship Id="rId54" Type="http://schemas.openxmlformats.org/officeDocument/2006/relationships/slide" Target="slides/slide42.xml"/><Relationship Id="rId62" Type="http://schemas.openxmlformats.org/officeDocument/2006/relationships/slide" Target="slides/slide50.xml"/><Relationship Id="rId67" Type="http://schemas.openxmlformats.org/officeDocument/2006/relationships/slide" Target="slides/slide55.xml"/><Relationship Id="rId75" Type="http://schemas.openxmlformats.org/officeDocument/2006/relationships/slide" Target="slides/slide63.xml"/><Relationship Id="rId88" Type="http://schemas.openxmlformats.org/officeDocument/2006/relationships/slide" Target="slides/slide76.xml"/><Relationship Id="rId96" Type="http://schemas.openxmlformats.org/officeDocument/2006/relationships/slide" Target="slides/slide84.xml"/><Relationship Id="rId100" Type="http://schemas.openxmlformats.org/officeDocument/2006/relationships/slide" Target="slides/slide88.xml"/><Relationship Id="rId49" Type="http://schemas.openxmlformats.org/officeDocument/2006/relationships/slide" Target="slides/slide37.xml"/><Relationship Id="rId58" Type="http://schemas.openxmlformats.org/officeDocument/2006/relationships/slide" Target="slides/slide46.xml"/><Relationship Id="rId70" Type="http://schemas.openxmlformats.org/officeDocument/2006/relationships/slide" Target="slides/slide58.xml"/><Relationship Id="rId83" Type="http://schemas.openxmlformats.org/officeDocument/2006/relationships/slide" Target="slides/slide71.xml"/><Relationship Id="rId91" Type="http://schemas.openxmlformats.org/officeDocument/2006/relationships/slide" Target="slides/slide79.xml"/><Relationship Id="rId99" Type="http://schemas.openxmlformats.org/officeDocument/2006/relationships/slide" Target="slides/slide87.xml"/><Relationship Id="rId104" Type="http://schemas.openxmlformats.org/officeDocument/2006/relationships/slide" Target="slides/slide92.xml"/><Relationship Id="rId43" Type="http://schemas.openxmlformats.org/officeDocument/2006/relationships/slideMaster" Target="slideMasters/slideMaster3.xml"/><Relationship Id="rId48" Type="http://schemas.openxmlformats.org/officeDocument/2006/relationships/slide" Target="slides/slide36.xml"/><Relationship Id="rId53" Type="http://schemas.openxmlformats.org/officeDocument/2006/relationships/slide" Target="slides/slide41.xml"/><Relationship Id="rId61" Type="http://schemas.openxmlformats.org/officeDocument/2006/relationships/slide" Target="slides/slide49.xml"/><Relationship Id="rId66" Type="http://schemas.openxmlformats.org/officeDocument/2006/relationships/slide" Target="slides/slide54.xml"/><Relationship Id="rId69" Type="http://schemas.openxmlformats.org/officeDocument/2006/relationships/slide" Target="slides/slide57.xml"/><Relationship Id="rId74" Type="http://schemas.openxmlformats.org/officeDocument/2006/relationships/slide" Target="slides/slide62.xml"/><Relationship Id="rId82" Type="http://schemas.openxmlformats.org/officeDocument/2006/relationships/slide" Target="slides/slide70.xml"/><Relationship Id="rId87" Type="http://schemas.openxmlformats.org/officeDocument/2006/relationships/slide" Target="slides/slide75.xml"/><Relationship Id="rId95" Type="http://schemas.openxmlformats.org/officeDocument/2006/relationships/slide" Target="slides/slide83.xml"/><Relationship Id="rId103" Type="http://schemas.openxmlformats.org/officeDocument/2006/relationships/slide" Target="slides/slide91.xml"/><Relationship Id="rId108" Type="http://schemas.openxmlformats.org/officeDocument/2006/relationships/slide" Target="slides/slide96.xml"/><Relationship Id="rId47" Type="http://schemas.openxmlformats.org/officeDocument/2006/relationships/slide" Target="slides/slide35.xml"/><Relationship Id="rId90" Type="http://schemas.openxmlformats.org/officeDocument/2006/relationships/slide" Target="slides/slide78.xml"/><Relationship Id="rId51" Type="http://schemas.openxmlformats.org/officeDocument/2006/relationships/slide" Target="slides/slide39.xml"/><Relationship Id="rId56" Type="http://schemas.openxmlformats.org/officeDocument/2006/relationships/slide" Target="slides/slide44.xml"/><Relationship Id="rId64" Type="http://schemas.openxmlformats.org/officeDocument/2006/relationships/slide" Target="slides/slide52.xml"/><Relationship Id="rId72" Type="http://schemas.openxmlformats.org/officeDocument/2006/relationships/slide" Target="slides/slide60.xml"/><Relationship Id="rId77" Type="http://schemas.openxmlformats.org/officeDocument/2006/relationships/slide" Target="slides/slide65.xml"/><Relationship Id="rId85" Type="http://schemas.openxmlformats.org/officeDocument/2006/relationships/slide" Target="slides/slide73.xml"/><Relationship Id="rId98" Type="http://schemas.openxmlformats.org/officeDocument/2006/relationships/slide" Target="slides/slide86.xml"/><Relationship Id="rId106" Type="http://schemas.openxmlformats.org/officeDocument/2006/relationships/slide" Target="slides/slide94.xml"/><Relationship Id="rId59" Type="http://schemas.openxmlformats.org/officeDocument/2006/relationships/slide" Target="slides/slide47.xml"/><Relationship Id="rId80" Type="http://schemas.openxmlformats.org/officeDocument/2006/relationships/slide" Target="slides/slide68.xml"/><Relationship Id="rId93" Type="http://schemas.openxmlformats.org/officeDocument/2006/relationships/slide" Target="slides/slide81.xml"/><Relationship Id="rId101" Type="http://schemas.openxmlformats.org/officeDocument/2006/relationships/slide" Target="slides/slide89.xml"/><Relationship Id="rId109" Type="http://schemas.openxmlformats.org/officeDocument/2006/relationships/slide" Target="slides/slide97.xml"/><Relationship Id="rId45" Type="http://schemas.openxmlformats.org/officeDocument/2006/relationships/slide" Target="slides/slide33.xml"/><Relationship Id="rId123" Type="http://schemas.openxmlformats.org/officeDocument/2006/relationships/slide" Target="slides/slide104.xml"/><Relationship Id="rId128" Type="http://schemas.openxmlformats.org/officeDocument/2006/relationships/slide" Target="slides/slide109.xml"/><Relationship Id="rId136" Type="http://schemas.openxmlformats.org/officeDocument/2006/relationships/slide" Target="slides/slide117.xml"/><Relationship Id="rId149" Type="http://schemas.openxmlformats.org/officeDocument/2006/relationships/slide" Target="slides/slide130.xml"/><Relationship Id="rId131" Type="http://schemas.openxmlformats.org/officeDocument/2006/relationships/slide" Target="slides/slide112.xml"/><Relationship Id="rId144" Type="http://schemas.openxmlformats.org/officeDocument/2006/relationships/slide" Target="slides/slide125.xml"/><Relationship Id="rId152" Type="http://schemas.openxmlformats.org/officeDocument/2006/relationships/slide" Target="slides/slide133.xml"/><Relationship Id="rId157" Type="http://schemas.openxmlformats.org/officeDocument/2006/relationships/slide" Target="slides/slide138.xml"/><Relationship Id="rId160" Type="http://schemas.openxmlformats.org/officeDocument/2006/relationships/slide" Target="slides/slide141.xml"/><Relationship Id="rId165" Type="http://schemas.openxmlformats.org/officeDocument/2006/relationships/slide" Target="slides/slide146.xml"/><Relationship Id="rId173" Type="http://schemas.openxmlformats.org/officeDocument/2006/relationships/slide" Target="slides/slide154.xml"/><Relationship Id="rId178" Type="http://schemas.openxmlformats.org/officeDocument/2006/relationships/slide" Target="slides/slide159.xml"/><Relationship Id="rId186" Type="http://schemas.openxmlformats.org/officeDocument/2006/relationships/slide" Target="slides/slide167.xml"/><Relationship Id="rId117" Type="http://schemas.openxmlformats.org/officeDocument/2006/relationships/slideMaster" Target="slideMasters/slideMaster7.xml"/><Relationship Id="rId181" Type="http://schemas.openxmlformats.org/officeDocument/2006/relationships/slide" Target="slides/slide162.xml"/><Relationship Id="rId126" Type="http://schemas.openxmlformats.org/officeDocument/2006/relationships/slide" Target="slides/slide107.xml"/><Relationship Id="rId139" Type="http://schemas.openxmlformats.org/officeDocument/2006/relationships/slide" Target="slides/slide120.xml"/><Relationship Id="rId121" Type="http://schemas.openxmlformats.org/officeDocument/2006/relationships/slide" Target="slides/slide102.xml"/><Relationship Id="rId134" Type="http://schemas.openxmlformats.org/officeDocument/2006/relationships/slide" Target="slides/slide115.xml"/><Relationship Id="rId142" Type="http://schemas.openxmlformats.org/officeDocument/2006/relationships/slide" Target="slides/slide123.xml"/><Relationship Id="rId147" Type="http://schemas.openxmlformats.org/officeDocument/2006/relationships/slide" Target="slides/slide128.xml"/><Relationship Id="rId150" Type="http://schemas.openxmlformats.org/officeDocument/2006/relationships/slide" Target="slides/slide131.xml"/><Relationship Id="rId155" Type="http://schemas.openxmlformats.org/officeDocument/2006/relationships/slide" Target="slides/slide136.xml"/><Relationship Id="rId163" Type="http://schemas.openxmlformats.org/officeDocument/2006/relationships/slide" Target="slides/slide144.xml"/><Relationship Id="rId168" Type="http://schemas.openxmlformats.org/officeDocument/2006/relationships/slide" Target="slides/slide149.xml"/><Relationship Id="rId176" Type="http://schemas.openxmlformats.org/officeDocument/2006/relationships/slide" Target="slides/slide157.xml"/><Relationship Id="rId184" Type="http://schemas.openxmlformats.org/officeDocument/2006/relationships/slide" Target="slides/slide165.xml"/><Relationship Id="rId189" Type="http://schemas.openxmlformats.org/officeDocument/2006/relationships/slide" Target="slides/slide170.xml"/><Relationship Id="rId115" Type="http://schemas.openxmlformats.org/officeDocument/2006/relationships/slideMaster" Target="slideMasters/slideMaster5.xml"/><Relationship Id="rId171" Type="http://schemas.openxmlformats.org/officeDocument/2006/relationships/slide" Target="slides/slide152.xml"/><Relationship Id="rId192" Type="http://schemas.openxmlformats.org/officeDocument/2006/relationships/slide" Target="slides/slide173.xml"/><Relationship Id="rId129" Type="http://schemas.openxmlformats.org/officeDocument/2006/relationships/slide" Target="slides/slide110.xml"/><Relationship Id="rId114" Type="http://schemas.openxmlformats.org/officeDocument/2006/relationships/slideMaster" Target="slideMasters/slideMaster4.xml"/><Relationship Id="rId119" Type="http://schemas.openxmlformats.org/officeDocument/2006/relationships/slide" Target="slides/slide100.xml"/><Relationship Id="rId124" Type="http://schemas.openxmlformats.org/officeDocument/2006/relationships/slide" Target="slides/slide105.xml"/><Relationship Id="rId132" Type="http://schemas.openxmlformats.org/officeDocument/2006/relationships/slide" Target="slides/slide113.xml"/><Relationship Id="rId137" Type="http://schemas.openxmlformats.org/officeDocument/2006/relationships/slide" Target="slides/slide118.xml"/><Relationship Id="rId140" Type="http://schemas.openxmlformats.org/officeDocument/2006/relationships/slide" Target="slides/slide121.xml"/><Relationship Id="rId145" Type="http://schemas.openxmlformats.org/officeDocument/2006/relationships/slide" Target="slides/slide126.xml"/><Relationship Id="rId153" Type="http://schemas.openxmlformats.org/officeDocument/2006/relationships/slide" Target="slides/slide134.xml"/><Relationship Id="rId158" Type="http://schemas.openxmlformats.org/officeDocument/2006/relationships/slide" Target="slides/slide139.xml"/><Relationship Id="rId166" Type="http://schemas.openxmlformats.org/officeDocument/2006/relationships/slide" Target="slides/slide147.xml"/><Relationship Id="rId174" Type="http://schemas.openxmlformats.org/officeDocument/2006/relationships/slide" Target="slides/slide155.xml"/><Relationship Id="rId179" Type="http://schemas.openxmlformats.org/officeDocument/2006/relationships/slide" Target="slides/slide160.xml"/><Relationship Id="rId187" Type="http://schemas.openxmlformats.org/officeDocument/2006/relationships/slide" Target="slides/slide168.xml"/><Relationship Id="rId118" Type="http://schemas.openxmlformats.org/officeDocument/2006/relationships/slide" Target="slides/slide99.xml"/><Relationship Id="rId161" Type="http://schemas.openxmlformats.org/officeDocument/2006/relationships/slide" Target="slides/slide142.xml"/><Relationship Id="rId182" Type="http://schemas.openxmlformats.org/officeDocument/2006/relationships/slide" Target="slides/slide163.xml"/><Relationship Id="rId190" Type="http://schemas.openxmlformats.org/officeDocument/2006/relationships/slide" Target="slides/slide171.xml"/><Relationship Id="rId122" Type="http://schemas.openxmlformats.org/officeDocument/2006/relationships/slide" Target="slides/slide103.xml"/><Relationship Id="rId127" Type="http://schemas.openxmlformats.org/officeDocument/2006/relationships/slide" Target="slides/slide108.xml"/><Relationship Id="rId135" Type="http://schemas.openxmlformats.org/officeDocument/2006/relationships/slide" Target="slides/slide116.xml"/><Relationship Id="rId143" Type="http://schemas.openxmlformats.org/officeDocument/2006/relationships/slide" Target="slides/slide124.xml"/><Relationship Id="rId148" Type="http://schemas.openxmlformats.org/officeDocument/2006/relationships/slide" Target="slides/slide129.xml"/><Relationship Id="rId156" Type="http://schemas.openxmlformats.org/officeDocument/2006/relationships/slide" Target="slides/slide137.xml"/><Relationship Id="rId169" Type="http://schemas.openxmlformats.org/officeDocument/2006/relationships/slide" Target="slides/slide150.xml"/><Relationship Id="rId177" Type="http://schemas.openxmlformats.org/officeDocument/2006/relationships/slide" Target="slides/slide158.xml"/><Relationship Id="rId130" Type="http://schemas.openxmlformats.org/officeDocument/2006/relationships/slide" Target="slides/slide111.xml"/><Relationship Id="rId151" Type="http://schemas.openxmlformats.org/officeDocument/2006/relationships/slide" Target="slides/slide132.xml"/><Relationship Id="rId164" Type="http://schemas.openxmlformats.org/officeDocument/2006/relationships/slide" Target="slides/slide145.xml"/><Relationship Id="rId172" Type="http://schemas.openxmlformats.org/officeDocument/2006/relationships/slide" Target="slides/slide153.xml"/><Relationship Id="rId180" Type="http://schemas.openxmlformats.org/officeDocument/2006/relationships/slide" Target="slides/slide161.xml"/><Relationship Id="rId185" Type="http://schemas.openxmlformats.org/officeDocument/2006/relationships/slide" Target="slides/slide166.xml"/><Relationship Id="rId193" Type="http://schemas.openxmlformats.org/officeDocument/2006/relationships/slide" Target="slides/slide174.xml"/><Relationship Id="rId116" Type="http://schemas.openxmlformats.org/officeDocument/2006/relationships/slideMaster" Target="slideMasters/slideMaster6.xml"/><Relationship Id="rId125" Type="http://schemas.openxmlformats.org/officeDocument/2006/relationships/slide" Target="slides/slide106.xml"/><Relationship Id="rId133" Type="http://schemas.openxmlformats.org/officeDocument/2006/relationships/slide" Target="slides/slide114.xml"/><Relationship Id="rId138" Type="http://schemas.openxmlformats.org/officeDocument/2006/relationships/slide" Target="slides/slide119.xml"/><Relationship Id="rId146" Type="http://schemas.openxmlformats.org/officeDocument/2006/relationships/slide" Target="slides/slide127.xml"/><Relationship Id="rId159" Type="http://schemas.openxmlformats.org/officeDocument/2006/relationships/slide" Target="slides/slide140.xml"/><Relationship Id="rId167" Type="http://schemas.openxmlformats.org/officeDocument/2006/relationships/slide" Target="slides/slide148.xml"/><Relationship Id="rId120" Type="http://schemas.openxmlformats.org/officeDocument/2006/relationships/slide" Target="slides/slide101.xml"/><Relationship Id="rId141" Type="http://schemas.openxmlformats.org/officeDocument/2006/relationships/slide" Target="slides/slide122.xml"/><Relationship Id="rId154" Type="http://schemas.openxmlformats.org/officeDocument/2006/relationships/slide" Target="slides/slide135.xml"/><Relationship Id="rId162" Type="http://schemas.openxmlformats.org/officeDocument/2006/relationships/slide" Target="slides/slide143.xml"/><Relationship Id="rId170" Type="http://schemas.openxmlformats.org/officeDocument/2006/relationships/slide" Target="slides/slide151.xml"/><Relationship Id="rId175" Type="http://schemas.openxmlformats.org/officeDocument/2006/relationships/slide" Target="slides/slide156.xml"/><Relationship Id="rId183" Type="http://schemas.openxmlformats.org/officeDocument/2006/relationships/slide" Target="slides/slide164.xml"/><Relationship Id="rId188" Type="http://schemas.openxmlformats.org/officeDocument/2006/relationships/slide" Target="slides/slide169.xml"/><Relationship Id="rId191" Type="http://schemas.openxmlformats.org/officeDocument/2006/relationships/slide" Target="slides/slide172.xml"/><Relationship Id="rId201" Type="http://schemas.openxmlformats.org/officeDocument/2006/relationships/slide" Target="slides/slide178.xml"/><Relationship Id="rId206" Type="http://schemas.openxmlformats.org/officeDocument/2006/relationships/slide" Target="slides/slide183.xml"/><Relationship Id="rId211" Type="http://schemas.openxmlformats.org/officeDocument/2006/relationships/slide" Target="slides/slide188.xml"/><Relationship Id="rId219" Type="http://schemas.openxmlformats.org/officeDocument/2006/relationships/slide" Target="slides/slide196.xml"/><Relationship Id="rId214" Type="http://schemas.openxmlformats.org/officeDocument/2006/relationships/slide" Target="slides/slide191.xml"/><Relationship Id="rId200" Type="http://schemas.openxmlformats.org/officeDocument/2006/relationships/slide" Target="slides/slide177.xml"/><Relationship Id="rId205" Type="http://schemas.openxmlformats.org/officeDocument/2006/relationships/slide" Target="slides/slide182.xml"/><Relationship Id="rId210" Type="http://schemas.openxmlformats.org/officeDocument/2006/relationships/slide" Target="slides/slide187.xml"/><Relationship Id="rId218" Type="http://schemas.openxmlformats.org/officeDocument/2006/relationships/slide" Target="slides/slide195.xml"/><Relationship Id="rId209" Type="http://schemas.openxmlformats.org/officeDocument/2006/relationships/slide" Target="slides/slide186.xml"/><Relationship Id="rId213" Type="http://schemas.openxmlformats.org/officeDocument/2006/relationships/slide" Target="slides/slide190.xml"/><Relationship Id="rId199" Type="http://schemas.openxmlformats.org/officeDocument/2006/relationships/slide" Target="slides/slide176.xml"/><Relationship Id="rId204" Type="http://schemas.openxmlformats.org/officeDocument/2006/relationships/slide" Target="slides/slide181.xml"/><Relationship Id="rId217" Type="http://schemas.openxmlformats.org/officeDocument/2006/relationships/slide" Target="slides/slide194.xml"/><Relationship Id="rId198" Type="http://schemas.openxmlformats.org/officeDocument/2006/relationships/slide" Target="slides/slide175.xml"/><Relationship Id="rId208" Type="http://schemas.openxmlformats.org/officeDocument/2006/relationships/slide" Target="slides/slide185.xml"/><Relationship Id="rId216" Type="http://schemas.openxmlformats.org/officeDocument/2006/relationships/slide" Target="slides/slide193.xml"/><Relationship Id="rId203" Type="http://schemas.openxmlformats.org/officeDocument/2006/relationships/slide" Target="slides/slide180.xml"/><Relationship Id="rId212" Type="http://schemas.openxmlformats.org/officeDocument/2006/relationships/slide" Target="slides/slide189.xml"/><Relationship Id="rId197" Type="http://schemas.openxmlformats.org/officeDocument/2006/relationships/slideMaster" Target="slideMasters/slideMaster8.xml"/><Relationship Id="rId202" Type="http://schemas.openxmlformats.org/officeDocument/2006/relationships/slide" Target="slides/slide179.xml"/><Relationship Id="rId207" Type="http://schemas.openxmlformats.org/officeDocument/2006/relationships/slide" Target="slides/slide184.xml"/><Relationship Id="rId215" Type="http://schemas.openxmlformats.org/officeDocument/2006/relationships/slide" Target="slides/slide192.xml"/><Relationship Id="rId220" Type="http://schemas.openxmlformats.org/officeDocument/2006/relationships/slide" Target="slides/slide197.xml"/><Relationship Id="rId228" Type="http://schemas.openxmlformats.org/officeDocument/2006/relationships/slide" Target="slides/slide204.xml"/><Relationship Id="rId223" Type="http://schemas.openxmlformats.org/officeDocument/2006/relationships/slide" Target="slides/slide199.xml"/><Relationship Id="rId227" Type="http://schemas.openxmlformats.org/officeDocument/2006/relationships/slide" Target="slides/slide203.xml"/><Relationship Id="rId222" Type="http://schemas.openxmlformats.org/officeDocument/2006/relationships/slide" Target="slides/slide198.xml"/><Relationship Id="rId221" Type="http://schemas.openxmlformats.org/officeDocument/2006/relationships/slideMaster" Target="slideMasters/slideMaster9.xml"/><Relationship Id="rId226" Type="http://schemas.openxmlformats.org/officeDocument/2006/relationships/slide" Target="slides/slide202.xml"/><Relationship Id="rId231" Type="http://schemas.openxmlformats.org/officeDocument/2006/relationships/slide" Target="slides/slide207.xml"/><Relationship Id="rId225" Type="http://schemas.openxmlformats.org/officeDocument/2006/relationships/slide" Target="slides/slide201.xml"/><Relationship Id="rId230" Type="http://schemas.openxmlformats.org/officeDocument/2006/relationships/slide" Target="slides/slide206.xml"/><Relationship Id="rId224" Type="http://schemas.openxmlformats.org/officeDocument/2006/relationships/slide" Target="slides/slide200.xml"/><Relationship Id="rId229" Type="http://schemas.openxmlformats.org/officeDocument/2006/relationships/slide" Target="slides/slide205.xml"/></Relationships>
</file>

<file path=ppt/charts/_rels/chart1.xml.rels><?xml version="1.0" encoding="UTF-8" standalone="yes"?><Relationships xmlns="http://schemas.openxmlformats.org/package/2006/relationships"><Relationship Id="rId1" Type="http://schemas.openxmlformats.org/officeDocument/2006/relationships/package" Target="ERROR "/></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ca-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4"/>
          <c:dPt>
            <c:idx val="1"/>
            <c:bubble3D val="0"/>
            <c:spPr>
              <a:solidFill>
                <a:srgbClr val="929292"/>
              </a:solidFill>
            </c:spPr>
          </c:dPt>
          <c:dPt>
            <c:idx val="3"/>
            <c:bubble3D val="0"/>
            <c:spPr>
              <a:solidFill>
                <a:srgbClr val="929292"/>
              </a:solidFill>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58</c:v>
                </c:pt>
                <c:pt idx="1">
                  <c:v>13</c:v>
                </c:pt>
                <c:pt idx="2">
                  <c:v>9</c:v>
                </c:pt>
                <c:pt idx="3">
                  <c:v>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ca-E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_rels/handoutMaster2.xml.rels><?xml version="1.0" encoding="UTF-8" standalone="yes"?><Relationships xmlns="http://schemas.openxmlformats.org/package/2006/relationships"><Relationship Id="rId1" Type="http://schemas.openxmlformats.org/officeDocument/2006/relationships/theme" Target="../theme/theme7.xml"/></Relationships>
</file>

<file path=ppt/handoutMasters/_rels/handoutMaster3.xml.rels><?xml version="1.0" encoding="UTF-8" standalone="yes"?><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1F4F17F-797E-F743-99C7-34FA65335D3C}" type="datetimeFigureOut">
              <a:rPr lang="en-US" smtClean="0"/>
              <a:pPr/>
              <a:t>6/17/2016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pPr/>
              <a:t>‹Nº›</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handoutMasters/handoutMaster2.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6/17/2016</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handoutMasters/handoutMaster3.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3/28/2014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_rels/notesMaster2.xml.rels><?xml version="1.0" encoding="UTF-8" standalone="yes"?><Relationships xmlns="http://schemas.openxmlformats.org/package/2006/relationships"><Relationship Id="rId1" Type="http://schemas.openxmlformats.org/officeDocument/2006/relationships/theme" Target="../theme/theme6.xml"/></Relationships>
</file>

<file path=ppt/notesMasters/_rels/notesMaster3.xml.rels><?xml version="1.0" encoding="UTF-8" standalone="yes"?><Relationships xmlns="http://schemas.openxmlformats.org/package/2006/relationships"><Relationship Id="rId1" Type="http://schemas.openxmlformats.org/officeDocument/2006/relationships/theme" Target="../theme/theme12.xml"/></Relationships>
</file>

<file path=ppt/notesMasters/_rels/notesMaster4.xml.rels><?xml version="1.0" encoding="UTF-8" standalone="yes"?><Relationships xmlns="http://schemas.openxmlformats.org/package/2006/relationships"><Relationship Id="rId1" Type="http://schemas.openxmlformats.org/officeDocument/2006/relationships/theme" Target="../theme/theme14.xml"/></Relationships>
</file>

<file path=ppt/notesMasters/_rels/notesMaster5.xml.rels><?xml version="1.0" encoding="UTF-8" standalone="yes"?><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pPr/>
              <a:t>6/17/2016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pPr/>
              <a:t>‹Nº›</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2.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6/17/2016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5864"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757" indent="-79382"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085"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183" indent="-110143"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411"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4660" algn="l" defTabSz="685864" rtl="0" eaLnBrk="1" latinLnBrk="0" hangingPunct="1">
      <a:defRPr sz="900" kern="1200">
        <a:solidFill>
          <a:schemeClr val="tx1"/>
        </a:solidFill>
        <a:latin typeface="+mn-lt"/>
        <a:ea typeface="+mn-ea"/>
        <a:cs typeface="+mn-cs"/>
      </a:defRPr>
    </a:lvl6pPr>
    <a:lvl7pPr marL="2057592" algn="l" defTabSz="685864" rtl="0" eaLnBrk="1" latinLnBrk="0" hangingPunct="1">
      <a:defRPr sz="900" kern="1200">
        <a:solidFill>
          <a:schemeClr val="tx1"/>
        </a:solidFill>
        <a:latin typeface="+mn-lt"/>
        <a:ea typeface="+mn-ea"/>
        <a:cs typeface="+mn-cs"/>
      </a:defRPr>
    </a:lvl7pPr>
    <a:lvl8pPr marL="2400524" algn="l" defTabSz="685864" rtl="0" eaLnBrk="1" latinLnBrk="0" hangingPunct="1">
      <a:defRPr sz="900" kern="1200">
        <a:solidFill>
          <a:schemeClr val="tx1"/>
        </a:solidFill>
        <a:latin typeface="+mn-lt"/>
        <a:ea typeface="+mn-ea"/>
        <a:cs typeface="+mn-cs"/>
      </a:defRPr>
    </a:lvl8pPr>
    <a:lvl9pPr marL="2743456" algn="l" defTabSz="685864" rtl="0" eaLnBrk="1" latinLnBrk="0" hangingPunct="1">
      <a:defRPr sz="900" kern="1200">
        <a:solidFill>
          <a:schemeClr val="tx1"/>
        </a:solidFill>
        <a:latin typeface="+mn-lt"/>
        <a:ea typeface="+mn-ea"/>
        <a:cs typeface="+mn-cs"/>
      </a:defRPr>
    </a:lvl9pPr>
  </p:notesStyle>
</p:notesMaster>
</file>

<file path=ppt/notesMasters/notesMaster3.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11/9/2014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4.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3/28/2014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5.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29D4E-4637-4446-9838-B3CE5BC29B1D}" type="datetimeFigureOut">
              <a:rPr lang="en-US" smtClean="0"/>
              <a:t>3/23/2011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1EFB27-6FF1-4B7A-8364-32EB8D6D6D0C}" type="slidenum">
              <a:rPr lang="en-US" smtClean="0"/>
              <a:t>‹#›</a:t>
            </a:fld>
            <a:endParaRPr lang="en-US"/>
          </a:p>
        </p:txBody>
      </p:sp>
    </p:spTree>
    <p:extLst>
      <p:ext uri="{BB962C8B-B14F-4D97-AF65-F5344CB8AC3E}">
        <p14:creationId xmlns:p14="http://schemas.microsoft.com/office/powerpoint/2010/main" val="425800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5.xml.rels><?xml version="1.0" encoding="UTF-8" standalone="yes"?><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6.xml.rels><?xml version="1.0" encoding="UTF-8" standalone="yes"?><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9.xml.rels><?xml version="1.0" encoding="UTF-8" standalone="yes"?><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2.xml.rels><?xml version="1.0" encoding="UTF-8" standalone="yes"?><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4.xml.rels><?xml version="1.0" encoding="UTF-8" standalone="yes"?><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5.xml.rels><?xml version="1.0" encoding="UTF-8" standalone="yes"?><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6.xml.rels><?xml version="1.0" encoding="UTF-8" standalone="yes"?><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7.xml.rels><?xml version="1.0" encoding="UTF-8" standalone="yes"?><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8.xml.rels><?xml version="1.0" encoding="UTF-8" standalone="yes"?><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9.xml.rels><?xml version="1.0" encoding="UTF-8" standalone="yes"?><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1.xml.rels><?xml version="1.0" encoding="UTF-8" standalone="yes"?><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3.xml.rels><?xml version="1.0" encoding="UTF-8" standalone="yes"?><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4.xml.rels><?xml version="1.0" encoding="UTF-8" standalone="yes"?><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5.xml.rels><?xml version="1.0" encoding="UTF-8" standalone="yes"?><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7.xml.rels><?xml version="1.0" encoding="UTF-8" standalone="yes"?><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1.xml.rels><?xml version="1.0" encoding="UTF-8" standalone="yes"?><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2.xml.rels><?xml version="1.0" encoding="UTF-8" standalone="yes"?><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3.xml.rels><?xml version="1.0" encoding="UTF-8" standalone="yes"?><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4.xml.rels><?xml version="1.0" encoding="UTF-8" standalone="yes"?><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pPr/>
              <a:t>1</a:t>
            </a:fld>
            <a:endParaRPr lang="en-US"/>
          </a:p>
        </p:txBody>
      </p:sp>
    </p:spTree>
    <p:extLst>
      <p:ext uri="{BB962C8B-B14F-4D97-AF65-F5344CB8AC3E}">
        <p14:creationId xmlns:p14="http://schemas.microsoft.com/office/powerpoint/2010/main" val="2268214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483891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757084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A9D910E3-464B-4DE1-A233-EBF743715C91}" type="datetime8">
              <a:rPr lang="en-US" smtClean="0"/>
              <a:pPr>
                <a:defRPr/>
              </a:pPr>
              <a:t>6/17/2016 9:01 AM</a:t>
            </a:fld>
            <a:endParaRPr lang="en-US"/>
          </a:p>
        </p:txBody>
      </p:sp>
      <p:sp>
        <p:nvSpPr>
          <p:cNvPr id="5" name="Slide Number Placeholder 4"/>
          <p:cNvSpPr>
            <a:spLocks noGrp="1"/>
          </p:cNvSpPr>
          <p:nvPr>
            <p:ph type="sldNum" sz="quarter" idx="11"/>
          </p:nvPr>
        </p:nvSpPr>
        <p:spPr/>
        <p:txBody>
          <a:bodyPr/>
          <a:lstStyle/>
          <a:p>
            <a:pPr>
              <a:defRPr/>
            </a:pPr>
            <a:fld id="{A8A8F651-D492-4DEE-8697-AA64A41EEA45}" type="slidenum">
              <a:rPr lang="en-US" smtClean="0"/>
              <a:pPr>
                <a:defRPr/>
              </a:pPr>
              <a:t>10</a:t>
            </a:fld>
            <a:endParaRPr lang="en-US"/>
          </a:p>
        </p:txBody>
      </p:sp>
    </p:spTree>
    <p:extLst>
      <p:ext uri="{BB962C8B-B14F-4D97-AF65-F5344CB8AC3E}">
        <p14:creationId xmlns:p14="http://schemas.microsoft.com/office/powerpoint/2010/main" val="322094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08094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533510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714591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714591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01837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262698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262698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Search</a:t>
            </a:r>
            <a:r>
              <a:rPr lang="en-US" baseline="0" dirty="0" smtClean="0"/>
              <a:t> space = set of all execution plans for an input query </a:t>
            </a:r>
          </a:p>
          <a:p>
            <a:pPr marL="171450" indent="-171450">
              <a:buFont typeface="Arial" charset="0"/>
              <a:buChar char="•"/>
            </a:pPr>
            <a:r>
              <a:rPr lang="en-US" baseline="0" dirty="0" smtClean="0"/>
              <a:t>Produced serial plan of the SQL Server instance on control node is not enough/optimal as there is no knowledge about the distribution of data &gt; join order may be different</a:t>
            </a:r>
          </a:p>
          <a:p>
            <a:pPr marL="0" indent="0">
              <a:buFont typeface="Arial" charset="0"/>
              <a:buNone/>
            </a:pPr>
            <a:r>
              <a:rPr lang="en-US" baseline="0" dirty="0" smtClean="0"/>
              <a:t>if data sets are co-located</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6</a:t>
            </a:fld>
            <a:endParaRPr lang="en-US"/>
          </a:p>
        </p:txBody>
      </p:sp>
    </p:spTree>
    <p:extLst>
      <p:ext uri="{BB962C8B-B14F-4D97-AF65-F5344CB8AC3E}">
        <p14:creationId xmlns:p14="http://schemas.microsoft.com/office/powerpoint/2010/main" val="3385555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63455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273705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654553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967509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05239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6037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48987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097751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500644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73092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15</a:t>
            </a:fld>
            <a:endParaRPr lang="en-US"/>
          </a:p>
        </p:txBody>
      </p:sp>
    </p:spTree>
    <p:extLst>
      <p:ext uri="{BB962C8B-B14F-4D97-AF65-F5344CB8AC3E}">
        <p14:creationId xmlns:p14="http://schemas.microsoft.com/office/powerpoint/2010/main" val="2306291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922002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922002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D2D41-6AD6-47B1-9D4A-CD3079264A27}"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56985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399FD2E0-4A2A-435F-BF86-DC734398BCB3}" type="slidenum">
              <a:rPr lang="en-US" smtClean="0"/>
              <a:t>39</a:t>
            </a:fld>
            <a:endParaRPr lang="en-US"/>
          </a:p>
        </p:txBody>
      </p:sp>
    </p:spTree>
    <p:extLst>
      <p:ext uri="{BB962C8B-B14F-4D97-AF65-F5344CB8AC3E}">
        <p14:creationId xmlns:p14="http://schemas.microsoft.com/office/powerpoint/2010/main" val="1768665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399FD2E0-4A2A-435F-BF86-DC734398BCB3}" type="slidenum">
              <a:rPr lang="en-US" smtClean="0"/>
              <a:t>40</a:t>
            </a:fld>
            <a:endParaRPr lang="en-US"/>
          </a:p>
        </p:txBody>
      </p:sp>
    </p:spTree>
    <p:extLst>
      <p:ext uri="{BB962C8B-B14F-4D97-AF65-F5344CB8AC3E}">
        <p14:creationId xmlns:p14="http://schemas.microsoft.com/office/powerpoint/2010/main" val="2480669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399FD2E0-4A2A-435F-BF86-DC734398BCB3}" type="slidenum">
              <a:rPr lang="en-US" smtClean="0"/>
              <a:t>41</a:t>
            </a:fld>
            <a:endParaRPr lang="en-US"/>
          </a:p>
        </p:txBody>
      </p:sp>
    </p:spTree>
    <p:extLst>
      <p:ext uri="{BB962C8B-B14F-4D97-AF65-F5344CB8AC3E}">
        <p14:creationId xmlns:p14="http://schemas.microsoft.com/office/powerpoint/2010/main" val="3881411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42</a:t>
            </a:fld>
            <a:endParaRPr lang="en-US"/>
          </a:p>
        </p:txBody>
      </p:sp>
    </p:spTree>
    <p:extLst>
      <p:ext uri="{BB962C8B-B14F-4D97-AF65-F5344CB8AC3E}">
        <p14:creationId xmlns:p14="http://schemas.microsoft.com/office/powerpoint/2010/main" val="1775453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43</a:t>
            </a:fld>
            <a:endParaRPr lang="en-US"/>
          </a:p>
        </p:txBody>
      </p:sp>
    </p:spTree>
    <p:extLst>
      <p:ext uri="{BB962C8B-B14F-4D97-AF65-F5344CB8AC3E}">
        <p14:creationId xmlns:p14="http://schemas.microsoft.com/office/powerpoint/2010/main" val="862453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44</a:t>
            </a:fld>
            <a:endParaRPr lang="en-US"/>
          </a:p>
        </p:txBody>
      </p:sp>
    </p:spTree>
    <p:extLst>
      <p:ext uri="{BB962C8B-B14F-4D97-AF65-F5344CB8AC3E}">
        <p14:creationId xmlns:p14="http://schemas.microsoft.com/office/powerpoint/2010/main" val="2330219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420088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21</a:t>
            </a:fld>
            <a:endParaRPr lang="en-US"/>
          </a:p>
        </p:txBody>
      </p:sp>
    </p:spTree>
    <p:extLst>
      <p:ext uri="{BB962C8B-B14F-4D97-AF65-F5344CB8AC3E}">
        <p14:creationId xmlns:p14="http://schemas.microsoft.com/office/powerpoint/2010/main" val="1901224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FD2E0-4A2A-435F-BF86-DC734398BCB3}" type="slidenum">
              <a:rPr lang="en-US" smtClean="0"/>
              <a:t>47</a:t>
            </a:fld>
            <a:endParaRPr lang="en-US"/>
          </a:p>
        </p:txBody>
      </p:sp>
    </p:spTree>
    <p:extLst>
      <p:ext uri="{BB962C8B-B14F-4D97-AF65-F5344CB8AC3E}">
        <p14:creationId xmlns:p14="http://schemas.microsoft.com/office/powerpoint/2010/main" val="2135841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6/17/2016 9:01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49</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638471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6/17/2016 9:01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67</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638471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66091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11/9/2014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44974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305713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05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848010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05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165858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11/9/2014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10315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11/9/2014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91677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22</a:t>
            </a:fld>
            <a:endParaRPr lang="en-US"/>
          </a:p>
        </p:txBody>
      </p:sp>
    </p:spTree>
    <p:extLst>
      <p:ext uri="{BB962C8B-B14F-4D97-AF65-F5344CB8AC3E}">
        <p14:creationId xmlns:p14="http://schemas.microsoft.com/office/powerpoint/2010/main" val="1114848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11/9/2014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462265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3539275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11/9/2014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049732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15620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136538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637974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11/9/2014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589718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11/9/2014 1:56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843660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787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787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5AEB57-D86B-425F-B64B-442867FCE49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11/9/2014 1:56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731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11/9/2014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4456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23</a:t>
            </a:fld>
            <a:endParaRPr lang="en-US"/>
          </a:p>
        </p:txBody>
      </p:sp>
    </p:spTree>
    <p:extLst>
      <p:ext uri="{BB962C8B-B14F-4D97-AF65-F5344CB8AC3E}">
        <p14:creationId xmlns:p14="http://schemas.microsoft.com/office/powerpoint/2010/main" val="480924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7090602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6420053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11493743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2056396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18667896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22549707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11/9/2014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914150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4149760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6326987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4101527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24</a:t>
            </a:fld>
            <a:endParaRPr lang="en-US"/>
          </a:p>
        </p:txBody>
      </p:sp>
    </p:spTree>
    <p:extLst>
      <p:ext uri="{BB962C8B-B14F-4D97-AF65-F5344CB8AC3E}">
        <p14:creationId xmlns:p14="http://schemas.microsoft.com/office/powerpoint/2010/main" val="38768745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2643954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841014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3881213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6719680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36014926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65</a:t>
            </a:fld>
            <a:endParaRPr lang="en-US"/>
          </a:p>
        </p:txBody>
      </p:sp>
    </p:spTree>
    <p:extLst>
      <p:ext uri="{BB962C8B-B14F-4D97-AF65-F5344CB8AC3E}">
        <p14:creationId xmlns:p14="http://schemas.microsoft.com/office/powerpoint/2010/main" val="30810093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38967024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4</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2995728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Decoupling</a:t>
            </a:r>
            <a:r>
              <a:rPr lang="en-US" baseline="0" dirty="0" smtClean="0"/>
              <a:t> setup/installation routine from enabling the actual functionality </a:t>
            </a:r>
          </a:p>
          <a:p>
            <a:pPr marL="171450" indent="-171450">
              <a:buFont typeface="Arial" pitchFamily="34" charset="0"/>
              <a:buChar char="•"/>
            </a:pPr>
            <a:r>
              <a:rPr lang="en-US" baseline="0" dirty="0" smtClean="0"/>
              <a:t>Legal reasons why we cannot provide an appliance fully prepped before handing out to customer (violating appliance model) </a:t>
            </a:r>
          </a:p>
          <a:p>
            <a:pPr marL="171450" indent="-171450">
              <a:buFont typeface="Arial" pitchFamily="34" charset="0"/>
              <a:buChar char="•"/>
            </a:pPr>
            <a:r>
              <a:rPr lang="en-US" baseline="0" dirty="0" err="1" smtClean="0"/>
              <a:t>Sp_configure</a:t>
            </a:r>
            <a:r>
              <a:rPr lang="en-US" baseline="0" dirty="0" smtClean="0"/>
              <a:t> to enable </a:t>
            </a:r>
            <a:r>
              <a:rPr lang="en-US" baseline="0" dirty="0" err="1" smtClean="0"/>
              <a:t>Polybase</a:t>
            </a:r>
            <a:r>
              <a:rPr lang="en-US" baseline="0" dirty="0" smtClean="0"/>
              <a:t>; 3 different supported </a:t>
            </a:r>
            <a:r>
              <a:rPr lang="en-US" baseline="0" dirty="0" err="1" smtClean="0"/>
              <a:t>Hadoop</a:t>
            </a:r>
            <a:r>
              <a:rPr lang="en-US" baseline="0" dirty="0" smtClean="0"/>
              <a:t> configurations/distributions</a:t>
            </a:r>
          </a:p>
          <a:p>
            <a:pPr marL="628650" lvl="1" indent="-171450">
              <a:buFont typeface="Arial" pitchFamily="34" charset="0"/>
              <a:buChar char="•"/>
            </a:pPr>
            <a:r>
              <a:rPr lang="en-US" baseline="0" dirty="0" smtClean="0"/>
              <a:t>Underneath we are referring to the different jar files/</a:t>
            </a:r>
            <a:r>
              <a:rPr lang="en-US" baseline="0" dirty="0" err="1" smtClean="0"/>
              <a:t>Hadoop</a:t>
            </a:r>
            <a:r>
              <a:rPr lang="en-US" baseline="0" dirty="0" smtClean="0"/>
              <a:t> clients needed to connect to </a:t>
            </a:r>
            <a:r>
              <a:rPr lang="en-US" baseline="0" dirty="0" err="1" smtClean="0"/>
              <a:t>Hadoop</a:t>
            </a:r>
            <a:endParaRPr lang="en-US" baseline="0" dirty="0" smtClean="0"/>
          </a:p>
          <a:p>
            <a:pPr marL="628650" lvl="1" indent="-171450">
              <a:buFont typeface="Arial" pitchFamily="34" charset="0"/>
              <a:buChar char="•"/>
            </a:pPr>
            <a:r>
              <a:rPr lang="en-US" baseline="0" dirty="0" err="1" smtClean="0"/>
              <a:t>Hadoop</a:t>
            </a:r>
            <a:r>
              <a:rPr lang="en-US" baseline="0" dirty="0" smtClean="0"/>
              <a:t> 1.0 vs. </a:t>
            </a:r>
            <a:r>
              <a:rPr lang="en-US" baseline="0" dirty="0" err="1" smtClean="0"/>
              <a:t>Hadoop</a:t>
            </a:r>
            <a:r>
              <a:rPr lang="en-US" baseline="0" dirty="0" smtClean="0"/>
              <a:t> 2.0 </a:t>
            </a:r>
          </a:p>
          <a:p>
            <a:pPr marL="628650" lvl="1" indent="-171450">
              <a:buFont typeface="Arial" pitchFamily="34" charset="0"/>
              <a:buChar char="•"/>
            </a:pPr>
            <a:r>
              <a:rPr lang="en-US" baseline="0" dirty="0" smtClean="0"/>
              <a:t>Homogenous environment required; breaking changes; HDFS bridge not </a:t>
            </a:r>
            <a:r>
              <a:rPr lang="en-US" baseline="0" dirty="0" err="1" smtClean="0"/>
              <a:t>transparant</a:t>
            </a:r>
            <a:r>
              <a:rPr lang="en-US" baseline="0" dirty="0" smtClean="0"/>
              <a:t> against it </a:t>
            </a:r>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26</a:t>
            </a:fld>
            <a:endParaRPr lang="en-US"/>
          </a:p>
        </p:txBody>
      </p:sp>
    </p:spTree>
    <p:extLst>
      <p:ext uri="{BB962C8B-B14F-4D97-AF65-F5344CB8AC3E}">
        <p14:creationId xmlns:p14="http://schemas.microsoft.com/office/powerpoint/2010/main" val="4246950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5</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10702216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7</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17188748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8</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8937836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10</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9979600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11</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14557272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13</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13947453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15</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8248386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16</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36938555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17</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28762951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18</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3794290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0A06D-B1EC-416C-A2A5-D4A85D1AB321}" type="slidenum">
              <a:rPr lang="en-US" smtClean="0"/>
              <a:t>28</a:t>
            </a:fld>
            <a:endParaRPr lang="en-US"/>
          </a:p>
        </p:txBody>
      </p:sp>
    </p:spTree>
    <p:extLst>
      <p:ext uri="{BB962C8B-B14F-4D97-AF65-F5344CB8AC3E}">
        <p14:creationId xmlns:p14="http://schemas.microsoft.com/office/powerpoint/2010/main" val="3891948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19</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40457377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20</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12227192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0B34407A-D0EA-45BB-9579-1244C45DEB23}" type="slidenum">
              <a:rPr lang="en-GB" smtClean="0"/>
              <a:t>21</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000000"/>
                </a:solidFill>
                <a:latin typeface="Arial"/>
              </a:rPr>
              <a:t>20346A</a:t>
            </a:r>
            <a:endParaRPr lang="en-GB"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3: Administering Office 365</a:t>
            </a:r>
            <a:endParaRPr lang="en-GB" sz="1200" b="1" dirty="0">
              <a:solidFill>
                <a:srgbClr val="336699"/>
              </a:solidFill>
              <a:latin typeface="Arial"/>
            </a:endParaRPr>
          </a:p>
        </p:txBody>
      </p:sp>
    </p:spTree>
    <p:extLst>
      <p:ext uri="{BB962C8B-B14F-4D97-AF65-F5344CB8AC3E}">
        <p14:creationId xmlns:p14="http://schemas.microsoft.com/office/powerpoint/2010/main" val="23469182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37126312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1EFB27-6FF1-4B7A-8364-32EB8D6D6D0C}" type="slidenum">
              <a:rPr lang="en-US" smtClean="0"/>
              <a:t>3</a:t>
            </a:fld>
            <a:endParaRPr lang="en-US"/>
          </a:p>
        </p:txBody>
      </p:sp>
    </p:spTree>
    <p:extLst>
      <p:ext uri="{BB962C8B-B14F-4D97-AF65-F5344CB8AC3E}">
        <p14:creationId xmlns:p14="http://schemas.microsoft.com/office/powerpoint/2010/main" val="237803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Relationships xmlns="http://schemas.openxmlformats.org/package/2006/relationships"><Relationship Id="rId2" Type="http://schemas.openxmlformats.org/officeDocument/2006/relationships/image" Target="../media/media2/image3.png"/><Relationship Id="rId1" Type="http://schemas.openxmlformats.org/officeDocument/2006/relationships/slideMaster" Target="../slideMasters/slideMaster3.xml"/></Relationships>
</file>

<file path=ppt/slideLayouts/_rels/slideLayout100.xml.rels><?xml version="1.0" encoding="UTF-8" standalone="yes"?><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Relationships xmlns="http://schemas.openxmlformats.org/package/2006/relationships"><Relationship Id="rId2" Type="http://schemas.openxmlformats.org/officeDocument/2006/relationships/image" Target="../media/media3/image13.png"/><Relationship Id="rId1" Type="http://schemas.openxmlformats.org/officeDocument/2006/relationships/slideMaster" Target="../slideMasters/slideMaster7.xml"/></Relationships>
</file>

<file path=ppt/slideLayouts/_rels/slideLayout102.xml.rels><?xml version="1.0" encoding="UTF-8" standalone="yes"?><Relationships xmlns="http://schemas.openxmlformats.org/package/2006/relationships"><Relationship Id="rId3" Type="http://schemas.openxmlformats.org/officeDocument/2006/relationships/image" Target="../media/media3/image13.png"/><Relationship Id="rId2" Type="http://schemas.openxmlformats.org/officeDocument/2006/relationships/image" Target="../media/media3/image14.png"/><Relationship Id="rId1" Type="http://schemas.openxmlformats.org/officeDocument/2006/relationships/slideMaster" Target="../slideMasters/slideMaster7.xml"/></Relationships>
</file>

<file path=ppt/slideLayouts/_rels/slideLayout103.xml.rels><?xml version="1.0" encoding="UTF-8" standalone="yes"?><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Relationships xmlns="http://schemas.openxmlformats.org/package/2006/relationships"><Relationship Id="rId3" Type="http://schemas.openxmlformats.org/officeDocument/2006/relationships/image" Target="../media/media4/image2.png"/><Relationship Id="rId2" Type="http://schemas.openxmlformats.org/officeDocument/2006/relationships/image" Target="../media/media4/image1.png"/><Relationship Id="rId1" Type="http://schemas.openxmlformats.org/officeDocument/2006/relationships/slideMaster" Target="../slideMasters/slideMaster8.xml"/></Relationships>
</file>

<file path=ppt/slideLayouts/_rels/slideLayout105.xml.rels><?xml version="1.0" encoding="UTF-8" standalone="yes"?><Relationships xmlns="http://schemas.openxmlformats.org/package/2006/relationships"><Relationship Id="rId3" Type="http://schemas.openxmlformats.org/officeDocument/2006/relationships/image" Target="../media/media4/image2.png"/><Relationship Id="rId2" Type="http://schemas.openxmlformats.org/officeDocument/2006/relationships/image" Target="../media/media4/image1.png"/><Relationship Id="rId1" Type="http://schemas.openxmlformats.org/officeDocument/2006/relationships/slideMaster" Target="../slideMasters/slideMaster8.xml"/></Relationships>
</file>

<file path=ppt/slideLayouts/_rels/slideLayout106.xml.rels><?xml version="1.0" encoding="UTF-8" standalone="yes"?><Relationships xmlns="http://schemas.openxmlformats.org/package/2006/relationships"><Relationship Id="rId2" Type="http://schemas.openxmlformats.org/officeDocument/2006/relationships/image" Target="../media/media4/image2.png"/><Relationship Id="rId1" Type="http://schemas.openxmlformats.org/officeDocument/2006/relationships/slideMaster" Target="../slideMasters/slideMaster8.xml"/></Relationships>
</file>

<file path=ppt/slideLayouts/_rels/slideLayout107.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10.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Relationships xmlns="http://schemas.openxmlformats.org/package/2006/relationships"><Relationship Id="rId2" Type="http://schemas.openxmlformats.org/officeDocument/2006/relationships/image" Target="../media/media4/image3.png"/><Relationship Id="rId1" Type="http://schemas.openxmlformats.org/officeDocument/2006/relationships/slideMaster" Target="../slideMasters/slideMaster8.xml"/></Relationships>
</file>

<file path=ppt/slideLayouts/_rels/slideLayout113.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20.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4.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5.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6.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7.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8.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19.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21.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22.xml.rels><?xml version="1.0" encoding="UTF-8" standalone="yes"?><Relationships xmlns="http://schemas.openxmlformats.org/package/2006/relationships"><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Relationships xmlns="http://schemas.openxmlformats.org/package/2006/relationships"><Relationship Id="rId3" Type="http://schemas.microsoft.com/office/2007/relationships/hdphoto" Target="../media/media2/hdphoto1.wdp"/><Relationship Id="rId2" Type="http://schemas.openxmlformats.org/officeDocument/2006/relationships/image" Target="../media/media2/image4.png"/><Relationship Id="rId1" Type="http://schemas.openxmlformats.org/officeDocument/2006/relationships/slideMaster" Target="../slideMasters/slideMaster3.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Relationships xmlns="http://schemas.openxmlformats.org/package/2006/relationships"><Relationship Id="rId3" Type="http://schemas.microsoft.com/office/2007/relationships/hdphoto" Target="../media/media2/hdphoto2.wdp"/><Relationship Id="rId2" Type="http://schemas.openxmlformats.org/officeDocument/2006/relationships/image" Target="../media/media2/image5.png"/><Relationship Id="rId1" Type="http://schemas.openxmlformats.org/officeDocument/2006/relationships/slideMaster" Target="../slideMasters/slideMaster3.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Relationships xmlns="http://schemas.openxmlformats.org/package/2006/relationships"><Relationship Id="rId2" Type="http://schemas.openxmlformats.org/officeDocument/2006/relationships/image" Target="../media/media3/image2.png"/><Relationship Id="rId1" Type="http://schemas.openxmlformats.org/officeDocument/2006/relationships/slideMaster" Target="../slideMasters/slideMaster4.xml"/></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0.xml.rels><?xml version="1.0" encoding="UTF-8" standalone="yes"?><Relationships xmlns="http://schemas.openxmlformats.org/package/2006/relationships"><Relationship Id="rId2" Type="http://schemas.openxmlformats.org/officeDocument/2006/relationships/image" Target="../media/media3/image3.png"/><Relationship Id="rId1" Type="http://schemas.openxmlformats.org/officeDocument/2006/relationships/slideMaster" Target="../slideMasters/slideMaster4.xml"/></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Relationships xmlns="http://schemas.openxmlformats.org/package/2006/relationships"><Relationship Id="rId2" Type="http://schemas.openxmlformats.org/officeDocument/2006/relationships/image" Target="../media/media3/image2.png"/><Relationship Id="rId1" Type="http://schemas.openxmlformats.org/officeDocument/2006/relationships/slideMaster" Target="../slideMasters/slideMaster5.xml"/></Relationships>
</file>

<file path=ppt/slideLayouts/_rels/slideLayout66.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Relationships xmlns="http://schemas.openxmlformats.org/package/2006/relationships"><Relationship Id="rId2" Type="http://schemas.openxmlformats.org/officeDocument/2006/relationships/image" Target="../media/media3/image3.png"/><Relationship Id="rId1" Type="http://schemas.openxmlformats.org/officeDocument/2006/relationships/slideMaster" Target="../slideMasters/slideMaster5.xml"/></Relationships>
</file>

<file path=ppt/slideLayouts/_rels/slideLayout68.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Relationships xmlns="http://schemas.openxmlformats.org/package/2006/relationships"><Relationship Id="rId3" Type="http://schemas.openxmlformats.org/officeDocument/2006/relationships/image" Target="../media/media3/image6.png"/><Relationship Id="rId2" Type="http://schemas.openxmlformats.org/officeDocument/2006/relationships/image" Target="../media/media3/image5.jpeg"/><Relationship Id="rId1" Type="http://schemas.openxmlformats.org/officeDocument/2006/relationships/slideMaster" Target="../slideMasters/slideMaster6.xml"/><Relationship Id="rId4" Type="http://schemas.openxmlformats.org/officeDocument/2006/relationships/image" Target="../media/media3/image7.png"/></Relationships>
</file>

<file path=ppt/slideLayouts/_rels/slideLayout71.xml.rels><?xml version="1.0" encoding="UTF-8" standalone="yes"?><Relationships xmlns="http://schemas.openxmlformats.org/package/2006/relationships"><Relationship Id="rId3" Type="http://schemas.openxmlformats.org/officeDocument/2006/relationships/image" Target="../media/media3/image9.png"/><Relationship Id="rId2" Type="http://schemas.openxmlformats.org/officeDocument/2006/relationships/image" Target="../media/media3/image8.jpeg"/><Relationship Id="rId1" Type="http://schemas.openxmlformats.org/officeDocument/2006/relationships/slideMaster" Target="../slideMasters/slideMaster6.xml"/><Relationship Id="rId4" Type="http://schemas.openxmlformats.org/officeDocument/2006/relationships/image" Target="../media/media3/image10.png"/></Relationships>
</file>

<file path=ppt/slideLayouts/_rels/slideLayout72.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Relationships xmlns="http://schemas.openxmlformats.org/package/2006/relationships"><Relationship Id="rId3" Type="http://schemas.openxmlformats.org/officeDocument/2006/relationships/image" Target="../media/media2/image2.png"/><Relationship Id="rId2" Type="http://schemas.openxmlformats.org/officeDocument/2006/relationships/image" Target="../media/media2/image1.png"/><Relationship Id="rId1" Type="http://schemas.openxmlformats.org/officeDocument/2006/relationships/slideMaster" Target="../slideMasters/slideMaster3.xml"/></Relationships>
</file>

<file path=ppt/slideLayouts/_rels/slideLayout90.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Relationships xmlns="http://schemas.openxmlformats.org/package/2006/relationships"><Relationship Id="rId2" Type="http://schemas.openxmlformats.org/officeDocument/2006/relationships/image" Target="../media/media3/image11.jpeg"/><Relationship Id="rId1" Type="http://schemas.openxmlformats.org/officeDocument/2006/relationships/slideMaster" Target="../slideMasters/slideMaster6.xml"/></Relationships>
</file>

<file path=ppt/slideLayouts/_rels/slideLayout93.xml.rels><?xml version="1.0" encoding="UTF-8" standalone="yes"?><Relationships xmlns="http://schemas.openxmlformats.org/package/2006/relationships"><Relationship Id="rId2" Type="http://schemas.openxmlformats.org/officeDocument/2006/relationships/image" Target="../media/media3/image12.jpeg"/><Relationship Id="rId1" Type="http://schemas.openxmlformats.org/officeDocument/2006/relationships/slideMaster" Target="../slideMasters/slideMaster6.xml"/></Relationships>
</file>

<file path=ppt/slideLayouts/_rels/slideLayout94.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descr="HiRes.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0548" b="33240"/>
          <a:stretch/>
        </p:blipFill>
        <p:spPr>
          <a:xfrm flipH="1">
            <a:off x="0" y="0"/>
            <a:ext cx="9144000" cy="5143500"/>
          </a:xfrm>
          <a:prstGeom prst="rect">
            <a:avLst/>
          </a:prstGeom>
        </p:spPr>
      </p:pic>
      <p:sp>
        <p:nvSpPr>
          <p:cNvPr id="12" name="Rectangle 11"/>
          <p:cNvSpPr/>
          <p:nvPr userDrawn="1"/>
        </p:nvSpPr>
        <p:spPr>
          <a:xfrm>
            <a:off x="0" y="603250"/>
            <a:ext cx="9144000" cy="3407276"/>
          </a:xfrm>
          <a:prstGeom prst="rect">
            <a:avLst/>
          </a:prstGeom>
          <a:solidFill>
            <a:schemeClr val="lt1">
              <a:alpha val="67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5" name="Picture 14"/>
          <p:cNvPicPr>
            <a:picLocks noChangeAspect="1"/>
          </p:cNvPicPr>
          <p:nvPr userDrawn="1"/>
        </p:nvPicPr>
        <p:blipFill>
          <a:blip r:embed="rId3"/>
          <a:stretch>
            <a:fillRect/>
          </a:stretch>
        </p:blipFill>
        <p:spPr>
          <a:xfrm>
            <a:off x="772744" y="692246"/>
            <a:ext cx="1641149" cy="1562057"/>
          </a:xfrm>
          <a:prstGeom prst="rect">
            <a:avLst/>
          </a:prstGeom>
        </p:spPr>
      </p:pic>
      <p:sp>
        <p:nvSpPr>
          <p:cNvPr id="16" name="Rectangle 15"/>
          <p:cNvSpPr/>
          <p:nvPr userDrawn="1"/>
        </p:nvSpPr>
        <p:spPr>
          <a:xfrm>
            <a:off x="2012462" y="4840523"/>
            <a:ext cx="7131538" cy="302977"/>
          </a:xfrm>
          <a:prstGeom prst="rect">
            <a:avLst/>
          </a:prstGeom>
          <a:gradFill flip="none" rotWithShape="1">
            <a:gsLst>
              <a:gs pos="25000">
                <a:schemeClr val="tx1">
                  <a:alpha val="0"/>
                </a:schemeClr>
              </a:gs>
              <a:gs pos="68000">
                <a:schemeClr val="bg1">
                  <a:alpha val="75000"/>
                </a:schemeClr>
              </a:gs>
              <a:gs pos="100000">
                <a:schemeClr val="bg1">
                  <a:alpha val="62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6691277" y="4363888"/>
            <a:ext cx="1749197" cy="276999"/>
          </a:xfrm>
          <a:prstGeom prst="rect">
            <a:avLst/>
          </a:prstGeom>
          <a:noFill/>
        </p:spPr>
        <p:txBody>
          <a:bodyPr wrap="none" rtlCol="0">
            <a:spAutoFit/>
          </a:bodyPr>
          <a:lstStyle/>
          <a:p>
            <a:pPr algn="l"/>
            <a:r>
              <a:rPr lang="en-US" sz="1200" dirty="0" smtClean="0">
                <a:solidFill>
                  <a:schemeClr val="tx1">
                    <a:lumMod val="50000"/>
                    <a:lumOff val="50000"/>
                  </a:schemeClr>
                </a:solidFill>
                <a:latin typeface="+mn-lt"/>
                <a:cs typeface="Segoe"/>
              </a:rPr>
              <a:t>April 10-12, Chicago,</a:t>
            </a:r>
            <a:r>
              <a:rPr lang="en-US" sz="1200" baseline="0" dirty="0" smtClean="0">
                <a:solidFill>
                  <a:schemeClr val="tx1">
                    <a:lumMod val="50000"/>
                    <a:lumOff val="50000"/>
                  </a:schemeClr>
                </a:solidFill>
                <a:latin typeface="+mn-lt"/>
                <a:cs typeface="Segoe"/>
              </a:rPr>
              <a:t> IL</a:t>
            </a:r>
            <a:endParaRPr lang="en-US" sz="1200" dirty="0">
              <a:solidFill>
                <a:schemeClr val="tx1">
                  <a:lumMod val="50000"/>
                  <a:lumOff val="50000"/>
                </a:schemeClr>
              </a:solidFill>
              <a:latin typeface="+mn-lt"/>
              <a:cs typeface="Segoe"/>
            </a:endParaRP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32612" y="4351343"/>
            <a:ext cx="278273" cy="224905"/>
          </a:xfrm>
          <a:prstGeom prst="rect">
            <a:avLst/>
          </a:prstGeom>
        </p:spPr>
      </p:pic>
      <p:sp>
        <p:nvSpPr>
          <p:cNvPr id="9" name="Title 1"/>
          <p:cNvSpPr>
            <a:spLocks noGrp="1"/>
          </p:cNvSpPr>
          <p:nvPr>
            <p:ph type="ctrTitle" hasCustomPrompt="1"/>
          </p:nvPr>
        </p:nvSpPr>
        <p:spPr>
          <a:xfrm>
            <a:off x="3421596" y="1712925"/>
            <a:ext cx="5374084" cy="706657"/>
          </a:xfrm>
          <a:prstGeom prst="rect">
            <a:avLst/>
          </a:prstGeom>
        </p:spPr>
        <p:txBody>
          <a:bodyPr vert="horz" lIns="91440" tIns="45720" rIns="91440" bIns="45720" rtlCol="0" anchor="b" anchorCtr="0">
            <a:normAutofit/>
          </a:bodyPr>
          <a:lstStyle>
            <a:lvl1pPr algn="l">
              <a:defRPr lang="en-US" sz="3600" b="0" dirty="0">
                <a:solidFill>
                  <a:schemeClr val="tx1">
                    <a:lumMod val="50000"/>
                    <a:lumOff val="50000"/>
                  </a:schemeClr>
                </a:solidFill>
                <a:latin typeface="+mj-lt"/>
                <a:cs typeface="Segoe UI Light"/>
              </a:defRPr>
            </a:lvl1pPr>
          </a:lstStyle>
          <a:p>
            <a:pPr marL="0" lvl="0"/>
            <a:r>
              <a:rPr lang="en-CA" dirty="0" smtClean="0"/>
              <a:t>Session Title</a:t>
            </a:r>
            <a:endParaRPr lang="en-US" dirty="0"/>
          </a:p>
        </p:txBody>
      </p:sp>
      <p:sp>
        <p:nvSpPr>
          <p:cNvPr id="10" name="Subtitle 2"/>
          <p:cNvSpPr>
            <a:spLocks noGrp="1"/>
          </p:cNvSpPr>
          <p:nvPr>
            <p:ph type="subTitle" idx="1" hasCustomPrompt="1"/>
          </p:nvPr>
        </p:nvSpPr>
        <p:spPr>
          <a:xfrm>
            <a:off x="3421889" y="2416452"/>
            <a:ext cx="5374905" cy="453733"/>
          </a:xfrm>
          <a:prstGeom prst="rect">
            <a:avLst/>
          </a:prstGeom>
        </p:spPr>
        <p:txBody>
          <a:bodyPr vert="horz" lIns="91440" tIns="45720" rIns="91440" bIns="45720" rtlCol="0" anchor="t">
            <a:normAutofit/>
          </a:bodyPr>
          <a:lstStyle>
            <a:lvl1pPr algn="l">
              <a:defRPr lang="en-US" dirty="0">
                <a:solidFill>
                  <a:schemeClr val="accent6"/>
                </a:solidFill>
                <a:latin typeface="+mn-lt"/>
                <a:cs typeface="Segoe UI Light"/>
              </a:defRPr>
            </a:lvl1pPr>
          </a:lstStyle>
          <a:p>
            <a:pPr lvl="0"/>
            <a:r>
              <a:rPr lang="en-CA" dirty="0" smtClean="0"/>
              <a:t>Subtitle</a:t>
            </a:r>
            <a:endParaRPr lang="en-US" dirty="0"/>
          </a:p>
        </p:txBody>
      </p:sp>
    </p:spTree>
    <p:extLst>
      <p:ext uri="{BB962C8B-B14F-4D97-AF65-F5344CB8AC3E}">
        <p14:creationId xmlns:p14="http://schemas.microsoft.com/office/powerpoint/2010/main" val="31059759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2" y="1347788"/>
            <a:ext cx="6551613" cy="3240088"/>
          </a:xfrm>
        </p:spPr>
        <p:txBody>
          <a:bodyPr/>
          <a:lstStyle>
            <a:lvl1pPr marL="0" indent="0">
              <a:buNone/>
              <a:tabLst>
                <a:tab pos="5703854" algn="l"/>
              </a:tabLst>
              <a:defRPr sz="3000" baseline="0"/>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0" y="1347788"/>
            <a:ext cx="1582738" cy="157638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66" fontAlgn="base">
              <a:spcBef>
                <a:spcPct val="0"/>
              </a:spcBef>
              <a:spcAft>
                <a:spcPct val="0"/>
              </a:spcAft>
            </a:pPr>
            <a:endParaRPr lang="en-US" spc="-38"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1668159"/>
            <a:ext cx="481512" cy="957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299" y="2659189"/>
            <a:ext cx="613951" cy="215444"/>
          </a:xfrm>
          <a:prstGeom prst="rect">
            <a:avLst/>
          </a:prstGeom>
          <a:noFill/>
        </p:spPr>
        <p:txBody>
          <a:bodyPr wrap="none" lIns="0" tIns="0" rIns="0" bIns="0" rtlCol="0">
            <a:spAutoFit/>
          </a:bodyPr>
          <a:lstStyle/>
          <a:p>
            <a:r>
              <a:rPr lang="en-US" sz="1400" dirty="0" smtClean="0">
                <a:solidFill>
                  <a:schemeClr val="bg1"/>
                </a:solidFill>
                <a:latin typeface="+mn-lt"/>
              </a:rPr>
              <a:t>Agenda</a:t>
            </a:r>
          </a:p>
        </p:txBody>
      </p:sp>
    </p:spTree>
    <p:extLst>
      <p:ext uri="{BB962C8B-B14F-4D97-AF65-F5344CB8AC3E}">
        <p14:creationId xmlns:p14="http://schemas.microsoft.com/office/powerpoint/2010/main" val="851677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610"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045911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508" y="2424203"/>
            <a:ext cx="453281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09176"/>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814" y="3048833"/>
            <a:ext cx="2571405" cy="417442"/>
          </a:xfrm>
          <a:prstGeom prst="rect">
            <a:avLst/>
          </a:prstGeom>
        </p:spPr>
      </p:pic>
      <p:sp>
        <p:nvSpPr>
          <p:cNvPr id="4" name="Rectangle 3"/>
          <p:cNvSpPr/>
          <p:nvPr/>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508" y="2424203"/>
            <a:ext cx="453281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689059"/>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9610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13486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Title Purple">
    <p:bg>
      <p:bgPr>
        <a:solidFill>
          <a:schemeClr val="accent6"/>
        </a:solidFill>
        <a:effectLst/>
      </p:bgPr>
    </p:bg>
    <p:spTree>
      <p:nvGrpSpPr>
        <p:cNvPr id="1" name=""/>
        <p:cNvGrpSpPr/>
        <p:nvPr/>
      </p:nvGrpSpPr>
      <p:grpSpPr>
        <a:xfrm>
          <a:off x="0" y="0"/>
          <a:ext cx="0" cy="0"/>
          <a:chOff x="0" y="0"/>
          <a:chExt cx="0" cy="0"/>
        </a:xfrm>
      </p:grpSpPr>
      <p:pic>
        <p:nvPicPr>
          <p:cNvPr id="7"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8"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579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4"/>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6"/>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6"/>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7"/>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7"/>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8"/>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8"/>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10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4A5BE0-0A4A-49EA-BFEC-7F65141507FC}" type="datetimeFigureOut">
              <a:rPr lang="en-US" smtClean="0"/>
              <a:t>3/23/2011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7399678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4A5BE0-0A4A-49EA-BFEC-7F65141507FC}" type="datetimeFigureOut">
              <a:rPr lang="en-US" smtClean="0"/>
              <a:t>3/23/2011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2241744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4A5BE0-0A4A-49EA-BFEC-7F65141507FC}" type="datetimeFigureOut">
              <a:rPr lang="en-US" smtClean="0"/>
              <a:t>3/23/2011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1007672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4A5BE0-0A4A-49EA-BFEC-7F65141507FC}" type="datetimeFigureOut">
              <a:rPr lang="en-US" smtClean="0"/>
              <a:t>3/23/2011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8314765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4A5BE0-0A4A-49EA-BFEC-7F65141507FC}" type="datetimeFigureOut">
              <a:rPr lang="en-US" smtClean="0"/>
              <a:t>3/23/2011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30648800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4A5BE0-0A4A-49EA-BFEC-7F65141507FC}" type="datetimeFigureOut">
              <a:rPr lang="en-US" smtClean="0"/>
              <a:t>3/23/2011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8203207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4A5BE0-0A4A-49EA-BFEC-7F65141507FC}" type="datetimeFigureOut">
              <a:rPr lang="en-US" smtClean="0"/>
              <a:t>3/23/2011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45916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Title Light Blue">
    <p:bg>
      <p:bgPr>
        <a:solidFill>
          <a:schemeClr val="accent1"/>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5076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A5BE0-0A4A-49EA-BFEC-7F65141507FC}" type="datetimeFigureOut">
              <a:rPr lang="en-US" smtClean="0"/>
              <a:t>3/23/2011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32972425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A5BE0-0A4A-49EA-BFEC-7F65141507FC}" type="datetimeFigureOut">
              <a:rPr lang="en-US" smtClean="0"/>
              <a:t>3/23/2011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21545581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4A5BE0-0A4A-49EA-BFEC-7F65141507FC}" type="datetimeFigureOut">
              <a:rPr lang="en-US" smtClean="0"/>
              <a:t>3/23/2011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173996855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4A5BE0-0A4A-49EA-BFEC-7F65141507FC}" type="datetimeFigureOut">
              <a:rPr lang="en-US" smtClean="0"/>
              <a:t>3/23/2011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1361-0A46-4E0B-AF46-3089A50A900B}" type="slidenum">
              <a:rPr lang="en-US" smtClean="0"/>
              <a:t>‹#›</a:t>
            </a:fld>
            <a:endParaRPr lang="en-US"/>
          </a:p>
        </p:txBody>
      </p:sp>
    </p:spTree>
    <p:extLst>
      <p:ext uri="{BB962C8B-B14F-4D97-AF65-F5344CB8AC3E}">
        <p14:creationId xmlns:p14="http://schemas.microsoft.com/office/powerpoint/2010/main" val="866425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Title Green">
    <p:bg>
      <p:bgPr>
        <a:solidFill>
          <a:schemeClr val="accent2"/>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052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Title Orangex">
    <p:bg>
      <p:bgPr>
        <a:solidFill>
          <a:schemeClr val="accent3"/>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12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Title Pink">
    <p:bg>
      <p:bgPr>
        <a:solidFill>
          <a:schemeClr val="accent4"/>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06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Title Dark Blue">
    <p:bg>
      <p:bgPr>
        <a:solidFill>
          <a:schemeClr val="accent5"/>
        </a:solidFill>
        <a:effectLst/>
      </p:bgPr>
    </p:bg>
    <p:spTree>
      <p:nvGrpSpPr>
        <p:cNvPr id="1" name=""/>
        <p:cNvGrpSpPr/>
        <p:nvPr/>
      </p:nvGrpSpPr>
      <p:grpSpPr>
        <a:xfrm>
          <a:off x="0" y="0"/>
          <a:ext cx="0" cy="0"/>
          <a:chOff x="0" y="0"/>
          <a:chExt cx="0" cy="0"/>
        </a:xfrm>
      </p:grpSpPr>
      <p:pic>
        <p:nvPicPr>
          <p:cNvPr id="6"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7"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9131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1.66667E-6 1.02244E-6 L 1.23528 1.02244E-6 " pathEditMode="relative" rAng="0" ptsTypes="AA">
                                      <p:cBhvr>
                                        <p:cTn id="8" dur="1000" spd="-100000" fill="hold"/>
                                        <p:tgtEl>
                                          <p:spTgt spid="8"/>
                                        </p:tgtEl>
                                        <p:attrNameLst>
                                          <p:attrName>ppt_x</p:attrName>
                                          <p:attrName>ppt_y</p:attrName>
                                        </p:attrNameLst>
                                      </p:cBhvr>
                                      <p:rCtr x="61758" y="0"/>
                                    </p:animMotion>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0 -3.96021E-6 L 1.23424 -3.96021E-6 " pathEditMode="relative" rAng="0" ptsTypes="AA">
                                      <p:cBhvr>
                                        <p:cTn id="12" dur="1000" spd="-100000" fill="hold"/>
                                        <p:tgtEl>
                                          <p:spTgt spid="5"/>
                                        </p:tgtEl>
                                        <p:attrNameLst>
                                          <p:attrName>ppt_x</p:attrName>
                                          <p:attrName>ppt_y</p:attrName>
                                        </p:attrNameLst>
                                      </p:cBhvr>
                                      <p:rCtr x="61706" y="0"/>
                                    </p:animMotion>
                                  </p:childTnLst>
                                </p:cTn>
                              </p:par>
                              <p:par>
                                <p:cTn id="13" presetID="1" presetClass="entr" presetSubtype="0" fill="hold" nodeType="with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6"/>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7"/>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100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50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urple">
    <p:bg>
      <p:bgPr>
        <a:solidFill>
          <a:schemeClr val="accent6"/>
        </a:solidFill>
        <a:effectLst/>
      </p:bgPr>
    </p:bg>
    <p:spTree>
      <p:nvGrpSpPr>
        <p:cNvPr id="1" name=""/>
        <p:cNvGrpSpPr/>
        <p:nvPr/>
      </p:nvGrpSpPr>
      <p:grpSpPr>
        <a:xfrm>
          <a:off x="0" y="0"/>
          <a:ext cx="0" cy="0"/>
          <a:chOff x="0" y="0"/>
          <a:chExt cx="0" cy="0"/>
        </a:xfrm>
      </p:grpSpPr>
      <p:pic>
        <p:nvPicPr>
          <p:cNvPr id="8"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9226415"/>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Blue">
    <p:bg>
      <p:bgPr>
        <a:solidFill>
          <a:schemeClr val="accent1"/>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64903698"/>
      </p:ext>
    </p:extLst>
  </p:cSld>
  <p:clrMapOvr>
    <a:masterClrMapping/>
  </p:clrMapOvr>
  <p:transition spd="slow">
    <p:push/>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chemeClr val="accent2"/>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marL="0" indent="0">
              <a:buClr>
                <a:schemeClr val="accent3"/>
              </a:buClr>
              <a:buFont typeface="Arial"/>
              <a:buNone/>
              <a:defRPr sz="2000">
                <a:solidFill>
                  <a:schemeClr val="tx1">
                    <a:lumMod val="75000"/>
                    <a:lumOff val="25000"/>
                  </a:schemeClr>
                </a:solidFill>
                <a:latin typeface="+mn-lt"/>
                <a:cs typeface="Segoe"/>
              </a:defRPr>
            </a:lvl1pPr>
            <a:lvl2pPr marL="342900" indent="-342900">
              <a:buClr>
                <a:schemeClr val="accent3"/>
              </a:buClr>
              <a:buFont typeface="Arial"/>
              <a:buChar char="•"/>
              <a:defRPr sz="1800">
                <a:solidFill>
                  <a:schemeClr val="tx1">
                    <a:lumMod val="75000"/>
                    <a:lumOff val="25000"/>
                  </a:schemeClr>
                </a:solidFill>
                <a:latin typeface="+mn-lt"/>
                <a:cs typeface="Segoe"/>
              </a:defRPr>
            </a:lvl2pPr>
            <a:lvl3pPr marL="638175" indent="-342900">
              <a:buClr>
                <a:schemeClr val="accent3"/>
              </a:buClr>
              <a:buFont typeface="Arial"/>
              <a:buChar char="•"/>
              <a:defRPr sz="1600">
                <a:solidFill>
                  <a:schemeClr val="tx1">
                    <a:lumMod val="75000"/>
                    <a:lumOff val="25000"/>
                  </a:schemeClr>
                </a:solidFill>
                <a:latin typeface="+mn-lt"/>
                <a:cs typeface="Segoe"/>
              </a:defRPr>
            </a:lvl3pPr>
            <a:lvl4pPr marL="922338" indent="-342900">
              <a:buClr>
                <a:schemeClr val="accent3"/>
              </a:buClr>
              <a:buFont typeface="Arial"/>
              <a:buChar char="•"/>
              <a:defRPr sz="1600">
                <a:solidFill>
                  <a:schemeClr val="tx1">
                    <a:lumMod val="75000"/>
                    <a:lumOff val="25000"/>
                  </a:schemeClr>
                </a:solidFill>
                <a:latin typeface="+mn-lt"/>
                <a:cs typeface="Segoe"/>
              </a:defRPr>
            </a:lvl4pPr>
            <a:lvl5pPr marL="1189038" indent="-342900">
              <a:buClr>
                <a:schemeClr val="accent3"/>
              </a:buClr>
              <a:buFont typeface="Arial"/>
              <a:buChar char="•"/>
              <a:defRPr sz="1600">
                <a:solidFill>
                  <a:schemeClr val="tx1">
                    <a:lumMod val="75000"/>
                    <a:lumOff val="25000"/>
                  </a:schemeClr>
                </a:solidFill>
                <a:latin typeface="+mn-lt"/>
                <a:cs typeface="Sego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txBox="1">
            <a:spLocks/>
          </p:cNvSpPr>
          <p:nvPr userDrawn="1"/>
        </p:nvSpPr>
        <p:spPr>
          <a:xfrm>
            <a:off x="8139301" y="4869656"/>
            <a:ext cx="495344" cy="273844"/>
          </a:xfrm>
          <a:prstGeom prst="rect">
            <a:avLst/>
          </a:prstGeom>
        </p:spPr>
        <p:txBody>
          <a:bodyPr vert="horz" lIns="91440" tIns="0" rIns="91440" bIns="45720" rtlCol="0" anchor="ctr"/>
          <a:lstStyle>
            <a:defPPr>
              <a:defRPr lang="en-US"/>
            </a:defPPr>
            <a:lvl1pPr marL="0" algn="l" defTabSz="914400" rtl="0" eaLnBrk="1" latinLnBrk="0" hangingPunct="1">
              <a:defRPr sz="1050" b="0" kern="1200" baseline="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372AB51-BDCC-4F95-83CF-1CBB2D34E9E5}" type="slidenum">
              <a:rPr lang="en-US" smtClean="0"/>
              <a:pPr algn="r"/>
              <a:t>‹Nº›</a:t>
            </a:fld>
            <a:endParaRPr lang="en-US" dirty="0"/>
          </a:p>
        </p:txBody>
      </p:sp>
    </p:spTree>
    <p:extLst>
      <p:ext uri="{BB962C8B-B14F-4D97-AF65-F5344CB8AC3E}">
        <p14:creationId xmlns:p14="http://schemas.microsoft.com/office/powerpoint/2010/main" val="398747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Orange">
    <p:bg>
      <p:bgPr>
        <a:solidFill>
          <a:schemeClr val="accent3"/>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ink">
    <p:bg>
      <p:bgPr>
        <a:solidFill>
          <a:schemeClr val="accent4"/>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accent5"/>
        </a:solidFill>
        <a:effectLst/>
      </p:bgPr>
    </p:bg>
    <p:spTree>
      <p:nvGrpSpPr>
        <p:cNvPr id="1" name=""/>
        <p:cNvGrpSpPr/>
        <p:nvPr/>
      </p:nvGrpSpPr>
      <p:grpSpPr>
        <a:xfrm>
          <a:off x="0" y="0"/>
          <a:ext cx="0" cy="0"/>
          <a:chOff x="0" y="0"/>
          <a:chExt cx="0" cy="0"/>
        </a:xfrm>
      </p:grpSpPr>
      <p:pic>
        <p:nvPicPr>
          <p:cNvPr id="5" name="Picture 2"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9592" y="685894"/>
            <a:ext cx="3158018" cy="4532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3" y="1347788"/>
            <a:ext cx="8207375"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50241686"/>
      </p:ext>
    </p:extLst>
  </p:cSld>
  <p:clrMapOvr>
    <a:masterClrMapping/>
  </p:clrMapOvr>
  <p:transition spd="slow">
    <p:push dir="u"/>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3" y="1347788"/>
            <a:ext cx="4049667"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12"/>
          <p:cNvSpPr>
            <a:spLocks noGrp="1"/>
          </p:cNvSpPr>
          <p:nvPr>
            <p:ph sz="quarter" idx="11"/>
          </p:nvPr>
        </p:nvSpPr>
        <p:spPr>
          <a:xfrm>
            <a:off x="4620681" y="1347787"/>
            <a:ext cx="4055008" cy="324008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37599764"/>
      </p:ext>
    </p:extLst>
  </p:cSld>
  <p:clrMapOvr>
    <a:masterClrMapping/>
  </p:clrMapOvr>
  <p:transition spd="slow">
    <p:push dir="u"/>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13" name="Content Placeholder 12"/>
          <p:cNvSpPr>
            <a:spLocks noGrp="1"/>
          </p:cNvSpPr>
          <p:nvPr>
            <p:ph sz="quarter" idx="10"/>
          </p:nvPr>
        </p:nvSpPr>
        <p:spPr>
          <a:xfrm>
            <a:off x="468313" y="1347787"/>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Picture Placeholder 3"/>
          <p:cNvSpPr>
            <a:spLocks noGrp="1"/>
          </p:cNvSpPr>
          <p:nvPr>
            <p:ph type="pic" sz="quarter" idx="11"/>
          </p:nvPr>
        </p:nvSpPr>
        <p:spPr>
          <a:xfrm>
            <a:off x="5435601" y="1347787"/>
            <a:ext cx="1584324" cy="1572881"/>
          </a:xfrm>
        </p:spPr>
        <p:txBody>
          <a:bodyPr/>
          <a:lstStyle/>
          <a:p>
            <a:r>
              <a:rPr lang="en-US" dirty="0" smtClean="0"/>
              <a:t>Click icon to add picture</a:t>
            </a:r>
            <a:endParaRPr lang="de-CH" dirty="0"/>
          </a:p>
        </p:txBody>
      </p:sp>
      <p:sp>
        <p:nvSpPr>
          <p:cNvPr id="5" name="Picture Placeholder 3"/>
          <p:cNvSpPr>
            <a:spLocks noGrp="1"/>
          </p:cNvSpPr>
          <p:nvPr>
            <p:ph type="pic" sz="quarter" idx="12"/>
          </p:nvPr>
        </p:nvSpPr>
        <p:spPr>
          <a:xfrm>
            <a:off x="7092951" y="1347787"/>
            <a:ext cx="1582738" cy="1572881"/>
          </a:xfrm>
        </p:spPr>
        <p:txBody>
          <a:bodyPr/>
          <a:lstStyle/>
          <a:p>
            <a:r>
              <a:rPr lang="en-US" dirty="0" smtClean="0"/>
              <a:t>Click icon to add picture</a:t>
            </a:r>
            <a:endParaRPr lang="de-CH" dirty="0"/>
          </a:p>
        </p:txBody>
      </p:sp>
      <p:sp>
        <p:nvSpPr>
          <p:cNvPr id="8" name="Picture Placeholder 3"/>
          <p:cNvSpPr>
            <a:spLocks noGrp="1"/>
          </p:cNvSpPr>
          <p:nvPr>
            <p:ph type="pic" sz="quarter" idx="13"/>
          </p:nvPr>
        </p:nvSpPr>
        <p:spPr>
          <a:xfrm>
            <a:off x="5435601" y="3003650"/>
            <a:ext cx="1584324" cy="1584226"/>
          </a:xfrm>
        </p:spPr>
        <p:txBody>
          <a:bodyPr/>
          <a:lstStyle/>
          <a:p>
            <a:r>
              <a:rPr lang="en-US" dirty="0" smtClean="0"/>
              <a:t>Click icon to add picture</a:t>
            </a:r>
            <a:endParaRPr lang="de-CH" dirty="0"/>
          </a:p>
        </p:txBody>
      </p:sp>
      <p:sp>
        <p:nvSpPr>
          <p:cNvPr id="9" name="Picture Placeholder 3"/>
          <p:cNvSpPr>
            <a:spLocks noGrp="1"/>
          </p:cNvSpPr>
          <p:nvPr>
            <p:ph type="pic" sz="quarter" idx="14"/>
          </p:nvPr>
        </p:nvSpPr>
        <p:spPr>
          <a:xfrm>
            <a:off x="7159904" y="3000210"/>
            <a:ext cx="1515784" cy="1587665"/>
          </a:xfrm>
        </p:spPr>
        <p:txBody>
          <a:bodyPr/>
          <a:lstStyle/>
          <a:p>
            <a:r>
              <a:rPr lang="en-US" dirty="0" smtClean="0"/>
              <a:t>Click icon to add picture</a:t>
            </a:r>
            <a:endParaRPr lang="de-CH" dirty="0"/>
          </a:p>
        </p:txBody>
      </p:sp>
    </p:spTree>
    <p:extLst>
      <p:ext uri="{BB962C8B-B14F-4D97-AF65-F5344CB8AC3E}">
        <p14:creationId xmlns:p14="http://schemas.microsoft.com/office/powerpoint/2010/main" val="1022919262"/>
      </p:ext>
    </p:extLst>
  </p:cSld>
  <p:clrMapOvr>
    <a:masterClrMapping/>
  </p:clrMapOvr>
  <p:transition spd="slow">
    <p:push dir="u"/>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dirty="0" smtClean="0"/>
              <a:t>Click icon to add picture</a:t>
            </a:r>
            <a:endParaRPr lang="de-CH" dirty="0"/>
          </a:p>
        </p:txBody>
      </p:sp>
      <p:sp>
        <p:nvSpPr>
          <p:cNvPr id="5" name="Picture Placeholder 3"/>
          <p:cNvSpPr>
            <a:spLocks noGrp="1"/>
          </p:cNvSpPr>
          <p:nvPr>
            <p:ph type="pic" sz="quarter" idx="12"/>
          </p:nvPr>
        </p:nvSpPr>
        <p:spPr>
          <a:xfrm>
            <a:off x="7092951" y="1347787"/>
            <a:ext cx="1582738" cy="324008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0" y="3003550"/>
            <a:ext cx="1584325" cy="1584326"/>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72329920"/>
      </p:ext>
    </p:extLst>
  </p:cSld>
  <p:clrMapOvr>
    <a:masterClrMapping/>
  </p:clrMapOvr>
  <p:transition spd="slow">
    <p:push dir="u"/>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614"/>
            <a:ext cx="1584325" cy="3240261"/>
          </a:xfrm>
        </p:spPr>
        <p:txBody>
          <a:bodyPr/>
          <a:lstStyle/>
          <a:p>
            <a:r>
              <a:rPr lang="en-US" dirty="0" smtClean="0"/>
              <a:t>Click icon to add picture</a:t>
            </a:r>
            <a:endParaRPr lang="de-CH" dirty="0"/>
          </a:p>
        </p:txBody>
      </p:sp>
      <p:sp>
        <p:nvSpPr>
          <p:cNvPr id="5" name="Picture Placeholder 3"/>
          <p:cNvSpPr>
            <a:spLocks noGrp="1"/>
          </p:cNvSpPr>
          <p:nvPr>
            <p:ph type="pic" sz="quarter" idx="12"/>
          </p:nvPr>
        </p:nvSpPr>
        <p:spPr>
          <a:xfrm>
            <a:off x="7092951" y="1347614"/>
            <a:ext cx="1582738" cy="1584499"/>
          </a:xfrm>
        </p:spPr>
        <p:txBody>
          <a:bodyPr/>
          <a:lstStyle/>
          <a:p>
            <a:r>
              <a:rPr lang="en-US" dirty="0" smtClean="0"/>
              <a:t>Click icon to add picture</a:t>
            </a:r>
            <a:endParaRPr lang="de-CH" dirty="0"/>
          </a:p>
        </p:txBody>
      </p:sp>
      <p:sp>
        <p:nvSpPr>
          <p:cNvPr id="9" name="Picture Placeholder 3"/>
          <p:cNvSpPr>
            <a:spLocks noGrp="1"/>
          </p:cNvSpPr>
          <p:nvPr>
            <p:ph type="pic" sz="quarter" idx="14"/>
          </p:nvPr>
        </p:nvSpPr>
        <p:spPr>
          <a:xfrm>
            <a:off x="7092951" y="3003550"/>
            <a:ext cx="1582737" cy="1584325"/>
          </a:xfrm>
        </p:spPr>
        <p:txBody>
          <a:bodyPr/>
          <a:lstStyle/>
          <a:p>
            <a:r>
              <a:rPr lang="en-US" dirty="0" smtClean="0"/>
              <a:t>Click icon to add picture</a:t>
            </a:r>
            <a:endParaRPr lang="de-CH" dirty="0"/>
          </a:p>
        </p:txBody>
      </p:sp>
      <p:sp>
        <p:nvSpPr>
          <p:cNvPr id="10" name="Content Placeholder 12"/>
          <p:cNvSpPr>
            <a:spLocks noGrp="1"/>
          </p:cNvSpPr>
          <p:nvPr>
            <p:ph sz="quarter" idx="10"/>
          </p:nvPr>
        </p:nvSpPr>
        <p:spPr>
          <a:xfrm>
            <a:off x="468313" y="1347614"/>
            <a:ext cx="4895850" cy="3240261"/>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08529047"/>
      </p:ext>
    </p:extLst>
  </p:cSld>
  <p:clrMapOvr>
    <a:masterClrMapping/>
  </p:clrMapOvr>
  <p:transition spd="slow">
    <p:push dir="u"/>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7"/>
            <a:ext cx="3240088" cy="1584326"/>
          </a:xfrm>
        </p:spPr>
        <p:txBody>
          <a:bodyPr/>
          <a:lstStyle/>
          <a:p>
            <a:r>
              <a:rPr lang="en-US" dirty="0" smtClean="0"/>
              <a:t>Click icon to add picture</a:t>
            </a:r>
            <a:endParaRPr lang="de-CH" dirty="0"/>
          </a:p>
        </p:txBody>
      </p:sp>
      <p:sp>
        <p:nvSpPr>
          <p:cNvPr id="8" name="Picture Placeholder 3"/>
          <p:cNvSpPr>
            <a:spLocks noGrp="1"/>
          </p:cNvSpPr>
          <p:nvPr>
            <p:ph type="pic" sz="quarter" idx="13"/>
          </p:nvPr>
        </p:nvSpPr>
        <p:spPr>
          <a:xfrm>
            <a:off x="5435601" y="3003550"/>
            <a:ext cx="1584324" cy="1584325"/>
          </a:xfrm>
        </p:spPr>
        <p:txBody>
          <a:bodyPr/>
          <a:lstStyle/>
          <a:p>
            <a:r>
              <a:rPr lang="en-US" dirty="0" smtClean="0"/>
              <a:t>Click icon to add picture</a:t>
            </a:r>
            <a:endParaRPr lang="de-CH" dirty="0"/>
          </a:p>
        </p:txBody>
      </p:sp>
      <p:sp>
        <p:nvSpPr>
          <p:cNvPr id="9" name="Picture Placeholder 3"/>
          <p:cNvSpPr>
            <a:spLocks noGrp="1"/>
          </p:cNvSpPr>
          <p:nvPr>
            <p:ph type="pic" sz="quarter" idx="14"/>
          </p:nvPr>
        </p:nvSpPr>
        <p:spPr>
          <a:xfrm>
            <a:off x="7092950" y="3000210"/>
            <a:ext cx="1582738" cy="1587665"/>
          </a:xfrm>
        </p:spPr>
        <p:txBody>
          <a:bodyPr/>
          <a:lstStyle/>
          <a:p>
            <a:r>
              <a:rPr lang="en-US" dirty="0"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45187768"/>
      </p:ext>
    </p:extLst>
  </p:cSld>
  <p:clrMapOvr>
    <a:masterClrMapping/>
  </p:clrMapOvr>
  <p:transition spd="slow">
    <p:push di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347787"/>
            <a:ext cx="1582738" cy="1572881"/>
          </a:xfrm>
        </p:spPr>
        <p:txBody>
          <a:bodyPr/>
          <a:lstStyle/>
          <a:p>
            <a:r>
              <a:rPr lang="en-US" dirty="0" smtClean="0"/>
              <a:t>Click icon to add picture</a:t>
            </a:r>
            <a:endParaRPr lang="de-CH" dirty="0"/>
          </a:p>
        </p:txBody>
      </p:sp>
      <p:sp>
        <p:nvSpPr>
          <p:cNvPr id="8" name="Picture Placeholder 3"/>
          <p:cNvSpPr>
            <a:spLocks noGrp="1"/>
          </p:cNvSpPr>
          <p:nvPr>
            <p:ph type="pic" sz="quarter" idx="13"/>
          </p:nvPr>
        </p:nvSpPr>
        <p:spPr>
          <a:xfrm>
            <a:off x="5435601" y="3003650"/>
            <a:ext cx="3240088" cy="1584225"/>
          </a:xfrm>
        </p:spPr>
        <p:txBody>
          <a:bodyPr/>
          <a:lstStyle/>
          <a:p>
            <a:r>
              <a:rPr lang="en-US" dirty="0"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84855247"/>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76649"/>
            <a:ext cx="4038600" cy="3011738"/>
          </a:xfrm>
        </p:spPr>
        <p:txBody>
          <a:bodyPr>
            <a:normAutofit/>
          </a:bodyPr>
          <a:lstStyle>
            <a:lvl1pPr marL="169863" indent="-169863">
              <a:buClr>
                <a:schemeClr val="accent3"/>
              </a:buClr>
              <a:buFont typeface="Arial"/>
              <a:buChar char="•"/>
              <a:defRPr sz="1400">
                <a:solidFill>
                  <a:srgbClr val="595959"/>
                </a:solidFill>
                <a:latin typeface="+mn-lt"/>
                <a:cs typeface="Segoe"/>
              </a:defRPr>
            </a:lvl1pPr>
            <a:lvl2pPr marL="169863" indent="-169863">
              <a:buClr>
                <a:schemeClr val="accent3"/>
              </a:buClr>
              <a:buFont typeface="Arial"/>
              <a:buChar char="•"/>
              <a:defRPr sz="1400">
                <a:solidFill>
                  <a:srgbClr val="595959"/>
                </a:solidFill>
                <a:latin typeface="+mn-lt"/>
                <a:cs typeface="Segoe"/>
              </a:defRPr>
            </a:lvl2pPr>
            <a:lvl3pPr marL="169863" indent="-169863">
              <a:buClr>
                <a:schemeClr val="accent3"/>
              </a:buClr>
              <a:buFont typeface="Arial"/>
              <a:buChar char="•"/>
              <a:defRPr sz="1400">
                <a:solidFill>
                  <a:srgbClr val="595959"/>
                </a:solidFill>
                <a:latin typeface="+mn-lt"/>
                <a:cs typeface="Segoe"/>
              </a:defRPr>
            </a:lvl3pPr>
            <a:lvl4pPr marL="169863" indent="-169863">
              <a:buClr>
                <a:schemeClr val="accent3"/>
              </a:buClr>
              <a:buFont typeface="Arial"/>
              <a:buChar char="•"/>
              <a:defRPr sz="1400">
                <a:solidFill>
                  <a:srgbClr val="595959"/>
                </a:solidFill>
                <a:latin typeface="+mn-lt"/>
                <a:cs typeface="Segoe"/>
              </a:defRPr>
            </a:lvl4pPr>
            <a:lvl5pPr marL="169863" indent="-169863">
              <a:buClr>
                <a:schemeClr val="accent3"/>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0" hasCustomPrompt="1"/>
          </p:nvPr>
        </p:nvSpPr>
        <p:spPr>
          <a:xfrm>
            <a:off x="451766" y="1099399"/>
            <a:ext cx="4040859" cy="307181"/>
          </a:xfrm>
          <a:solidFill>
            <a:schemeClr val="accent5"/>
          </a:solidFill>
        </p:spPr>
        <p:txBody>
          <a:bodyPr anchor="ctr">
            <a:noAutofit/>
          </a:bodyPr>
          <a:lstStyle>
            <a:lvl1pPr algn="ctr">
              <a:defRPr sz="1400">
                <a:solidFill>
                  <a:schemeClr val="bg1"/>
                </a:solidFill>
              </a:defRPr>
            </a:lvl1pPr>
          </a:lstStyle>
          <a:p>
            <a:pPr lvl="0"/>
            <a:r>
              <a:rPr lang="en-US" dirty="0" smtClean="0"/>
              <a:t>Title Here</a:t>
            </a:r>
            <a:endParaRPr lang="en-US" dirty="0"/>
          </a:p>
        </p:txBody>
      </p:sp>
      <p:sp>
        <p:nvSpPr>
          <p:cNvPr id="13" name="Content Placeholder 5"/>
          <p:cNvSpPr>
            <a:spLocks noGrp="1"/>
          </p:cNvSpPr>
          <p:nvPr>
            <p:ph sz="quarter" idx="11" hasCustomPrompt="1"/>
          </p:nvPr>
        </p:nvSpPr>
        <p:spPr>
          <a:xfrm>
            <a:off x="4636995" y="1099399"/>
            <a:ext cx="4040859" cy="307181"/>
          </a:xfrm>
          <a:solidFill>
            <a:schemeClr val="accent5"/>
          </a:solidFill>
        </p:spPr>
        <p:txBody>
          <a:bodyPr anchor="ctr">
            <a:noAutofit/>
          </a:bodyPr>
          <a:lstStyle>
            <a:lvl1pPr algn="ctr">
              <a:defRPr sz="1400">
                <a:solidFill>
                  <a:schemeClr val="bg1"/>
                </a:solidFill>
              </a:defRPr>
            </a:lvl1pPr>
          </a:lstStyle>
          <a:p>
            <a:pPr lvl="0"/>
            <a:r>
              <a:rPr lang="en-US" dirty="0" smtClean="0"/>
              <a:t>Title Here</a:t>
            </a:r>
            <a:endParaRPr lang="en-US" dirty="0"/>
          </a:p>
        </p:txBody>
      </p:sp>
      <p:sp>
        <p:nvSpPr>
          <p:cNvPr id="9" name="Content Placeholder 2"/>
          <p:cNvSpPr>
            <a:spLocks noGrp="1"/>
          </p:cNvSpPr>
          <p:nvPr>
            <p:ph sz="half" idx="12"/>
          </p:nvPr>
        </p:nvSpPr>
        <p:spPr>
          <a:xfrm>
            <a:off x="4627266" y="1476649"/>
            <a:ext cx="4038600" cy="3011738"/>
          </a:xfrm>
        </p:spPr>
        <p:txBody>
          <a:bodyPr>
            <a:normAutofit/>
          </a:bodyPr>
          <a:lstStyle>
            <a:lvl1pPr marL="169863" indent="-169863">
              <a:buClr>
                <a:schemeClr val="accent3"/>
              </a:buClr>
              <a:buFont typeface="Arial"/>
              <a:buChar char="•"/>
              <a:defRPr sz="1400">
                <a:solidFill>
                  <a:srgbClr val="595959"/>
                </a:solidFill>
                <a:latin typeface="+mn-lt"/>
                <a:cs typeface="Segoe"/>
              </a:defRPr>
            </a:lvl1pPr>
            <a:lvl2pPr marL="169863" indent="-169863">
              <a:buClr>
                <a:schemeClr val="accent3"/>
              </a:buClr>
              <a:buFont typeface="Arial"/>
              <a:buChar char="•"/>
              <a:defRPr sz="1400">
                <a:solidFill>
                  <a:srgbClr val="595959"/>
                </a:solidFill>
                <a:latin typeface="+mn-lt"/>
                <a:cs typeface="Segoe"/>
              </a:defRPr>
            </a:lvl2pPr>
            <a:lvl3pPr marL="169863" indent="-169863">
              <a:buClr>
                <a:schemeClr val="accent3"/>
              </a:buClr>
              <a:buFont typeface="Arial"/>
              <a:buChar char="•"/>
              <a:defRPr sz="1400">
                <a:solidFill>
                  <a:srgbClr val="595959"/>
                </a:solidFill>
                <a:latin typeface="+mn-lt"/>
                <a:cs typeface="Segoe"/>
              </a:defRPr>
            </a:lvl3pPr>
            <a:lvl4pPr marL="169863" indent="-169863">
              <a:buClr>
                <a:schemeClr val="accent3"/>
              </a:buClr>
              <a:buFont typeface="Arial"/>
              <a:buChar char="•"/>
              <a:defRPr sz="1400">
                <a:solidFill>
                  <a:srgbClr val="595959"/>
                </a:solidFill>
                <a:latin typeface="+mn-lt"/>
                <a:cs typeface="Segoe"/>
              </a:defRPr>
            </a:lvl4pPr>
            <a:lvl5pPr marL="169863" indent="-169863">
              <a:buClr>
                <a:schemeClr val="accent3"/>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txBox="1">
            <a:spLocks/>
          </p:cNvSpPr>
          <p:nvPr userDrawn="1"/>
        </p:nvSpPr>
        <p:spPr>
          <a:xfrm>
            <a:off x="8139301" y="4869656"/>
            <a:ext cx="495344" cy="273844"/>
          </a:xfrm>
          <a:prstGeom prst="rect">
            <a:avLst/>
          </a:prstGeom>
        </p:spPr>
        <p:txBody>
          <a:bodyPr vert="horz" lIns="91440" tIns="0" rIns="91440" bIns="45720" rtlCol="0" anchor="ctr"/>
          <a:lstStyle>
            <a:defPPr>
              <a:defRPr lang="en-US"/>
            </a:defPPr>
            <a:lvl1pPr marL="0" algn="l" defTabSz="914400" rtl="0" eaLnBrk="1" latinLnBrk="0" hangingPunct="1">
              <a:defRPr sz="1050" b="0" kern="1200" baseline="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372AB51-BDCC-4F95-83CF-1CBB2D34E9E5}" type="slidenum">
              <a:rPr lang="en-US" smtClean="0"/>
              <a:pPr algn="r"/>
              <a:t>‹Nº›</a:t>
            </a:fld>
            <a:endParaRPr lang="en-US" dirty="0"/>
          </a:p>
        </p:txBody>
      </p:sp>
    </p:spTree>
    <p:extLst>
      <p:ext uri="{BB962C8B-B14F-4D97-AF65-F5344CB8AC3E}">
        <p14:creationId xmlns:p14="http://schemas.microsoft.com/office/powerpoint/2010/main" val="15511366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8"/>
            <a:ext cx="3240088" cy="3240087"/>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9195846"/>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etro Blocks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0" name="Picture Placeholder 3"/>
          <p:cNvSpPr>
            <a:spLocks noGrp="1"/>
          </p:cNvSpPr>
          <p:nvPr>
            <p:ph type="pic" sz="quarter" idx="15"/>
          </p:nvPr>
        </p:nvSpPr>
        <p:spPr>
          <a:xfrm>
            <a:off x="468848" y="1347787"/>
            <a:ext cx="1582202" cy="1572881"/>
          </a:xfrm>
        </p:spPr>
        <p:txBody>
          <a:bodyPr/>
          <a:lstStyle/>
          <a:p>
            <a:r>
              <a:rPr lang="en-US" dirty="0" smtClean="0"/>
              <a:t>Click icon to add picture</a:t>
            </a:r>
            <a:endParaRPr lang="de-CH" dirty="0"/>
          </a:p>
        </p:txBody>
      </p:sp>
      <p:sp>
        <p:nvSpPr>
          <p:cNvPr id="13" name="Picture Placeholder 3"/>
          <p:cNvSpPr>
            <a:spLocks noGrp="1"/>
          </p:cNvSpPr>
          <p:nvPr>
            <p:ph type="pic" sz="quarter" idx="16"/>
          </p:nvPr>
        </p:nvSpPr>
        <p:spPr>
          <a:xfrm>
            <a:off x="2124075" y="1347787"/>
            <a:ext cx="1582202" cy="1572881"/>
          </a:xfrm>
        </p:spPr>
        <p:txBody>
          <a:bodyPr/>
          <a:lstStyle/>
          <a:p>
            <a:r>
              <a:rPr lang="en-US" dirty="0" smtClean="0"/>
              <a:t>Click icon to add picture</a:t>
            </a:r>
            <a:endParaRPr lang="de-CH" dirty="0"/>
          </a:p>
        </p:txBody>
      </p:sp>
      <p:sp>
        <p:nvSpPr>
          <p:cNvPr id="15" name="Picture Placeholder 3"/>
          <p:cNvSpPr>
            <a:spLocks noGrp="1"/>
          </p:cNvSpPr>
          <p:nvPr>
            <p:ph type="pic" sz="quarter" idx="17"/>
          </p:nvPr>
        </p:nvSpPr>
        <p:spPr>
          <a:xfrm>
            <a:off x="3779838" y="1347787"/>
            <a:ext cx="1582202" cy="1572881"/>
          </a:xfrm>
        </p:spPr>
        <p:txBody>
          <a:bodyPr/>
          <a:lstStyle/>
          <a:p>
            <a:r>
              <a:rPr lang="en-US" dirty="0" smtClean="0"/>
              <a:t>Click icon to add picture</a:t>
            </a:r>
            <a:endParaRPr lang="de-CH" dirty="0"/>
          </a:p>
        </p:txBody>
      </p:sp>
      <p:sp>
        <p:nvSpPr>
          <p:cNvPr id="16" name="Picture Placeholder 3"/>
          <p:cNvSpPr>
            <a:spLocks noGrp="1"/>
          </p:cNvSpPr>
          <p:nvPr>
            <p:ph type="pic" sz="quarter" idx="18"/>
          </p:nvPr>
        </p:nvSpPr>
        <p:spPr>
          <a:xfrm>
            <a:off x="5437723" y="1347787"/>
            <a:ext cx="1582202" cy="1572881"/>
          </a:xfrm>
        </p:spPr>
        <p:txBody>
          <a:bodyPr/>
          <a:lstStyle/>
          <a:p>
            <a:r>
              <a:rPr lang="en-US" dirty="0" smtClean="0"/>
              <a:t>Click icon to add picture</a:t>
            </a:r>
            <a:endParaRPr lang="de-CH" dirty="0"/>
          </a:p>
        </p:txBody>
      </p:sp>
      <p:sp>
        <p:nvSpPr>
          <p:cNvPr id="19" name="Picture Placeholder 3"/>
          <p:cNvSpPr>
            <a:spLocks noGrp="1"/>
          </p:cNvSpPr>
          <p:nvPr>
            <p:ph type="pic" sz="quarter" idx="19"/>
          </p:nvPr>
        </p:nvSpPr>
        <p:spPr>
          <a:xfrm>
            <a:off x="7086662" y="1347787"/>
            <a:ext cx="1582202" cy="1572881"/>
          </a:xfrm>
        </p:spPr>
        <p:txBody>
          <a:bodyPr/>
          <a:lstStyle/>
          <a:p>
            <a:r>
              <a:rPr lang="en-US" dirty="0" smtClean="0"/>
              <a:t>Click icon to add picture</a:t>
            </a:r>
            <a:endParaRPr lang="de-CH" dirty="0"/>
          </a:p>
        </p:txBody>
      </p:sp>
      <p:sp>
        <p:nvSpPr>
          <p:cNvPr id="20" name="Picture Placeholder 3"/>
          <p:cNvSpPr>
            <a:spLocks noGrp="1"/>
          </p:cNvSpPr>
          <p:nvPr>
            <p:ph type="pic" sz="quarter" idx="20"/>
          </p:nvPr>
        </p:nvSpPr>
        <p:spPr>
          <a:xfrm>
            <a:off x="468848" y="3001346"/>
            <a:ext cx="1582202" cy="1572881"/>
          </a:xfrm>
        </p:spPr>
        <p:txBody>
          <a:bodyPr/>
          <a:lstStyle/>
          <a:p>
            <a:r>
              <a:rPr lang="en-US" dirty="0" smtClean="0"/>
              <a:t>Click icon to add picture</a:t>
            </a:r>
            <a:endParaRPr lang="de-CH" dirty="0"/>
          </a:p>
        </p:txBody>
      </p:sp>
      <p:sp>
        <p:nvSpPr>
          <p:cNvPr id="21" name="Picture Placeholder 3"/>
          <p:cNvSpPr>
            <a:spLocks noGrp="1"/>
          </p:cNvSpPr>
          <p:nvPr>
            <p:ph type="pic" sz="quarter" idx="21"/>
          </p:nvPr>
        </p:nvSpPr>
        <p:spPr>
          <a:xfrm>
            <a:off x="2124075" y="3001346"/>
            <a:ext cx="1582202" cy="1572881"/>
          </a:xfrm>
        </p:spPr>
        <p:txBody>
          <a:bodyPr/>
          <a:lstStyle/>
          <a:p>
            <a:r>
              <a:rPr lang="en-US" dirty="0" smtClean="0"/>
              <a:t>Click icon to add picture</a:t>
            </a:r>
            <a:endParaRPr lang="de-CH" dirty="0"/>
          </a:p>
        </p:txBody>
      </p:sp>
      <p:sp>
        <p:nvSpPr>
          <p:cNvPr id="22" name="Picture Placeholder 3"/>
          <p:cNvSpPr>
            <a:spLocks noGrp="1"/>
          </p:cNvSpPr>
          <p:nvPr>
            <p:ph type="pic" sz="quarter" idx="22"/>
          </p:nvPr>
        </p:nvSpPr>
        <p:spPr>
          <a:xfrm>
            <a:off x="3779838" y="3001346"/>
            <a:ext cx="1582202" cy="1572881"/>
          </a:xfrm>
        </p:spPr>
        <p:txBody>
          <a:bodyPr/>
          <a:lstStyle/>
          <a:p>
            <a:r>
              <a:rPr lang="en-US" dirty="0" smtClean="0"/>
              <a:t>Click icon to add picture</a:t>
            </a:r>
            <a:endParaRPr lang="de-CH" dirty="0"/>
          </a:p>
        </p:txBody>
      </p:sp>
      <p:sp>
        <p:nvSpPr>
          <p:cNvPr id="23" name="Picture Placeholder 3"/>
          <p:cNvSpPr>
            <a:spLocks noGrp="1"/>
          </p:cNvSpPr>
          <p:nvPr>
            <p:ph type="pic" sz="quarter" idx="23"/>
          </p:nvPr>
        </p:nvSpPr>
        <p:spPr>
          <a:xfrm>
            <a:off x="5437723" y="3001346"/>
            <a:ext cx="1582202" cy="1572881"/>
          </a:xfrm>
        </p:spPr>
        <p:txBody>
          <a:bodyPr/>
          <a:lstStyle/>
          <a:p>
            <a:r>
              <a:rPr lang="en-US" dirty="0" smtClean="0"/>
              <a:t>Click icon to add picture</a:t>
            </a:r>
            <a:endParaRPr lang="de-CH" dirty="0"/>
          </a:p>
        </p:txBody>
      </p:sp>
      <p:sp>
        <p:nvSpPr>
          <p:cNvPr id="24" name="Picture Placeholder 3"/>
          <p:cNvSpPr>
            <a:spLocks noGrp="1"/>
          </p:cNvSpPr>
          <p:nvPr>
            <p:ph type="pic" sz="quarter" idx="24"/>
          </p:nvPr>
        </p:nvSpPr>
        <p:spPr>
          <a:xfrm>
            <a:off x="7086662" y="3001346"/>
            <a:ext cx="1582202" cy="1572881"/>
          </a:xfrm>
        </p:spPr>
        <p:txBody>
          <a:bodyPr/>
          <a:lstStyle/>
          <a:p>
            <a:r>
              <a:rPr lang="en-US" dirty="0" smtClean="0"/>
              <a:t>Click icon to add picture</a:t>
            </a:r>
            <a:endParaRPr lang="de-CH" dirty="0"/>
          </a:p>
        </p:txBody>
      </p:sp>
    </p:spTree>
    <p:extLst>
      <p:ext uri="{BB962C8B-B14F-4D97-AF65-F5344CB8AC3E}">
        <p14:creationId xmlns:p14="http://schemas.microsoft.com/office/powerpoint/2010/main" val="1228282008"/>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5"/>
        </a:solidFill>
        <a:effectLst/>
      </p:bgPr>
    </p:bg>
    <p:spTree>
      <p:nvGrpSpPr>
        <p:cNvPr id="1" name=""/>
        <p:cNvGrpSpPr/>
        <p:nvPr/>
      </p:nvGrpSpPr>
      <p:grpSpPr>
        <a:xfrm>
          <a:off x="0" y="0"/>
          <a:ext cx="0" cy="0"/>
          <a:chOff x="0" y="0"/>
          <a:chExt cx="0" cy="0"/>
        </a:xfrm>
      </p:grpSpPr>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2823986" y="2171700"/>
            <a:ext cx="3515281" cy="591068"/>
          </a:xfrm>
          <a:prstGeom prst="rect">
            <a:avLst/>
          </a:prstGeom>
          <a:noFill/>
          <a:ln>
            <a:noFill/>
          </a:ln>
        </p:spPr>
      </p:pic>
      <p:sp>
        <p:nvSpPr>
          <p:cNvPr id="4" name="Text Box 3"/>
          <p:cNvSpPr txBox="1">
            <a:spLocks noChangeArrowheads="1"/>
          </p:cNvSpPr>
          <p:nvPr userDrawn="1"/>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a:t>
            </a:r>
            <a:r>
              <a:rPr lang="en-US" sz="500" dirty="0" smtClean="0">
                <a:gradFill>
                  <a:gsLst>
                    <a:gs pos="0">
                      <a:srgbClr val="FFFFFF"/>
                    </a:gs>
                    <a:gs pos="100000">
                      <a:srgbClr val="FFFFFF"/>
                    </a:gs>
                  </a:gsLst>
                  <a:lin ang="5400000" scaled="0"/>
                </a:gradFill>
                <a:latin typeface="Segoe UI" pitchFamily="34" charset="0"/>
                <a:cs typeface="Arial" charset="0"/>
              </a:rPr>
              <a:t>2012 Microsoft </a:t>
            </a:r>
            <a:r>
              <a:rPr lang="en-US" sz="5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latin typeface="Segoe UI" pitchFamily="34" charset="0"/>
                <a:cs typeface="Arial" charset="0"/>
              </a:rPr>
              <a:t>MICROSOFT </a:t>
            </a:r>
            <a:r>
              <a:rPr lang="en-US" sz="5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9516685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50000" decel="50000" fill="hold" nodeType="withEffect">
                                  <p:stCondLst>
                                    <p:cond delay="500"/>
                                  </p:stCondLst>
                                  <p:childTnLst>
                                    <p:animMotion origin="layout" path="M -1.45833E-6 3.21536E-6 L 1.1625 3.21536E-6 " pathEditMode="relative" rAng="0" ptsTypes="AA">
                                      <p:cBhvr>
                                        <p:cTn id="8" dur="1000" spd="-100000" fill="hold"/>
                                        <p:tgtEl>
                                          <p:spTgt spid="3"/>
                                        </p:tgtEl>
                                        <p:attrNameLst>
                                          <p:attrName>ppt_x</p:attrName>
                                          <p:attrName>ppt_y</p:attrName>
                                        </p:attrNameLst>
                                      </p:cBhvr>
                                      <p:rCtr x="58125" y="0"/>
                                    </p:animMotion>
                                  </p:childTnLst>
                                </p:cTn>
                              </p:par>
                              <p:par>
                                <p:cTn id="9" presetID="1" presetClass="entr" presetSubtype="0"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1000"/>
                                  </p:stCondLst>
                                  <p:childTnLst>
                                    <p:animMotion origin="layout" path="M -1.45833E-6 -4.50613E-6 L 1.1625 -4.50613E-6 " pathEditMode="relative" rAng="0" ptsTypes="AA">
                                      <p:cBhvr>
                                        <p:cTn id="12" dur="1000" spd="-100000" fill="hold"/>
                                        <p:tgtEl>
                                          <p:spTgt spid="4"/>
                                        </p:tgtEl>
                                        <p:attrNameLst>
                                          <p:attrName>ppt_x</p:attrName>
                                          <p:attrName>ppt_y</p:attrName>
                                        </p:attrNameLst>
                                      </p:cBhvr>
                                      <p:rCtr x="58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1D8BD707-D9CF-40AE-B4C6-C98DA3205C09}" type="datetimeFigureOut">
              <a:rPr lang="en-US" smtClean="0"/>
              <a:pPr/>
              <a:t>6/17/2016</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718115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14801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92174" y="4885067"/>
            <a:ext cx="645872" cy="104889"/>
          </a:xfrm>
          <a:prstGeom prst="rect">
            <a:avLst/>
          </a:prstGeom>
        </p:spPr>
      </p:pic>
    </p:spTree>
    <p:extLst>
      <p:ext uri="{BB962C8B-B14F-4D97-AF65-F5344CB8AC3E}">
        <p14:creationId xmlns:p14="http://schemas.microsoft.com/office/powerpoint/2010/main" val="235230019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5"/>
          <p:cNvSpPr txBox="1">
            <a:spLocks/>
          </p:cNvSpPr>
          <p:nvPr userDrawn="1"/>
        </p:nvSpPr>
        <p:spPr>
          <a:xfrm>
            <a:off x="8139301" y="4869656"/>
            <a:ext cx="495344" cy="273844"/>
          </a:xfrm>
          <a:prstGeom prst="rect">
            <a:avLst/>
          </a:prstGeom>
        </p:spPr>
        <p:txBody>
          <a:bodyPr vert="horz" lIns="91440" tIns="0" rIns="91440" bIns="45720" rtlCol="0" anchor="ctr"/>
          <a:lstStyle>
            <a:defPPr>
              <a:defRPr lang="en-US"/>
            </a:defPPr>
            <a:lvl1pPr marL="0" algn="l" defTabSz="914400" rtl="0" eaLnBrk="1" latinLnBrk="0" hangingPunct="1">
              <a:defRPr sz="1050" b="0" kern="1200" baseline="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372AB51-BDCC-4F95-83CF-1CBB2D34E9E5}" type="slidenum">
              <a:rPr lang="en-US" smtClean="0"/>
              <a:pPr algn="r"/>
              <a:t>‹Nº›</a:t>
            </a:fld>
            <a:endParaRPr lang="en-US" dirty="0"/>
          </a:p>
        </p:txBody>
      </p:sp>
    </p:spTree>
    <p:extLst>
      <p:ext uri="{BB962C8B-B14F-4D97-AF65-F5344CB8AC3E}">
        <p14:creationId xmlns:p14="http://schemas.microsoft.com/office/powerpoint/2010/main" val="1890184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50235699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36705270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35885230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95369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2" name="Picture 1" descr="HiRes.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0548" b="33240"/>
          <a:stretch/>
        </p:blipFill>
        <p:spPr>
          <a:xfrm flipH="1">
            <a:off x="0" y="0"/>
            <a:ext cx="9144000" cy="5143500"/>
          </a:xfrm>
          <a:prstGeom prst="rect">
            <a:avLst/>
          </a:prstGeom>
        </p:spPr>
      </p:pic>
      <p:sp>
        <p:nvSpPr>
          <p:cNvPr id="3" name="Rectangle 2"/>
          <p:cNvSpPr/>
          <p:nvPr userDrawn="1"/>
        </p:nvSpPr>
        <p:spPr>
          <a:xfrm>
            <a:off x="0" y="1879600"/>
            <a:ext cx="9144000" cy="3263900"/>
          </a:xfrm>
          <a:prstGeom prst="rect">
            <a:avLst/>
          </a:prstGeom>
          <a:solidFill>
            <a:schemeClr val="lt1">
              <a:alpha val="5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5" name="Picture 14"/>
          <p:cNvPicPr>
            <a:picLocks noChangeAspect="1"/>
          </p:cNvPicPr>
          <p:nvPr userDrawn="1"/>
        </p:nvPicPr>
        <p:blipFill>
          <a:blip r:embed="rId3"/>
          <a:stretch>
            <a:fillRect/>
          </a:stretch>
        </p:blipFill>
        <p:spPr>
          <a:xfrm>
            <a:off x="373920" y="2343247"/>
            <a:ext cx="1641149" cy="1562057"/>
          </a:xfrm>
          <a:prstGeom prst="rect">
            <a:avLst/>
          </a:prstGeom>
        </p:spPr>
      </p:pic>
      <p:sp>
        <p:nvSpPr>
          <p:cNvPr id="16" name="Rectangle 15"/>
          <p:cNvSpPr/>
          <p:nvPr userDrawn="1"/>
        </p:nvSpPr>
        <p:spPr>
          <a:xfrm>
            <a:off x="2012462" y="4840523"/>
            <a:ext cx="7131538" cy="302977"/>
          </a:xfrm>
          <a:prstGeom prst="rect">
            <a:avLst/>
          </a:prstGeom>
          <a:gradFill flip="none" rotWithShape="1">
            <a:gsLst>
              <a:gs pos="25000">
                <a:schemeClr val="tx1">
                  <a:alpha val="0"/>
                </a:schemeClr>
              </a:gs>
              <a:gs pos="68000">
                <a:schemeClr val="bg1">
                  <a:alpha val="75000"/>
                </a:schemeClr>
              </a:gs>
              <a:gs pos="100000">
                <a:schemeClr val="bg1">
                  <a:alpha val="62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6979146" y="4857469"/>
            <a:ext cx="1813317" cy="276999"/>
          </a:xfrm>
          <a:prstGeom prst="rect">
            <a:avLst/>
          </a:prstGeom>
          <a:noFill/>
        </p:spPr>
        <p:txBody>
          <a:bodyPr wrap="none" rtlCol="0">
            <a:spAutoFit/>
          </a:bodyPr>
          <a:lstStyle/>
          <a:p>
            <a:pPr algn="l"/>
            <a:r>
              <a:rPr lang="en-US" sz="1200" dirty="0" smtClean="0">
                <a:solidFill>
                  <a:schemeClr val="tx1">
                    <a:lumMod val="50000"/>
                    <a:lumOff val="50000"/>
                  </a:schemeClr>
                </a:solidFill>
                <a:latin typeface="+mn-lt"/>
                <a:cs typeface="Segoe UI  "/>
              </a:rPr>
              <a:t>April 10-12, Chicago,</a:t>
            </a:r>
            <a:r>
              <a:rPr lang="en-US" sz="1200" baseline="0" dirty="0" smtClean="0">
                <a:solidFill>
                  <a:schemeClr val="tx1">
                    <a:lumMod val="50000"/>
                    <a:lumOff val="50000"/>
                  </a:schemeClr>
                </a:solidFill>
                <a:latin typeface="+mn-lt"/>
                <a:cs typeface="Segoe UI  "/>
              </a:rPr>
              <a:t> IL</a:t>
            </a:r>
            <a:endParaRPr lang="en-US" sz="1200" dirty="0">
              <a:solidFill>
                <a:schemeClr val="tx1">
                  <a:lumMod val="50000"/>
                  <a:lumOff val="50000"/>
                </a:schemeClr>
              </a:solidFill>
              <a:latin typeface="+mn-lt"/>
              <a:cs typeface="Segoe UI  "/>
            </a:endParaRPr>
          </a:p>
        </p:txBody>
      </p:sp>
      <p:sp>
        <p:nvSpPr>
          <p:cNvPr id="9" name="Title 1"/>
          <p:cNvSpPr>
            <a:spLocks noGrp="1"/>
          </p:cNvSpPr>
          <p:nvPr>
            <p:ph type="ctrTitle" hasCustomPrompt="1"/>
          </p:nvPr>
        </p:nvSpPr>
        <p:spPr>
          <a:xfrm>
            <a:off x="2354797" y="2898703"/>
            <a:ext cx="5374084" cy="706657"/>
          </a:xfrm>
          <a:prstGeom prst="rect">
            <a:avLst/>
          </a:prstGeom>
        </p:spPr>
        <p:txBody>
          <a:bodyPr vert="horz" lIns="91440" tIns="45720" rIns="91440" bIns="45720" rtlCol="0" anchor="b" anchorCtr="0">
            <a:normAutofit/>
          </a:bodyPr>
          <a:lstStyle>
            <a:lvl1pPr algn="l">
              <a:defRPr lang="en-US" sz="3600" b="0" dirty="0">
                <a:solidFill>
                  <a:schemeClr val="tx1">
                    <a:lumMod val="50000"/>
                    <a:lumOff val="50000"/>
                  </a:schemeClr>
                </a:solidFill>
                <a:latin typeface="+mj-lt"/>
                <a:cs typeface="Segoe UI Light"/>
              </a:defRPr>
            </a:lvl1pPr>
          </a:lstStyle>
          <a:p>
            <a:pPr marL="0" lvl="0"/>
            <a:r>
              <a:rPr lang="en-CA" dirty="0" smtClean="0"/>
              <a:t>Session Title</a:t>
            </a:r>
            <a:endParaRPr lang="en-US" dirty="0"/>
          </a:p>
        </p:txBody>
      </p:sp>
      <p:sp>
        <p:nvSpPr>
          <p:cNvPr id="10" name="Subtitle 2"/>
          <p:cNvSpPr>
            <a:spLocks noGrp="1"/>
          </p:cNvSpPr>
          <p:nvPr>
            <p:ph type="subTitle" idx="1" hasCustomPrompt="1"/>
          </p:nvPr>
        </p:nvSpPr>
        <p:spPr>
          <a:xfrm>
            <a:off x="2355090" y="3602230"/>
            <a:ext cx="5374905" cy="453733"/>
          </a:xfrm>
          <a:prstGeom prst="rect">
            <a:avLst/>
          </a:prstGeom>
        </p:spPr>
        <p:txBody>
          <a:bodyPr vert="horz" lIns="91440" tIns="45720" rIns="91440" bIns="45720" rtlCol="0" anchor="t">
            <a:normAutofit/>
          </a:bodyPr>
          <a:lstStyle>
            <a:lvl1pPr algn="l">
              <a:defRPr lang="en-US" dirty="0">
                <a:solidFill>
                  <a:srgbClr val="296A8E"/>
                </a:solidFill>
                <a:latin typeface="+mn-lt"/>
                <a:cs typeface="Segoe UI Light"/>
              </a:defRPr>
            </a:lvl1pPr>
          </a:lstStyle>
          <a:p>
            <a:pPr lvl="0"/>
            <a:r>
              <a:rPr lang="en-CA" dirty="0" smtClean="0"/>
              <a:t>Subtitle</a:t>
            </a:r>
            <a:endParaRPr lang="en-US"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45879" y="4876277"/>
            <a:ext cx="278273" cy="224905"/>
          </a:xfrm>
          <a:prstGeom prst="rect">
            <a:avLst/>
          </a:prstGeom>
        </p:spPr>
      </p:pic>
    </p:spTree>
    <p:extLst>
      <p:ext uri="{BB962C8B-B14F-4D97-AF65-F5344CB8AC3E}">
        <p14:creationId xmlns:p14="http://schemas.microsoft.com/office/powerpoint/2010/main" val="31059759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0200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267372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374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63613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13824703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23280178"/>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312794519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32426410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403483349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138334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marL="0" indent="0">
              <a:buClr>
                <a:schemeClr val="accent3"/>
              </a:buClr>
              <a:buFont typeface="Arial"/>
              <a:buNone/>
              <a:defRPr sz="2000">
                <a:solidFill>
                  <a:schemeClr val="tx1">
                    <a:lumMod val="75000"/>
                    <a:lumOff val="25000"/>
                  </a:schemeClr>
                </a:solidFill>
                <a:latin typeface="+mn-lt"/>
                <a:cs typeface="Segoe"/>
              </a:defRPr>
            </a:lvl1pPr>
            <a:lvl2pPr marL="342900" indent="-342900">
              <a:buClr>
                <a:schemeClr val="accent3"/>
              </a:buClr>
              <a:buFont typeface="Arial"/>
              <a:buChar char="•"/>
              <a:defRPr sz="1800">
                <a:solidFill>
                  <a:schemeClr val="tx1">
                    <a:lumMod val="75000"/>
                    <a:lumOff val="25000"/>
                  </a:schemeClr>
                </a:solidFill>
                <a:latin typeface="+mn-lt"/>
                <a:cs typeface="Segoe"/>
              </a:defRPr>
            </a:lvl2pPr>
            <a:lvl3pPr marL="638175" indent="-342900">
              <a:buClr>
                <a:schemeClr val="accent3"/>
              </a:buClr>
              <a:buFont typeface="Arial"/>
              <a:buChar char="•"/>
              <a:defRPr sz="1600">
                <a:solidFill>
                  <a:schemeClr val="tx1">
                    <a:lumMod val="75000"/>
                    <a:lumOff val="25000"/>
                  </a:schemeClr>
                </a:solidFill>
                <a:latin typeface="+mn-lt"/>
                <a:cs typeface="Segoe"/>
              </a:defRPr>
            </a:lvl3pPr>
            <a:lvl4pPr marL="922338" indent="-342900">
              <a:buClr>
                <a:schemeClr val="accent3"/>
              </a:buClr>
              <a:buFont typeface="Arial"/>
              <a:buChar char="•"/>
              <a:defRPr sz="1600">
                <a:solidFill>
                  <a:schemeClr val="tx1">
                    <a:lumMod val="75000"/>
                    <a:lumOff val="25000"/>
                  </a:schemeClr>
                </a:solidFill>
                <a:latin typeface="+mn-lt"/>
                <a:cs typeface="Segoe"/>
              </a:defRPr>
            </a:lvl4pPr>
            <a:lvl5pPr marL="1189038" indent="-342900">
              <a:buClr>
                <a:schemeClr val="accent3"/>
              </a:buClr>
              <a:buFont typeface="Arial"/>
              <a:buChar char="•"/>
              <a:defRPr sz="1600">
                <a:solidFill>
                  <a:schemeClr val="tx1">
                    <a:lumMod val="75000"/>
                    <a:lumOff val="25000"/>
                  </a:schemeClr>
                </a:solidFill>
                <a:latin typeface="+mn-lt"/>
                <a:cs typeface="Sego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874700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9"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59826869"/>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0146869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9153049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20488308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260161"/>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2450788409"/>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1"/>
            <a:ext cx="4211227"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9" y="2604072"/>
            <a:ext cx="4211227"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8902444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12779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425408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45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76649"/>
            <a:ext cx="4038600" cy="3011738"/>
          </a:xfrm>
        </p:spPr>
        <p:txBody>
          <a:bodyPr>
            <a:normAutofit/>
          </a:bodyPr>
          <a:lstStyle>
            <a:lvl1pPr marL="169863" indent="-169863">
              <a:buClr>
                <a:schemeClr val="accent3"/>
              </a:buClr>
              <a:buFont typeface="Arial"/>
              <a:buChar char="•"/>
              <a:defRPr sz="1400">
                <a:solidFill>
                  <a:srgbClr val="595959"/>
                </a:solidFill>
                <a:latin typeface="+mn-lt"/>
                <a:cs typeface="Segoe"/>
              </a:defRPr>
            </a:lvl1pPr>
            <a:lvl2pPr marL="169863" indent="-169863">
              <a:buClr>
                <a:schemeClr val="accent3"/>
              </a:buClr>
              <a:buFont typeface="Arial"/>
              <a:buChar char="•"/>
              <a:defRPr sz="1400">
                <a:solidFill>
                  <a:srgbClr val="595959"/>
                </a:solidFill>
                <a:latin typeface="+mn-lt"/>
                <a:cs typeface="Segoe"/>
              </a:defRPr>
            </a:lvl2pPr>
            <a:lvl3pPr marL="169863" indent="-169863">
              <a:buClr>
                <a:schemeClr val="accent3"/>
              </a:buClr>
              <a:buFont typeface="Arial"/>
              <a:buChar char="•"/>
              <a:defRPr sz="1400">
                <a:solidFill>
                  <a:srgbClr val="595959"/>
                </a:solidFill>
                <a:latin typeface="+mn-lt"/>
                <a:cs typeface="Segoe"/>
              </a:defRPr>
            </a:lvl3pPr>
            <a:lvl4pPr marL="169863" indent="-169863">
              <a:buClr>
                <a:schemeClr val="accent3"/>
              </a:buClr>
              <a:buFont typeface="Arial"/>
              <a:buChar char="•"/>
              <a:defRPr sz="1400">
                <a:solidFill>
                  <a:srgbClr val="595959"/>
                </a:solidFill>
                <a:latin typeface="+mn-lt"/>
                <a:cs typeface="Segoe"/>
              </a:defRPr>
            </a:lvl4pPr>
            <a:lvl5pPr marL="169863" indent="-169863">
              <a:buClr>
                <a:schemeClr val="accent3"/>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0" hasCustomPrompt="1"/>
          </p:nvPr>
        </p:nvSpPr>
        <p:spPr>
          <a:xfrm>
            <a:off x="451766" y="1099399"/>
            <a:ext cx="4040859" cy="307181"/>
          </a:xfrm>
          <a:solidFill>
            <a:schemeClr val="accent5"/>
          </a:solidFill>
        </p:spPr>
        <p:txBody>
          <a:bodyPr anchor="ctr">
            <a:noAutofit/>
          </a:bodyPr>
          <a:lstStyle>
            <a:lvl1pPr algn="ctr">
              <a:defRPr sz="1400">
                <a:solidFill>
                  <a:schemeClr val="bg1"/>
                </a:solidFill>
              </a:defRPr>
            </a:lvl1pPr>
          </a:lstStyle>
          <a:p>
            <a:pPr lvl="0"/>
            <a:r>
              <a:rPr lang="en-US" dirty="0" smtClean="0"/>
              <a:t>Title Here</a:t>
            </a:r>
            <a:endParaRPr lang="en-US" dirty="0"/>
          </a:p>
        </p:txBody>
      </p:sp>
      <p:sp>
        <p:nvSpPr>
          <p:cNvPr id="13" name="Content Placeholder 5"/>
          <p:cNvSpPr>
            <a:spLocks noGrp="1"/>
          </p:cNvSpPr>
          <p:nvPr>
            <p:ph sz="quarter" idx="11" hasCustomPrompt="1"/>
          </p:nvPr>
        </p:nvSpPr>
        <p:spPr>
          <a:xfrm>
            <a:off x="4636995" y="1099399"/>
            <a:ext cx="4040859" cy="307181"/>
          </a:xfrm>
          <a:solidFill>
            <a:schemeClr val="accent5"/>
          </a:solidFill>
        </p:spPr>
        <p:txBody>
          <a:bodyPr anchor="ctr">
            <a:noAutofit/>
          </a:bodyPr>
          <a:lstStyle>
            <a:lvl1pPr algn="ctr">
              <a:defRPr sz="1400">
                <a:solidFill>
                  <a:schemeClr val="bg1"/>
                </a:solidFill>
              </a:defRPr>
            </a:lvl1pPr>
          </a:lstStyle>
          <a:p>
            <a:pPr lvl="0"/>
            <a:r>
              <a:rPr lang="en-US" dirty="0" smtClean="0"/>
              <a:t>Title Here</a:t>
            </a:r>
            <a:endParaRPr lang="en-US" dirty="0"/>
          </a:p>
        </p:txBody>
      </p:sp>
      <p:sp>
        <p:nvSpPr>
          <p:cNvPr id="9" name="Content Placeholder 2"/>
          <p:cNvSpPr>
            <a:spLocks noGrp="1"/>
          </p:cNvSpPr>
          <p:nvPr>
            <p:ph sz="half" idx="12"/>
          </p:nvPr>
        </p:nvSpPr>
        <p:spPr>
          <a:xfrm>
            <a:off x="4627266" y="1476649"/>
            <a:ext cx="4038600" cy="3011738"/>
          </a:xfrm>
        </p:spPr>
        <p:txBody>
          <a:bodyPr>
            <a:normAutofit/>
          </a:bodyPr>
          <a:lstStyle>
            <a:lvl1pPr marL="169863" indent="-169863">
              <a:buClr>
                <a:schemeClr val="accent3"/>
              </a:buClr>
              <a:buFont typeface="Arial"/>
              <a:buChar char="•"/>
              <a:defRPr sz="1400">
                <a:solidFill>
                  <a:srgbClr val="595959"/>
                </a:solidFill>
                <a:latin typeface="+mn-lt"/>
                <a:cs typeface="Segoe"/>
              </a:defRPr>
            </a:lvl1pPr>
            <a:lvl2pPr marL="169863" indent="-169863">
              <a:buClr>
                <a:schemeClr val="accent3"/>
              </a:buClr>
              <a:buFont typeface="Arial"/>
              <a:buChar char="•"/>
              <a:defRPr sz="1400">
                <a:solidFill>
                  <a:srgbClr val="595959"/>
                </a:solidFill>
                <a:latin typeface="+mn-lt"/>
                <a:cs typeface="Segoe"/>
              </a:defRPr>
            </a:lvl2pPr>
            <a:lvl3pPr marL="169863" indent="-169863">
              <a:buClr>
                <a:schemeClr val="accent3"/>
              </a:buClr>
              <a:buFont typeface="Arial"/>
              <a:buChar char="•"/>
              <a:defRPr sz="1400">
                <a:solidFill>
                  <a:srgbClr val="595959"/>
                </a:solidFill>
                <a:latin typeface="+mn-lt"/>
                <a:cs typeface="Segoe"/>
              </a:defRPr>
            </a:lvl3pPr>
            <a:lvl4pPr marL="169863" indent="-169863">
              <a:buClr>
                <a:schemeClr val="accent3"/>
              </a:buClr>
              <a:buFont typeface="Arial"/>
              <a:buChar char="•"/>
              <a:defRPr sz="1400">
                <a:solidFill>
                  <a:srgbClr val="595959"/>
                </a:solidFill>
                <a:latin typeface="+mn-lt"/>
                <a:cs typeface="Segoe"/>
              </a:defRPr>
            </a:lvl4pPr>
            <a:lvl5pPr marL="169863" indent="-169863">
              <a:buClr>
                <a:schemeClr val="accent3"/>
              </a:buClr>
              <a:buFont typeface="Arial"/>
              <a:buChar char="•"/>
              <a:defRPr sz="1400">
                <a:solidFill>
                  <a:srgbClr val="595959"/>
                </a:solidFill>
                <a:latin typeface="+mn-lt"/>
                <a:cs typeface="Segoe"/>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1136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8" cy="6858623"/>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470067"/>
            <a:ext cx="1523906" cy="326488"/>
          </a:xfrm>
          <a:prstGeom prst="rect">
            <a:avLst/>
          </a:prstGeom>
        </p:spPr>
      </p:pic>
      <p:grpSp>
        <p:nvGrpSpPr>
          <p:cNvPr id="10" name="Group 9"/>
          <p:cNvGrpSpPr/>
          <p:nvPr userDrawn="1"/>
        </p:nvGrpSpPr>
        <p:grpSpPr bwMode="gray">
          <a:xfrm>
            <a:off x="269240" y="2084172"/>
            <a:ext cx="4482124"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15043191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8" cy="6858623"/>
          </a:xfrm>
          <a:prstGeom prst="rect">
            <a:avLst/>
          </a:prstGeom>
        </p:spPr>
      </p:pic>
      <p:sp>
        <p:nvSpPr>
          <p:cNvPr id="18" name="Rectangle 17"/>
          <p:cNvSpPr/>
          <p:nvPr userDrawn="1"/>
        </p:nvSpPr>
        <p:spPr bwMode="gray">
          <a:xfrm>
            <a:off x="5647788" y="2995667"/>
            <a:ext cx="6274974"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6231" y="2980725"/>
            <a:ext cx="6276531"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7788" y="5042797"/>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1386" y="473037"/>
            <a:ext cx="1522403" cy="326167"/>
          </a:xfrm>
          <a:prstGeom prst="rect">
            <a:avLst/>
          </a:prstGeom>
        </p:spPr>
      </p:pic>
      <p:grpSp>
        <p:nvGrpSpPr>
          <p:cNvPr id="4" name="Group 3"/>
          <p:cNvGrpSpPr/>
          <p:nvPr userDrawn="1"/>
        </p:nvGrpSpPr>
        <p:grpSpPr bwMode="gray">
          <a:xfrm>
            <a:off x="2956179" y="3892219"/>
            <a:ext cx="26892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586011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240" y="2084174"/>
            <a:ext cx="7169132"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73" y="4773830"/>
            <a:ext cx="7170265"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03738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240" y="2084173"/>
            <a:ext cx="7171398"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1094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19022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058996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563172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82863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58087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174095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01841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165286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7"/>
            <a:ext cx="5378548"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873813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419209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62952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7"/>
            <a:ext cx="5378548"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260795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318762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2"/>
            <a:ext cx="11655840"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5354941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45721097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2729656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47322344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pic>
        <p:nvPicPr>
          <p:cNvPr id="8" name="Picture 8" descr="C:\Users\saschac\Dropbox\Work\Events\2012-04 Shape\Visuals\shape_logo\shape_logo\shopping bag huge 12 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20741" y="-164553"/>
            <a:ext cx="3762551" cy="5400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hasCustomPrompt="1"/>
          </p:nvPr>
        </p:nvSpPr>
        <p:spPr>
          <a:xfrm>
            <a:off x="468313" y="1329929"/>
            <a:ext cx="8207375" cy="914096"/>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3" y="3003550"/>
            <a:ext cx="8207375" cy="1584325"/>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a:p>
            <a:pPr marL="0" lvl="0" indent="0" algn="l" defTabSz="685864" rtl="0" eaLnBrk="1" latinLnBrk="0" hangingPunct="1">
              <a:lnSpc>
                <a:spcPct val="90000"/>
              </a:lnSpc>
              <a:spcBef>
                <a:spcPct val="20000"/>
              </a:spcBef>
              <a:buSzPct val="90000"/>
              <a:buFont typeface="Arial" pitchFamily="34" charset="0"/>
              <a:buNone/>
            </a:pPr>
            <a:endParaRPr lang="en-US" dirty="0"/>
          </a:p>
        </p:txBody>
      </p:sp>
      <p:pic>
        <p:nvPicPr>
          <p:cNvPr id="9" name="Picture 9" descr="C:\Users\saschac\Dropbox\Work\Events\2012-04 Shape\Visuals\shape_logo\shape_logo\shape komplett negativ.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6177" y="4174065"/>
            <a:ext cx="2512082" cy="75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4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accel="50000" decel="50000" fill="hold" grpId="0" nodeType="withEffect">
                                  <p:stCondLst>
                                    <p:cond delay="500"/>
                                  </p:stCondLst>
                                  <p:childTnLst>
                                    <p:animMotion origin="layout" path="M 0 -2.58385E-6 L 1.175 -2.58385E-6 " pathEditMode="relative" rAng="0" ptsTypes="AA">
                                      <p:cBhvr>
                                        <p:cTn id="8" dur="1000" spd="-100000" fill="hold"/>
                                        <p:tgtEl>
                                          <p:spTgt spid="6"/>
                                        </p:tgtEl>
                                        <p:attrNameLst>
                                          <p:attrName>ppt_x</p:attrName>
                                          <p:attrName>ppt_y</p:attrName>
                                        </p:attrNameLst>
                                      </p:cBhvr>
                                      <p:rCtr x="58750" y="0"/>
                                    </p:animMotion>
                                  </p:childTnLst>
                                </p:cTn>
                              </p:par>
                              <p:par>
                                <p:cTn id="9" presetID="1" presetClass="entr" presetSubtype="0" fill="hold" grpId="1" nodeType="withEffect">
                                  <p:stCondLst>
                                    <p:cond delay="1000"/>
                                  </p:stCondLst>
                                  <p:childTnLst>
                                    <p:set>
                                      <p:cBhvr>
                                        <p:cTn id="10" dur="1" fill="hold">
                                          <p:stCondLst>
                                            <p:cond delay="0"/>
                                          </p:stCondLst>
                                        </p:cTn>
                                        <p:tgtEl>
                                          <p:spTgt spid="4"/>
                                        </p:tgtEl>
                                        <p:attrNameLst>
                                          <p:attrName>style.visibility</p:attrName>
                                        </p:attrNameLst>
                                      </p:cBhvr>
                                      <p:to>
                                        <p:strVal val="visible"/>
                                      </p:to>
                                    </p:set>
                                  </p:childTnLst>
                                </p:cTn>
                              </p:par>
                              <p:par>
                                <p:cTn id="11" presetID="35" presetClass="path" presetSubtype="0" accel="50000" decel="50000" fill="hold" grpId="0" nodeType="withEffect">
                                  <p:stCondLst>
                                    <p:cond delay="1000"/>
                                  </p:stCondLst>
                                  <p:childTnLst>
                                    <p:animMotion origin="layout" path="M 1.875E-6 4.05505E-6 L 1.17617 4.05505E-6 " pathEditMode="relative" rAng="0" ptsTypes="AA">
                                      <p:cBhvr>
                                        <p:cTn id="12" dur="1000" spd="-100000" fill="hold"/>
                                        <p:tgtEl>
                                          <p:spTgt spid="4"/>
                                        </p:tgtEl>
                                        <p:attrNameLst>
                                          <p:attrName>ppt_x</p:attrName>
                                          <p:attrName>ppt_y</p:attrName>
                                        </p:attrNameLst>
                                      </p:cBhvr>
                                      <p:rCtr x="58802" y="0"/>
                                    </p:animMotion>
                                  </p:childTnLst>
                                </p:cTn>
                              </p:par>
                              <p:par>
                                <p:cTn id="13" presetID="1" presetClass="entr" presetSubtype="0" fill="hold" nodeType="withEffect">
                                  <p:stCondLst>
                                    <p:cond delay="1500"/>
                                  </p:stCondLst>
                                  <p:childTnLst>
                                    <p:set>
                                      <p:cBhvr>
                                        <p:cTn id="14" dur="1" fill="hold">
                                          <p:stCondLst>
                                            <p:cond delay="0"/>
                                          </p:stCondLst>
                                        </p:cTn>
                                        <p:tgtEl>
                                          <p:spTgt spid="8"/>
                                        </p:tgtEl>
                                        <p:attrNameLst>
                                          <p:attrName>style.visibility</p:attrName>
                                        </p:attrNameLst>
                                      </p:cBhvr>
                                      <p:to>
                                        <p:strVal val="visible"/>
                                      </p:to>
                                    </p:set>
                                  </p:childTnLst>
                                </p:cTn>
                              </p:par>
                              <p:par>
                                <p:cTn id="15" presetID="63" presetClass="path" presetSubtype="0" accel="50000" decel="50000" fill="hold" nodeType="withEffect">
                                  <p:stCondLst>
                                    <p:cond delay="1500"/>
                                  </p:stCondLst>
                                  <p:childTnLst>
                                    <p:animMotion origin="layout" path="M 2.56384E-6 2.31321E-9 L 0.87454 2.31321E-9 " pathEditMode="relative" rAng="0" ptsTypes="AA">
                                      <p:cBhvr>
                                        <p:cTn id="16" dur="1000" spd="-100000" fill="hold"/>
                                        <p:tgtEl>
                                          <p:spTgt spid="8"/>
                                        </p:tgtEl>
                                        <p:attrNameLst>
                                          <p:attrName>ppt_x</p:attrName>
                                          <p:attrName>ppt_y</p:attrName>
                                        </p:attrNameLst>
                                      </p:cBhvr>
                                      <p:rCtr x="43721" y="0"/>
                                    </p:animMotion>
                                  </p:childTnLst>
                                </p:cTn>
                              </p:par>
                              <p:par>
                                <p:cTn id="17" presetID="1" presetClass="entr" presetSubtype="0" fill="hold" nodeType="withEffect">
                                  <p:stCondLst>
                                    <p:cond delay="2000"/>
                                  </p:stCondLst>
                                  <p:childTnLst>
                                    <p:set>
                                      <p:cBhvr>
                                        <p:cTn id="18" dur="1" fill="hold">
                                          <p:stCondLst>
                                            <p:cond delay="0"/>
                                          </p:stCondLst>
                                        </p:cTn>
                                        <p:tgtEl>
                                          <p:spTgt spid="9"/>
                                        </p:tgtEl>
                                        <p:attrNameLst>
                                          <p:attrName>style.visibility</p:attrName>
                                        </p:attrNameLst>
                                      </p:cBhvr>
                                      <p:to>
                                        <p:strVal val="visible"/>
                                      </p:to>
                                    </p:set>
                                  </p:childTnLst>
                                </p:cTn>
                              </p:par>
                              <p:par>
                                <p:cTn id="19" presetID="63" presetClass="path" presetSubtype="0" accel="50000" decel="50000" fill="hold" nodeType="withEffect">
                                  <p:stCondLst>
                                    <p:cond delay="2000"/>
                                  </p:stCondLst>
                                  <p:childTnLst>
                                    <p:animMotion origin="layout" path="M 1.02137E-6 -3.54152E-6 L 0.86438 -3.54152E-6 " pathEditMode="relative" rAng="0" ptsTypes="AA">
                                      <p:cBhvr>
                                        <p:cTn id="20" dur="1000" spd="-100000" fill="hold"/>
                                        <p:tgtEl>
                                          <p:spTgt spid="9"/>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35" presetClass="path" presetSubtype="0" accel="50000" decel="50000" fill="hold" nodeType="withEffect">
                  <p:stCondLst>
                    <p:cond delay="500"/>
                  </p:stCondLst>
                  <p:childTnLst>
                    <p:animMotion origin="layout" path="M 0 -2.58385E-6 L 1.175 -2.58385E-6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1000"/>
                  </p:stCondLst>
                  <p:childTnLst>
                    <p:animMotion origin="layout" path="M 1.875E-6 4.05505E-6 L 1.17617 4.05505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7043078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7022" y="1187622"/>
            <a:ext cx="11655840"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8902569"/>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8841" y="-312"/>
            <a:ext cx="6103159" cy="6858623"/>
          </a:xfrm>
          <a:prstGeom prst="rect">
            <a:avLst/>
          </a:prstGeom>
        </p:spPr>
      </p:pic>
    </p:spTree>
    <p:extLst>
      <p:ext uri="{BB962C8B-B14F-4D97-AF65-F5344CB8AC3E}">
        <p14:creationId xmlns:p14="http://schemas.microsoft.com/office/powerpoint/2010/main" val="133658581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312"/>
            <a:ext cx="6088218" cy="6858623"/>
          </a:xfrm>
          <a:prstGeom prst="rect">
            <a:avLst/>
          </a:prstGeom>
        </p:spPr>
      </p:pic>
    </p:spTree>
    <p:extLst>
      <p:ext uri="{BB962C8B-B14F-4D97-AF65-F5344CB8AC3E}">
        <p14:creationId xmlns:p14="http://schemas.microsoft.com/office/powerpoint/2010/main" val="274352472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87468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5945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843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45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375317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08830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theme" Target="../theme/theme5.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s>
</file>

<file path=ppt/slideMasters/_rels/slideMaster4.xml.rels><?xml version="1.0" encoding="UTF-8" standalone="yes"?><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8.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media3/image1.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image" Target="../media/media3/image1.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9.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image" Target="../media/media3/image4.png"/><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theme" Target="../theme/theme1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_rels/slideMaster7.xml.rels><?xml version="1.0" encoding="UTF-8" standalone="yes"?><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5" Type="http://schemas.openxmlformats.org/officeDocument/2006/relationships/theme" Target="../theme/theme11.xml"/><Relationship Id="rId4" Type="http://schemas.openxmlformats.org/officeDocument/2006/relationships/slideLayout" Target="../slideLayouts/slideLayout103.xml"/></Relationships>
</file>

<file path=ppt/slideMasters/_rels/slideMaster8.xml.rels><?xml version="1.0" encoding="UTF-8" standalone="yes"?><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5" Type="http://schemas.openxmlformats.org/officeDocument/2006/relationships/slideLayout" Target="../slideLayouts/slideLayout108.xml"/><Relationship Id="rId10" Type="http://schemas.openxmlformats.org/officeDocument/2006/relationships/theme" Target="../theme/theme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9.xml.rels><?xml version="1.0" encoding="UTF-8" standalone="yes"?><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6.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HiRes.jpg"/>
          <p:cNvPicPr>
            <a:picLocks noChangeAspect="1"/>
          </p:cNvPicPr>
          <p:nvPr userDrawn="1"/>
        </p:nvPicPr>
        <p:blipFill rotWithShape="1">
          <a:blip r:embed="rId6" cstate="print">
            <a:extLst>
              <a:ext uri="{28A0092B-C50C-407E-A947-70E740481C1C}">
                <a14:useLocalDpi xmlns:a14="http://schemas.microsoft.com/office/drawing/2010/main" val="0"/>
              </a:ext>
            </a:extLst>
          </a:blip>
          <a:srcRect t="10548" b="33240"/>
          <a:stretch/>
        </p:blipFill>
        <p:spPr>
          <a:xfrm rot="10800000" flipH="1">
            <a:off x="0" y="0"/>
            <a:ext cx="9144000" cy="5143500"/>
          </a:xfrm>
          <a:prstGeom prst="rect">
            <a:avLst/>
          </a:prstGeom>
        </p:spPr>
      </p:pic>
      <p:sp>
        <p:nvSpPr>
          <p:cNvPr id="11" name="Rectangle 10"/>
          <p:cNvSpPr/>
          <p:nvPr userDrawn="1"/>
        </p:nvSpPr>
        <p:spPr>
          <a:xfrm>
            <a:off x="0" y="0"/>
            <a:ext cx="9144000" cy="4719053"/>
          </a:xfrm>
          <a:prstGeom prst="rect">
            <a:avLst/>
          </a:prstGeom>
          <a:solidFill>
            <a:schemeClr val="lt1">
              <a:alpha val="8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Placeholder 1"/>
          <p:cNvSpPr>
            <a:spLocks noGrp="1"/>
          </p:cNvSpPr>
          <p:nvPr>
            <p:ph type="title"/>
          </p:nvPr>
        </p:nvSpPr>
        <p:spPr>
          <a:xfrm>
            <a:off x="434634" y="224355"/>
            <a:ext cx="8229600" cy="514350"/>
          </a:xfrm>
          <a:prstGeom prst="rect">
            <a:avLst/>
          </a:prstGeom>
        </p:spPr>
        <p:txBody>
          <a:bodyPr vert="horz" wrap="square" lIns="91440" tIns="45720" rIns="91440" bIns="45720" rtlCol="0" anchor="t">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smtClean="0"/>
              <a:t>Click to edit Master title style</a:t>
            </a:r>
            <a:endParaRPr lang="en-US" dirty="0"/>
          </a:p>
        </p:txBody>
      </p:sp>
      <p:sp>
        <p:nvSpPr>
          <p:cNvPr id="3" name="Text Placeholder 2"/>
          <p:cNvSpPr>
            <a:spLocks noGrp="1"/>
          </p:cNvSpPr>
          <p:nvPr>
            <p:ph type="body" idx="1"/>
          </p:nvPr>
        </p:nvSpPr>
        <p:spPr>
          <a:xfrm>
            <a:off x="434634" y="1246522"/>
            <a:ext cx="8229600" cy="3466058"/>
          </a:xfrm>
          <a:prstGeom prst="rect">
            <a:avLst/>
          </a:prstGeom>
        </p:spPr>
        <p:txBody>
          <a:bodyPr vert="horz" lIns="91440" tIns="45720" rIns="91440" bIns="45720" rtlCol="0">
            <a:normAutofit/>
          </a:bodyPr>
          <a:lstStyle/>
          <a:p>
            <a:pPr lvl="0">
              <a:buClr>
                <a:schemeClr val="accent3"/>
              </a:buClr>
            </a:pPr>
            <a:r>
              <a:rPr lang="en-US" dirty="0" smtClean="0"/>
              <a:t>Click to edit Master text styles</a:t>
            </a:r>
          </a:p>
          <a:p>
            <a:pPr marL="342900" lvl="1" indent="-342900">
              <a:buClr>
                <a:schemeClr val="accent3"/>
              </a:buClr>
              <a:buFont typeface="Arial"/>
              <a:buChar char="•"/>
            </a:pPr>
            <a:r>
              <a:rPr lang="en-US" dirty="0" smtClean="0"/>
              <a:t>Second level</a:t>
            </a:r>
          </a:p>
          <a:p>
            <a:pPr marL="638175" lvl="2" indent="-342900">
              <a:buClr>
                <a:schemeClr val="accent3"/>
              </a:buClr>
              <a:buFont typeface="Arial"/>
              <a:buChar char="•"/>
            </a:pPr>
            <a:r>
              <a:rPr lang="en-US" dirty="0" smtClean="0"/>
              <a:t>Third level</a:t>
            </a:r>
          </a:p>
          <a:p>
            <a:pPr marL="922338" lvl="3" indent="-342900">
              <a:buClr>
                <a:schemeClr val="accent3"/>
              </a:buClr>
              <a:buFont typeface="Arial"/>
              <a:buChar char="•"/>
            </a:pPr>
            <a:r>
              <a:rPr lang="en-US" dirty="0" smtClean="0"/>
              <a:t>Fourth level</a:t>
            </a:r>
          </a:p>
          <a:p>
            <a:pPr marL="1189038" lvl="4" indent="-342900">
              <a:buClr>
                <a:schemeClr val="accent3"/>
              </a:buClr>
              <a:buFont typeface="Arial"/>
              <a:buChar char="•"/>
            </a:pPr>
            <a:r>
              <a:rPr lang="en-US" dirty="0" smtClean="0"/>
              <a:t>Fifth level</a:t>
            </a:r>
            <a:endParaRPr lang="en-US" dirty="0"/>
          </a:p>
        </p:txBody>
      </p:sp>
      <p:sp>
        <p:nvSpPr>
          <p:cNvPr id="6" name="Slide Number Placeholder 5"/>
          <p:cNvSpPr>
            <a:spLocks noGrp="1"/>
          </p:cNvSpPr>
          <p:nvPr>
            <p:ph type="sldNum" sz="quarter" idx="4"/>
          </p:nvPr>
        </p:nvSpPr>
        <p:spPr>
          <a:xfrm>
            <a:off x="8190101" y="4869656"/>
            <a:ext cx="495344" cy="273844"/>
          </a:xfrm>
          <a:prstGeom prst="rect">
            <a:avLst/>
          </a:prstGeom>
        </p:spPr>
        <p:txBody>
          <a:bodyPr vert="horz" lIns="91440" tIns="0" rIns="91440" bIns="45720" rtlCol="0" anchor="ctr"/>
          <a:lstStyle>
            <a:lvl1pPr algn="r">
              <a:defRPr sz="1050" b="0">
                <a:solidFill>
                  <a:schemeClr val="tx1">
                    <a:lumMod val="50000"/>
                    <a:lumOff val="50000"/>
                  </a:schemeClr>
                </a:solidFill>
              </a:defRPr>
            </a:lvl1pPr>
          </a:lstStyle>
          <a:p>
            <a:fld id="{D372AB51-BDCC-4F95-83CF-1CBB2D34E9E5}" type="slidenum">
              <a:rPr lang="en-US" smtClean="0"/>
              <a:pPr/>
              <a:t>‹Nº›</a:t>
            </a:fld>
            <a:endParaRPr lang="en-US" dirty="0"/>
          </a:p>
        </p:txBody>
      </p:sp>
      <p:sp>
        <p:nvSpPr>
          <p:cNvPr id="4" name="TextBox 3"/>
          <p:cNvSpPr txBox="1"/>
          <p:nvPr userDrawn="1"/>
        </p:nvSpPr>
        <p:spPr>
          <a:xfrm>
            <a:off x="8984177" y="4366022"/>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732511" y="4836173"/>
            <a:ext cx="278273" cy="224905"/>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Lst>
  <p:timing>
    <p:tnLst>
      <p:par>
        <p:cTn id="1" dur="indefinite" restart="never" nodeType="tmRoot"/>
      </p:par>
    </p:tnLst>
  </p:timing>
  <p:hf hdr="0" ftr="0" dt="0"/>
  <p:txStyles>
    <p:titleStyle>
      <a:lvl1pPr marL="0" algn="l" defTabSz="457200" rtl="0" eaLnBrk="1" latinLnBrk="0" hangingPunct="1">
        <a:lnSpc>
          <a:spcPts val="3500"/>
        </a:lnSpc>
        <a:spcBef>
          <a:spcPct val="0"/>
        </a:spcBef>
        <a:buNone/>
        <a:defRPr kumimoji="0" lang="en-US" sz="3600" b="0" i="0" u="none" strike="noStrike" kern="1200" cap="none" spc="0" normalizeH="0" baseline="0" dirty="0">
          <a:ln>
            <a:noFill/>
          </a:ln>
          <a:solidFill>
            <a:schemeClr val="accent5"/>
          </a:solidFill>
          <a:effectLst/>
          <a:uLnTx/>
          <a:uFillTx/>
          <a:latin typeface="+mj-lt"/>
          <a:ea typeface="+mj-ea"/>
          <a:cs typeface="Segoe UI Light"/>
        </a:defRPr>
      </a:lvl1pPr>
    </p:titleStyle>
    <p:bodyStyle>
      <a:lvl1pPr marL="0" indent="0" algn="l" defTabSz="914400" rtl="0" eaLnBrk="1" latinLnBrk="0" hangingPunct="1">
        <a:spcBef>
          <a:spcPct val="20000"/>
        </a:spcBef>
        <a:buFont typeface="Arial"/>
        <a:buNone/>
        <a:defRPr lang="en-US" sz="2000" kern="1200" dirty="0" smtClean="0">
          <a:solidFill>
            <a:schemeClr val="tx1">
              <a:lumMod val="75000"/>
              <a:lumOff val="25000"/>
            </a:schemeClr>
          </a:solidFill>
          <a:latin typeface="+mn-lt"/>
          <a:ea typeface="+mn-ea"/>
          <a:cs typeface="+mn-cs"/>
        </a:defRPr>
      </a:lvl1pPr>
      <a:lvl2pPr marL="0" indent="0" algn="l" defTabSz="914400" rtl="0" eaLnBrk="1" latinLnBrk="0" hangingPunct="1">
        <a:spcBef>
          <a:spcPct val="20000"/>
        </a:spcBef>
        <a:buFont typeface="Arial" pitchFamily="34" charset="0"/>
        <a:buNone/>
        <a:defRPr lang="en-US" sz="1800" kern="1200" dirty="0" smtClean="0">
          <a:solidFill>
            <a:schemeClr val="tx1">
              <a:lumMod val="75000"/>
              <a:lumOff val="25000"/>
            </a:schemeClr>
          </a:solidFill>
          <a:latin typeface="+mn-lt"/>
          <a:ea typeface="+mn-ea"/>
          <a:cs typeface="+mn-cs"/>
        </a:defRPr>
      </a:lvl2pPr>
      <a:lvl3pPr marL="295275" indent="0" algn="l" defTabSz="914400" rtl="0" eaLnBrk="1" latinLnBrk="0" hangingPunct="1">
        <a:spcBef>
          <a:spcPct val="20000"/>
        </a:spcBef>
        <a:buFont typeface="Arial" pitchFamily="34" charset="0"/>
        <a:buNone/>
        <a:defRPr lang="en-US" sz="1600" kern="1200" dirty="0" smtClean="0">
          <a:solidFill>
            <a:schemeClr val="tx1">
              <a:lumMod val="75000"/>
              <a:lumOff val="25000"/>
            </a:schemeClr>
          </a:solidFill>
          <a:latin typeface="+mn-lt"/>
          <a:ea typeface="+mn-ea"/>
          <a:cs typeface="+mn-cs"/>
        </a:defRPr>
      </a:lvl3pPr>
      <a:lvl4pPr marL="579438" indent="0" algn="l" defTabSz="914400" rtl="0" eaLnBrk="1" latinLnBrk="0" hangingPunct="1">
        <a:spcBef>
          <a:spcPct val="20000"/>
        </a:spcBef>
        <a:buFont typeface="Arial" pitchFamily="34" charset="0"/>
        <a:buNone/>
        <a:defRPr lang="en-US" sz="1600" kern="1200" dirty="0" smtClean="0">
          <a:solidFill>
            <a:schemeClr val="tx1">
              <a:lumMod val="75000"/>
              <a:lumOff val="25000"/>
            </a:schemeClr>
          </a:solidFill>
          <a:latin typeface="+mn-lt"/>
          <a:ea typeface="+mn-ea"/>
          <a:cs typeface="+mn-cs"/>
        </a:defRPr>
      </a:lvl4pPr>
      <a:lvl5pPr marL="846138" indent="0" algn="l" defTabSz="914400" rtl="0" eaLnBrk="1" latinLnBrk="0" hangingPunct="1">
        <a:spcBef>
          <a:spcPct val="20000"/>
        </a:spcBef>
        <a:buFont typeface="Arial" pitchFamily="34" charset="0"/>
        <a:buNone/>
        <a:defRPr lang="en-US" sz="1600" kern="1200" dirty="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HiRes.jpg"/>
          <p:cNvPicPr>
            <a:picLocks noChangeAspect="1"/>
          </p:cNvPicPr>
          <p:nvPr userDrawn="1"/>
        </p:nvPicPr>
        <p:blipFill rotWithShape="1">
          <a:blip r:embed="rId6" cstate="print">
            <a:extLst>
              <a:ext uri="{28A0092B-C50C-407E-A947-70E740481C1C}">
                <a14:useLocalDpi xmlns:a14="http://schemas.microsoft.com/office/drawing/2010/main" val="0"/>
              </a:ext>
            </a:extLst>
          </a:blip>
          <a:srcRect t="10548" b="33240"/>
          <a:stretch/>
        </p:blipFill>
        <p:spPr>
          <a:xfrm flipH="1">
            <a:off x="0" y="0"/>
            <a:ext cx="9144000" cy="5143500"/>
          </a:xfrm>
          <a:prstGeom prst="rect">
            <a:avLst/>
          </a:prstGeom>
        </p:spPr>
      </p:pic>
      <p:sp>
        <p:nvSpPr>
          <p:cNvPr id="14" name="Rectangle 13"/>
          <p:cNvSpPr/>
          <p:nvPr userDrawn="1"/>
        </p:nvSpPr>
        <p:spPr>
          <a:xfrm>
            <a:off x="0" y="127000"/>
            <a:ext cx="9144000" cy="4587875"/>
          </a:xfrm>
          <a:prstGeom prst="rect">
            <a:avLst/>
          </a:prstGeom>
          <a:solidFill>
            <a:schemeClr val="lt1">
              <a:alpha val="8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Placeholder 1"/>
          <p:cNvSpPr>
            <a:spLocks noGrp="1"/>
          </p:cNvSpPr>
          <p:nvPr>
            <p:ph type="title"/>
          </p:nvPr>
        </p:nvSpPr>
        <p:spPr>
          <a:xfrm>
            <a:off x="434634" y="224355"/>
            <a:ext cx="8229600" cy="514350"/>
          </a:xfrm>
          <a:prstGeom prst="rect">
            <a:avLst/>
          </a:prstGeom>
        </p:spPr>
        <p:txBody>
          <a:bodyPr vert="horz" wrap="square" lIns="91440" tIns="45720" rIns="91440" bIns="45720" rtlCol="0" anchor="t">
            <a:noAutofit/>
          </a:bodyPr>
          <a:lstStyle/>
          <a:p>
            <a:pPr marL="0" marR="0" lvl="0" indent="0" algn="l" defTabSz="457200" rtl="0" eaLnBrk="1" fontAlgn="auto" latinLnBrk="0" hangingPunct="1">
              <a:lnSpc>
                <a:spcPts val="3500"/>
              </a:lnSpc>
              <a:spcBef>
                <a:spcPct val="0"/>
              </a:spcBef>
              <a:spcAft>
                <a:spcPts val="0"/>
              </a:spcAft>
              <a:buClrTx/>
              <a:buSzTx/>
              <a:buFontTx/>
              <a:buNone/>
              <a:tabLst/>
              <a:defRPr/>
            </a:pPr>
            <a:r>
              <a:rPr lang="en-US" dirty="0" smtClean="0"/>
              <a:t>Click to edit Master title style</a:t>
            </a:r>
            <a:endParaRPr lang="en-US" dirty="0"/>
          </a:p>
        </p:txBody>
      </p:sp>
      <p:sp>
        <p:nvSpPr>
          <p:cNvPr id="3" name="Text Placeholder 2"/>
          <p:cNvSpPr>
            <a:spLocks noGrp="1"/>
          </p:cNvSpPr>
          <p:nvPr>
            <p:ph type="body" idx="1"/>
          </p:nvPr>
        </p:nvSpPr>
        <p:spPr>
          <a:xfrm>
            <a:off x="434634" y="1246522"/>
            <a:ext cx="8229600" cy="3466058"/>
          </a:xfrm>
          <a:prstGeom prst="rect">
            <a:avLst/>
          </a:prstGeom>
        </p:spPr>
        <p:txBody>
          <a:bodyPr vert="horz" lIns="91440" tIns="45720" rIns="91440" bIns="45720" rtlCol="0">
            <a:normAutofit/>
          </a:bodyPr>
          <a:lstStyle/>
          <a:p>
            <a:pPr lvl="0">
              <a:buClr>
                <a:schemeClr val="accent3"/>
              </a:buClr>
            </a:pPr>
            <a:r>
              <a:rPr lang="en-US" dirty="0" smtClean="0"/>
              <a:t>Click to edit Master text styles</a:t>
            </a:r>
          </a:p>
          <a:p>
            <a:pPr marL="342900" lvl="1" indent="-342900">
              <a:buClr>
                <a:schemeClr val="accent3"/>
              </a:buClr>
              <a:buFont typeface="Arial"/>
              <a:buChar char="•"/>
            </a:pPr>
            <a:r>
              <a:rPr lang="en-US" dirty="0" smtClean="0"/>
              <a:t>Second level</a:t>
            </a:r>
          </a:p>
          <a:p>
            <a:pPr marL="638175" lvl="2" indent="-342900">
              <a:buClr>
                <a:schemeClr val="accent3"/>
              </a:buClr>
              <a:buFont typeface="Arial"/>
              <a:buChar char="•"/>
            </a:pPr>
            <a:r>
              <a:rPr lang="en-US" dirty="0" smtClean="0"/>
              <a:t>Third level</a:t>
            </a:r>
          </a:p>
          <a:p>
            <a:pPr marL="922338" lvl="3" indent="-342900">
              <a:buClr>
                <a:schemeClr val="accent3"/>
              </a:buClr>
              <a:buFont typeface="Arial"/>
              <a:buChar char="•"/>
            </a:pPr>
            <a:r>
              <a:rPr lang="en-US" dirty="0" smtClean="0"/>
              <a:t>Fourth level</a:t>
            </a:r>
          </a:p>
          <a:p>
            <a:pPr marL="1189038" lvl="4" indent="-342900">
              <a:buClr>
                <a:schemeClr val="accent3"/>
              </a:buClr>
              <a:buFont typeface="Arial"/>
              <a:buChar char="•"/>
            </a:pPr>
            <a:r>
              <a:rPr lang="en-US" dirty="0" smtClean="0"/>
              <a:t>Fifth level</a:t>
            </a:r>
            <a:endParaRPr lang="en-US" dirty="0"/>
          </a:p>
        </p:txBody>
      </p:sp>
      <p:sp>
        <p:nvSpPr>
          <p:cNvPr id="4" name="TextBox 3"/>
          <p:cNvSpPr txBox="1"/>
          <p:nvPr userDrawn="1"/>
        </p:nvSpPr>
        <p:spPr>
          <a:xfrm>
            <a:off x="8984177" y="4366022"/>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714853" y="4829695"/>
            <a:ext cx="278273" cy="224905"/>
          </a:xfrm>
          <a:prstGeom prst="rect">
            <a:avLst/>
          </a:prstGeom>
        </p:spPr>
      </p:pic>
      <p:sp>
        <p:nvSpPr>
          <p:cNvPr id="8" name="Slide Number Placeholder 5"/>
          <p:cNvSpPr txBox="1">
            <a:spLocks/>
          </p:cNvSpPr>
          <p:nvPr userDrawn="1"/>
        </p:nvSpPr>
        <p:spPr>
          <a:xfrm>
            <a:off x="8248700" y="4844256"/>
            <a:ext cx="495344" cy="273844"/>
          </a:xfrm>
          <a:prstGeom prst="rect">
            <a:avLst/>
          </a:prstGeom>
        </p:spPr>
        <p:txBody>
          <a:bodyPr vert="horz" lIns="91440" tIns="0" rIns="91440" bIns="45720" rtlCol="0" anchor="ctr"/>
          <a:lstStyle>
            <a:defPPr>
              <a:defRPr lang="en-US"/>
            </a:defPPr>
            <a:lvl1pPr marL="0" algn="r" defTabSz="914400" rtl="0" eaLnBrk="1" latinLnBrk="0" hangingPunct="1">
              <a:defRPr sz="1050" b="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372AB51-BDCC-4F95-83CF-1CBB2D34E9E5}" type="slidenum">
              <a:rPr lang="en-US" smtClean="0">
                <a:solidFill>
                  <a:schemeClr val="accent3"/>
                </a:solidFill>
              </a:rPr>
              <a:pPr algn="ctr"/>
              <a:t>‹Nº›</a:t>
            </a:fld>
            <a:endParaRPr lang="en-US" dirty="0">
              <a:solidFill>
                <a:schemeClr val="accent3"/>
              </a:solidFill>
            </a:endParaRPr>
          </a:p>
        </p:txBody>
      </p:sp>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Lst>
  <p:timing>
    <p:tnLst>
      <p:par>
        <p:cTn id="1" dur="indefinite" restart="never" nodeType="tmRoot"/>
      </p:par>
    </p:tnLst>
  </p:timing>
  <p:hf hdr="0" ftr="0" dt="0"/>
  <p:txStyles>
    <p:titleStyle>
      <a:lvl1pPr marL="0" algn="l"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lumMod val="50000"/>
              <a:lumOff val="50000"/>
            </a:schemeClr>
          </a:solidFill>
          <a:effectLst/>
          <a:uLnTx/>
          <a:uFillTx/>
          <a:latin typeface="+mj-lt"/>
          <a:ea typeface="+mj-ea"/>
          <a:cs typeface="Segoe UI Light"/>
        </a:defRPr>
      </a:lvl1pPr>
    </p:titleStyle>
    <p:bodyStyle>
      <a:lvl1pPr marL="0" indent="0" algn="l" defTabSz="914400" rtl="0" eaLnBrk="1" latinLnBrk="0" hangingPunct="1">
        <a:spcBef>
          <a:spcPct val="20000"/>
        </a:spcBef>
        <a:buFont typeface="Arial"/>
        <a:buNone/>
        <a:defRPr lang="en-US" sz="2000" kern="1200" dirty="0" smtClean="0">
          <a:solidFill>
            <a:schemeClr val="tx1">
              <a:lumMod val="75000"/>
              <a:lumOff val="25000"/>
            </a:schemeClr>
          </a:solidFill>
          <a:latin typeface="+mn-lt"/>
          <a:ea typeface="+mn-ea"/>
          <a:cs typeface="+mn-cs"/>
        </a:defRPr>
      </a:lvl1pPr>
      <a:lvl2pPr marL="0" indent="0" algn="l" defTabSz="914400" rtl="0" eaLnBrk="1" latinLnBrk="0" hangingPunct="1">
        <a:spcBef>
          <a:spcPct val="20000"/>
        </a:spcBef>
        <a:buFont typeface="Arial" pitchFamily="34" charset="0"/>
        <a:buNone/>
        <a:defRPr lang="en-US" sz="1800" kern="1200" dirty="0" smtClean="0">
          <a:solidFill>
            <a:schemeClr val="tx1">
              <a:lumMod val="75000"/>
              <a:lumOff val="25000"/>
            </a:schemeClr>
          </a:solidFill>
          <a:latin typeface="+mn-lt"/>
          <a:ea typeface="+mn-ea"/>
          <a:cs typeface="+mn-cs"/>
        </a:defRPr>
      </a:lvl2pPr>
      <a:lvl3pPr marL="295275" indent="0" algn="l" defTabSz="914400" rtl="0" eaLnBrk="1" latinLnBrk="0" hangingPunct="1">
        <a:spcBef>
          <a:spcPct val="20000"/>
        </a:spcBef>
        <a:buFont typeface="Arial" pitchFamily="34" charset="0"/>
        <a:buNone/>
        <a:defRPr lang="en-US" sz="1600" kern="1200" dirty="0" smtClean="0">
          <a:solidFill>
            <a:schemeClr val="tx1">
              <a:lumMod val="75000"/>
              <a:lumOff val="25000"/>
            </a:schemeClr>
          </a:solidFill>
          <a:latin typeface="+mn-lt"/>
          <a:ea typeface="+mn-ea"/>
          <a:cs typeface="+mn-cs"/>
        </a:defRPr>
      </a:lvl3pPr>
      <a:lvl4pPr marL="579438" indent="0" algn="l" defTabSz="914400" rtl="0" eaLnBrk="1" latinLnBrk="0" hangingPunct="1">
        <a:spcBef>
          <a:spcPct val="20000"/>
        </a:spcBef>
        <a:buFont typeface="Arial" pitchFamily="34" charset="0"/>
        <a:buNone/>
        <a:defRPr lang="en-US" sz="1600" kern="1200" dirty="0" smtClean="0">
          <a:solidFill>
            <a:schemeClr val="tx1">
              <a:lumMod val="75000"/>
              <a:lumOff val="25000"/>
            </a:schemeClr>
          </a:solidFill>
          <a:latin typeface="+mn-lt"/>
          <a:ea typeface="+mn-ea"/>
          <a:cs typeface="+mn-cs"/>
        </a:defRPr>
      </a:lvl4pPr>
      <a:lvl5pPr marL="846138" indent="0" algn="l" defTabSz="914400" rtl="0" eaLnBrk="1" latinLnBrk="0" hangingPunct="1">
        <a:spcBef>
          <a:spcPct val="20000"/>
        </a:spcBef>
        <a:buFont typeface="Arial" pitchFamily="34" charset="0"/>
        <a:buNone/>
        <a:defRPr lang="en-US" sz="1600" kern="1200" dirty="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71450"/>
            <a:ext cx="8207375"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68313" y="1325505"/>
            <a:ext cx="8207376" cy="3273881"/>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Lst>
  <p:transition spd="slow">
    <p:push dir="u"/>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5864" rtl="0" eaLnBrk="1" latinLnBrk="0" hangingPunct="1">
        <a:lnSpc>
          <a:spcPct val="90000"/>
        </a:lnSpc>
        <a:spcBef>
          <a:spcPct val="20000"/>
        </a:spcBef>
        <a:buSzPct val="90000"/>
        <a:buFont typeface="Wingdings" pitchFamily="2" charset="2"/>
        <a:buNone/>
        <a:defRPr sz="3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marL="0" indent="0" algn="l" defTabSz="685864" rtl="0" eaLnBrk="1" latinLnBrk="0" hangingPunct="1">
        <a:lnSpc>
          <a:spcPct val="90000"/>
        </a:lnSpc>
        <a:spcBef>
          <a:spcPct val="20000"/>
        </a:spcBef>
        <a:buSzPct val="90000"/>
        <a:buFont typeface="Wingdings" pitchFamily="2" charset="2"/>
        <a:buNone/>
        <a:tabLst>
          <a:tab pos="472742"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259591"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2192" indent="-167901" algn="l" defTabSz="685864" rtl="0" eaLnBrk="1" latinLnBrk="0" hangingPunct="1">
        <a:lnSpc>
          <a:spcPct val="90000"/>
        </a:lnSpc>
        <a:spcBef>
          <a:spcPct val="20000"/>
        </a:spcBef>
        <a:buSzPct val="90000"/>
        <a:buFont typeface="Wingdings" pitchFamily="2" charset="2"/>
        <a:buChar char="§"/>
        <a:tabLst>
          <a:tab pos="685891"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56"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9"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 r:id="rId14"/>
    <p:sldLayoutId r:id="rId15"/>
    <p:sldLayoutId r:id="rId16"/>
    <p:sldLayoutId r:id="rId1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8" y="973"/>
            <a:ext cx="12170106" cy="6857027"/>
          </a:xfrm>
          <a:prstGeom prst="rect">
            <a:avLst/>
          </a:prstGeom>
        </p:spPr>
      </p:pic>
      <p:sp>
        <p:nvSpPr>
          <p:cNvPr id="2" name="Title Placeholder 1"/>
          <p:cNvSpPr>
            <a:spLocks noGrp="1"/>
          </p:cNvSpPr>
          <p:nvPr>
            <p:ph type="title"/>
          </p:nvPr>
        </p:nvSpPr>
        <p:spPr>
          <a:xfrm>
            <a:off x="560799"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60"/>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2650657806"/>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 r:id="rId14"/>
    <p:sldLayoutId r:id="rId15"/>
    <p:sldLayoutId r:id="rId16"/>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4090250709"/>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 r:id="rId14"/>
    <p:sldLayoutId r:id="rId15"/>
    <p:sldLayoutId r:id="rId16"/>
    <p:sldLayoutId r:id="rId17"/>
    <p:sldLayoutId r:id="rId18"/>
    <p:sldLayoutId r:id="rId19"/>
    <p:sldLayoutId r:id="rId20"/>
    <p:sldLayoutId r:id="rId21"/>
    <p:sldLayoutId r:id="rId22"/>
    <p:sldLayoutId r:id="rId23"/>
    <p:sldLayoutId r:id="rId24"/>
    <p:sldLayoutId r:id="rId25"/>
    <p:sldLayoutId r:id="rId26"/>
    <p:sldLayoutId r:id="rId27"/>
    <p:sldLayoutId r:id="rId28"/>
    <p:sldLayoutId r:id="rId29"/>
    <p:sldLayoutId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2002" y="1524001"/>
            <a:ext cx="10668000"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522339399"/>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4A5BE0-0A4A-49EA-BFEC-7F65141507FC}" type="datetimeFigureOut">
              <a:rPr lang="en-US" smtClean="0"/>
              <a:t>3/23/2011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F1361-0A46-4E0B-AF46-3089A50A900B}" type="slidenum">
              <a:rPr lang="en-US" smtClean="0"/>
              <a:t>‹#›</a:t>
            </a:fld>
            <a:endParaRPr lang="en-US"/>
          </a:p>
        </p:txBody>
      </p:sp>
    </p:spTree>
    <p:extLst>
      <p:ext uri="{BB962C8B-B14F-4D97-AF65-F5344CB8AC3E}">
        <p14:creationId xmlns:p14="http://schemas.microsoft.com/office/powerpoint/2010/main" val="3668828463"/>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jpeg"/><Relationship Id="rId4" Type="http://schemas.openxmlformats.org/officeDocument/2006/relationships/hyperlink" Target="http://blog.fpweb.net/media/2011/04/powerpivot-for-sharepoint-screenshot.jpg" TargetMode="External"/></Relationships>
</file>

<file path=ppt/slides/_rels/slide100.xml.rels><?xml version="1.0" encoding="UTF-8" standalone="yes"?><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38.xml"/></Relationships>
</file>

<file path=ppt/slides/_rels/slide102.xml.rels><?xml version="1.0" encoding="UTF-8" standalone="yes"?><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46.xml"/></Relationships>
</file>

<file path=ppt/slides/_rels/slide104.xml.rels><?xml version="1.0" encoding="UTF-8" standalone="yes"?><Relationships xmlns="http://schemas.openxmlformats.org/package/2006/relationships"><Relationship Id="rId3" Type="http://schemas.openxmlformats.org/officeDocument/2006/relationships/image" Target="../media/media3/image15.emf"/><Relationship Id="rId2" Type="http://schemas.openxmlformats.org/officeDocument/2006/relationships/notesSlide" Target="../notesSlides/notesSlide45.xml"/><Relationship Id="rId1" Type="http://schemas.openxmlformats.org/officeDocument/2006/relationships/slideLayout" Target="../slideLayouts/slideLayout46.xml"/><Relationship Id="rId4" Type="http://schemas.openxmlformats.org/officeDocument/2006/relationships/image" Target="../media/media3/image16.emf"/></Relationships>
</file>

<file path=ppt/slides/_rels/slide105.xml.rels><?xml version="1.0" encoding="UTF-8" standalone="yes"?><Relationships xmlns="http://schemas.openxmlformats.org/package/2006/relationships"><Relationship Id="rId3" Type="http://schemas.openxmlformats.org/officeDocument/2006/relationships/image" Target="../media/media3/image17.png"/><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106.xml.rels><?xml version="1.0" encoding="UTF-8" standalone="yes"?><Relationships xmlns="http://schemas.openxmlformats.org/package/2006/relationships"><Relationship Id="rId3" Type="http://schemas.openxmlformats.org/officeDocument/2006/relationships/image" Target="../media/media3/image17.png"/><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107.xml.rels><?xml version="1.0" encoding="UTF-8" standalone="yes"?><Relationships xmlns="http://schemas.openxmlformats.org/package/2006/relationships"><Relationship Id="rId3" Type="http://schemas.openxmlformats.org/officeDocument/2006/relationships/image" Target="../media/media3/image18.emf"/><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108.xml.rels><?xml version="1.0" encoding="UTF-8" standalone="yes"?><Relationships xmlns="http://schemas.openxmlformats.org/package/2006/relationships"><Relationship Id="rId3" Type="http://schemas.openxmlformats.org/officeDocument/2006/relationships/image" Target="../media/media3/image18.emf"/><Relationship Id="rId2" Type="http://schemas.openxmlformats.org/officeDocument/2006/relationships/notesSlide" Target="../notesSlides/notesSlide49.xml"/><Relationship Id="rId1" Type="http://schemas.openxmlformats.org/officeDocument/2006/relationships/slideLayout" Target="../slideLayouts/slideLayout46.xml"/><Relationship Id="rId4" Type="http://schemas.openxmlformats.org/officeDocument/2006/relationships/image" Target="../media/media3/image19.emf"/></Relationships>
</file>

<file path=ppt/slides/_rels/slide109.xml.rels><?xml version="1.0" encoding="UTF-8" standalone="yes"?><Relationships xmlns="http://schemas.openxmlformats.org/package/2006/relationships"><Relationship Id="rId3" Type="http://schemas.openxmlformats.org/officeDocument/2006/relationships/image" Target="../media/media3/image18.emf"/><Relationship Id="rId2" Type="http://schemas.openxmlformats.org/officeDocument/2006/relationships/notesSlide" Target="../notesSlides/notesSlide50.xml"/><Relationship Id="rId1" Type="http://schemas.openxmlformats.org/officeDocument/2006/relationships/slideLayout" Target="../slideLayouts/slideLayout46.xml"/><Relationship Id="rId5" Type="http://schemas.openxmlformats.org/officeDocument/2006/relationships/image" Target="../media/media3/image20.emf"/><Relationship Id="rId4" Type="http://schemas.openxmlformats.org/officeDocument/2006/relationships/image" Target="../media/media3/image1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Relationships xmlns="http://schemas.openxmlformats.org/package/2006/relationships"><Relationship Id="rId3" Type="http://schemas.openxmlformats.org/officeDocument/2006/relationships/image" Target="../media/media3/image15.emf"/><Relationship Id="rId2" Type="http://schemas.openxmlformats.org/officeDocument/2006/relationships/notesSlide" Target="../notesSlides/notesSlide51.xml"/><Relationship Id="rId1" Type="http://schemas.openxmlformats.org/officeDocument/2006/relationships/slideLayout" Target="../slideLayouts/slideLayout46.xml"/><Relationship Id="rId4" Type="http://schemas.openxmlformats.org/officeDocument/2006/relationships/image" Target="../media/media3/image16.emf"/></Relationships>
</file>

<file path=ppt/slides/_rels/slide111.xml.rels><?xml version="1.0" encoding="UTF-8" standalone="yes"?><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112.xml.rels><?xml version="1.0" encoding="UTF-8" standalone="yes"?><Relationships xmlns="http://schemas.openxmlformats.org/package/2006/relationships"><Relationship Id="rId3" Type="http://schemas.openxmlformats.org/officeDocument/2006/relationships/image" Target="../media/media3/image22.emf"/><Relationship Id="rId2" Type="http://schemas.openxmlformats.org/officeDocument/2006/relationships/image" Target="../media/media3/image21.emf"/><Relationship Id="rId1" Type="http://schemas.openxmlformats.org/officeDocument/2006/relationships/slideLayout" Target="../slideLayouts/slideLayout42.xml"/></Relationships>
</file>

<file path=ppt/slides/_rels/slide113.xml.rels><?xml version="1.0" encoding="UTF-8" standalone="yes"?><Relationships xmlns="http://schemas.openxmlformats.org/package/2006/relationships"><Relationship Id="rId3" Type="http://schemas.openxmlformats.org/officeDocument/2006/relationships/image" Target="../media/media3/image21.emf"/><Relationship Id="rId2" Type="http://schemas.openxmlformats.org/officeDocument/2006/relationships/notesSlide" Target="../notesSlides/notesSlide53.xml"/><Relationship Id="rId1" Type="http://schemas.openxmlformats.org/officeDocument/2006/relationships/slideLayout" Target="../slideLayouts/slideLayout42.xml"/><Relationship Id="rId5" Type="http://schemas.openxmlformats.org/officeDocument/2006/relationships/image" Target="../media/media3/image22.emf"/><Relationship Id="rId4" Type="http://schemas.openxmlformats.org/officeDocument/2006/relationships/image" Target="../media/media3/image23.png"/></Relationships>
</file>

<file path=ppt/slides/_rels/slide114.xml.rels><?xml version="1.0" encoding="UTF-8" standalone="yes"?><Relationships xmlns="http://schemas.openxmlformats.org/package/2006/relationships"><Relationship Id="rId3" Type="http://schemas.openxmlformats.org/officeDocument/2006/relationships/image" Target="../media/media3/image24.emf"/><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115.xml.rels><?xml version="1.0" encoding="UTF-8" standalone="yes"?><Relationships xmlns="http://schemas.openxmlformats.org/package/2006/relationships"><Relationship Id="rId3" Type="http://schemas.openxmlformats.org/officeDocument/2006/relationships/image" Target="../media/media3/image15.emf"/><Relationship Id="rId2" Type="http://schemas.openxmlformats.org/officeDocument/2006/relationships/notesSlide" Target="../notesSlides/notesSlide55.xml"/><Relationship Id="rId1" Type="http://schemas.openxmlformats.org/officeDocument/2006/relationships/slideLayout" Target="../slideLayouts/slideLayout46.xml"/><Relationship Id="rId4" Type="http://schemas.openxmlformats.org/officeDocument/2006/relationships/image" Target="../media/media3/image16.emf"/></Relationships>
</file>

<file path=ppt/slides/_rels/slide116.xml.rels><?xml version="1.0" encoding="UTF-8" standalone="yes"?><Relationships xmlns="http://schemas.openxmlformats.org/package/2006/relationships"><Relationship Id="rId8" Type="http://schemas.openxmlformats.org/officeDocument/2006/relationships/image" Target="../media/media3/image30.emf"/><Relationship Id="rId3" Type="http://schemas.openxmlformats.org/officeDocument/2006/relationships/image" Target="../media/media3/image25.emf"/><Relationship Id="rId7" Type="http://schemas.openxmlformats.org/officeDocument/2006/relationships/image" Target="../media/media3/image29.emf"/><Relationship Id="rId2" Type="http://schemas.openxmlformats.org/officeDocument/2006/relationships/notesSlide" Target="../notesSlides/notesSlide56.xml"/><Relationship Id="rId1" Type="http://schemas.openxmlformats.org/officeDocument/2006/relationships/slideLayout" Target="../slideLayouts/slideLayout46.xml"/><Relationship Id="rId6" Type="http://schemas.openxmlformats.org/officeDocument/2006/relationships/image" Target="../media/media3/image28.emf"/><Relationship Id="rId5" Type="http://schemas.openxmlformats.org/officeDocument/2006/relationships/image" Target="../media/media3/image27.emf"/><Relationship Id="rId4" Type="http://schemas.openxmlformats.org/officeDocument/2006/relationships/image" Target="../media/media3/image26.emf"/></Relationships>
</file>

<file path=ppt/slides/_rels/slide117.xml.rels><?xml version="1.0" encoding="UTF-8" standalone="yes"?><Relationships xmlns="http://schemas.openxmlformats.org/package/2006/relationships"><Relationship Id="rId3" Type="http://schemas.openxmlformats.org/officeDocument/2006/relationships/image" Target="../media/media3/image15.emf"/><Relationship Id="rId2" Type="http://schemas.openxmlformats.org/officeDocument/2006/relationships/notesSlide" Target="../notesSlides/notesSlide57.xml"/><Relationship Id="rId1" Type="http://schemas.openxmlformats.org/officeDocument/2006/relationships/slideLayout" Target="../slideLayouts/slideLayout46.xml"/><Relationship Id="rId4" Type="http://schemas.openxmlformats.org/officeDocument/2006/relationships/image" Target="../media/media3/image16.emf"/></Relationships>
</file>

<file path=ppt/slides/_rels/slide118.xml.rels><?xml version="1.0" encoding="UTF-8" standalone="yes"?><Relationships xmlns="http://schemas.openxmlformats.org/package/2006/relationships"><Relationship Id="rId3" Type="http://schemas.openxmlformats.org/officeDocument/2006/relationships/image" Target="../media/media3/image31.emf"/><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119.xml.rels><?xml version="1.0" encoding="UTF-8" standalone="yes"?><Relationships xmlns="http://schemas.openxmlformats.org/package/2006/relationships"><Relationship Id="rId3" Type="http://schemas.openxmlformats.org/officeDocument/2006/relationships/image" Target="../media/media3/image32.png"/><Relationship Id="rId2" Type="http://schemas.openxmlformats.org/officeDocument/2006/relationships/notesSlide" Target="../notesSlides/notesSlide59.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62.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61.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123.xml.rels><?xml version="1.0" encoding="UTF-8" standalone="yes"?><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4.xml"/></Relationships>
</file>

<file path=ppt/slides/_rels/slide124.xml.rels><?xml version="1.0" encoding="UTF-8" standalone="yes"?><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9.xml"/></Relationships>
</file>

<file path=ppt/slides/_rels/slide125.xml.rels><?xml version="1.0" encoding="UTF-8" standalone="yes"?><Relationships xmlns="http://schemas.openxmlformats.org/package/2006/relationships"><Relationship Id="rId3" Type="http://schemas.openxmlformats.org/officeDocument/2006/relationships/image" Target="../media/media3/image33.png"/><Relationship Id="rId2" Type="http://schemas.openxmlformats.org/officeDocument/2006/relationships/notesSlide" Target="../notesSlides/notesSlide62.xml"/><Relationship Id="rId1" Type="http://schemas.openxmlformats.org/officeDocument/2006/relationships/slideLayout" Target="../slideLayouts/slideLayout54.xml"/></Relationships>
</file>

<file path=ppt/slides/_rels/slide126.xml.rels><?xml version="1.0" encoding="UTF-8" standalone="yes"?><Relationships xmlns="http://schemas.openxmlformats.org/package/2006/relationships"><Relationship Id="rId2" Type="http://schemas.openxmlformats.org/officeDocument/2006/relationships/image" Target="../media/media3/image34.png"/><Relationship Id="rId1" Type="http://schemas.openxmlformats.org/officeDocument/2006/relationships/slideLayout" Target="../slideLayouts/slideLayout59.xml"/></Relationships>
</file>

<file path=ppt/slides/_rels/slide127.xml.rels><?xml version="1.0" encoding="UTF-8" standalone="yes"?><Relationships xmlns="http://schemas.openxmlformats.org/package/2006/relationships"><Relationship Id="rId3" Type="http://schemas.openxmlformats.org/officeDocument/2006/relationships/image" Target="../media/media3/image35.emf"/><Relationship Id="rId2" Type="http://schemas.openxmlformats.org/officeDocument/2006/relationships/notesSlide" Target="../notesSlides/notesSlide63.xml"/><Relationship Id="rId1" Type="http://schemas.openxmlformats.org/officeDocument/2006/relationships/slideLayout" Target="../slideLayouts/slideLayout59.xml"/><Relationship Id="rId4" Type="http://schemas.openxmlformats.org/officeDocument/2006/relationships/image" Target="../media/media3/image36.png"/></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61.xml"/></Relationships>
</file>

<file path=ppt/slides/_rels/slide129.xml.rels><?xml version="1.0" encoding="UTF-8" standalone="yes"?><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30.xml.rels><?xml version="1.0" encoding="UTF-8" standalone="yes"?><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4.xml"/></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59.xml"/></Relationships>
</file>

<file path=ppt/slides/_rels/slide132.xml.rels><?xml version="1.0" encoding="UTF-8" standalone="yes"?><Relationships xmlns="http://schemas.openxmlformats.org/package/2006/relationships"><Relationship Id="rId3" Type="http://schemas.openxmlformats.org/officeDocument/2006/relationships/image" Target="../media/media3/image37.png"/><Relationship Id="rId2" Type="http://schemas.openxmlformats.org/officeDocument/2006/relationships/notesSlide" Target="../notesSlides/notesSlide66.xml"/><Relationship Id="rId1" Type="http://schemas.openxmlformats.org/officeDocument/2006/relationships/slideLayout" Target="../slideLayouts/slideLayout61.xml"/><Relationship Id="rId4" Type="http://schemas.openxmlformats.org/officeDocument/2006/relationships/image" Target="../media/media3/image38.png"/></Relationships>
</file>

<file path=ppt/slides/_rels/slide133.xml.rels><?xml version="1.0" encoding="UTF-8" standalone="yes"?><Relationships xmlns="http://schemas.openxmlformats.org/package/2006/relationships"><Relationship Id="rId3" Type="http://schemas.openxmlformats.org/officeDocument/2006/relationships/image" Target="../media/media3/image39.emf"/><Relationship Id="rId2" Type="http://schemas.openxmlformats.org/officeDocument/2006/relationships/notesSlide" Target="../notesSlides/notesSlide67.xml"/><Relationship Id="rId1" Type="http://schemas.openxmlformats.org/officeDocument/2006/relationships/slideLayout" Target="../slideLayouts/slideLayout65.xml"/><Relationship Id="rId6" Type="http://schemas.openxmlformats.org/officeDocument/2006/relationships/image" Target="../media/media3/image42.png"/><Relationship Id="rId5" Type="http://schemas.openxmlformats.org/officeDocument/2006/relationships/image" Target="../media/media3/image41.emf"/><Relationship Id="rId4" Type="http://schemas.openxmlformats.org/officeDocument/2006/relationships/image" Target="../media/media3/image40.emf"/></Relationships>
</file>

<file path=ppt/slides/_rels/slide134.xml.rels><?xml version="1.0" encoding="UTF-8" standalone="yes"?><Relationships xmlns="http://schemas.openxmlformats.org/package/2006/relationships"><Relationship Id="rId3" Type="http://schemas.openxmlformats.org/officeDocument/2006/relationships/image" Target="../media/media3/image39.emf"/><Relationship Id="rId7" Type="http://schemas.openxmlformats.org/officeDocument/2006/relationships/image" Target="../media/media3/image43.png"/><Relationship Id="rId2" Type="http://schemas.openxmlformats.org/officeDocument/2006/relationships/notesSlide" Target="../notesSlides/notesSlide68.xml"/><Relationship Id="rId1" Type="http://schemas.openxmlformats.org/officeDocument/2006/relationships/slideLayout" Target="../slideLayouts/slideLayout65.xml"/><Relationship Id="rId6" Type="http://schemas.openxmlformats.org/officeDocument/2006/relationships/image" Target="../media/media3/image42.png"/><Relationship Id="rId5" Type="http://schemas.openxmlformats.org/officeDocument/2006/relationships/image" Target="../media/media3/image41.emf"/><Relationship Id="rId4" Type="http://schemas.openxmlformats.org/officeDocument/2006/relationships/image" Target="../media/media3/image40.emf"/></Relationships>
</file>

<file path=ppt/slides/_rels/slide135.xml.rels><?xml version="1.0" encoding="UTF-8" standalone="yes"?><Relationships xmlns="http://schemas.openxmlformats.org/package/2006/relationships"><Relationship Id="rId8" Type="http://schemas.openxmlformats.org/officeDocument/2006/relationships/image" Target="../media/media3/image43.png"/><Relationship Id="rId3" Type="http://schemas.openxmlformats.org/officeDocument/2006/relationships/image" Target="../media/media3/image44.emf"/><Relationship Id="rId7" Type="http://schemas.openxmlformats.org/officeDocument/2006/relationships/image" Target="../media/media3/image42.png"/><Relationship Id="rId2" Type="http://schemas.openxmlformats.org/officeDocument/2006/relationships/notesSlide" Target="../notesSlides/notesSlide69.xml"/><Relationship Id="rId1" Type="http://schemas.openxmlformats.org/officeDocument/2006/relationships/slideLayout" Target="../slideLayouts/slideLayout65.xml"/><Relationship Id="rId6" Type="http://schemas.openxmlformats.org/officeDocument/2006/relationships/image" Target="../media/media3/image41.emf"/><Relationship Id="rId5" Type="http://schemas.openxmlformats.org/officeDocument/2006/relationships/image" Target="../media/media3/image40.emf"/><Relationship Id="rId4" Type="http://schemas.openxmlformats.org/officeDocument/2006/relationships/image" Target="../media/media3/image39.emf"/><Relationship Id="rId9" Type="http://schemas.openxmlformats.org/officeDocument/2006/relationships/image" Target="../media/media3/image45.emf"/></Relationships>
</file>

<file path=ppt/slides/_rels/slide136.xml.rels><?xml version="1.0" encoding="UTF-8" standalone="yes"?><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4.xml"/></Relationships>
</file>

<file path=ppt/slides/_rels/slide137.xml.rels><?xml version="1.0" encoding="UTF-8" standalone="yes"?><Relationships xmlns="http://schemas.openxmlformats.org/package/2006/relationships"><Relationship Id="rId8" Type="http://schemas.openxmlformats.org/officeDocument/2006/relationships/image" Target="../media/media3/image51.emf"/><Relationship Id="rId3" Type="http://schemas.openxmlformats.org/officeDocument/2006/relationships/image" Target="../media/media3/image46.emf"/><Relationship Id="rId7" Type="http://schemas.openxmlformats.org/officeDocument/2006/relationships/image" Target="../media/media3/image50.emf"/><Relationship Id="rId12" Type="http://schemas.openxmlformats.org/officeDocument/2006/relationships/image" Target="../media/media3/image55.emf"/><Relationship Id="rId2" Type="http://schemas.openxmlformats.org/officeDocument/2006/relationships/notesSlide" Target="../notesSlides/notesSlide71.xml"/><Relationship Id="rId1" Type="http://schemas.openxmlformats.org/officeDocument/2006/relationships/slideLayout" Target="../slideLayouts/slideLayout65.xml"/><Relationship Id="rId6" Type="http://schemas.openxmlformats.org/officeDocument/2006/relationships/image" Target="../media/media3/image49.emf"/><Relationship Id="rId11" Type="http://schemas.openxmlformats.org/officeDocument/2006/relationships/image" Target="../media/media3/image54.emf"/><Relationship Id="rId5" Type="http://schemas.openxmlformats.org/officeDocument/2006/relationships/image" Target="../media/media3/image48.emf"/><Relationship Id="rId10" Type="http://schemas.openxmlformats.org/officeDocument/2006/relationships/image" Target="../media/media3/image53.emf"/><Relationship Id="rId4" Type="http://schemas.openxmlformats.org/officeDocument/2006/relationships/image" Target="../media/media3/image47.png"/><Relationship Id="rId9" Type="http://schemas.openxmlformats.org/officeDocument/2006/relationships/image" Target="../media/media3/image52.emf"/></Relationships>
</file>

<file path=ppt/slides/_rels/slide138.xml.rels><?xml version="1.0" encoding="UTF-8" standalone="yes"?><Relationships xmlns="http://schemas.openxmlformats.org/package/2006/relationships"><Relationship Id="rId8" Type="http://schemas.openxmlformats.org/officeDocument/2006/relationships/image" Target="../media/media3/image57.emf"/><Relationship Id="rId13" Type="http://schemas.openxmlformats.org/officeDocument/2006/relationships/image" Target="../media/media3/image50.emf"/><Relationship Id="rId3" Type="http://schemas.openxmlformats.org/officeDocument/2006/relationships/image" Target="../media/media3/image46.emf"/><Relationship Id="rId7" Type="http://schemas.openxmlformats.org/officeDocument/2006/relationships/image" Target="../media/media3/image52.emf"/><Relationship Id="rId12" Type="http://schemas.openxmlformats.org/officeDocument/2006/relationships/image" Target="../media/media3/image53.emf"/><Relationship Id="rId2" Type="http://schemas.openxmlformats.org/officeDocument/2006/relationships/notesSlide" Target="../notesSlides/notesSlide72.xml"/><Relationship Id="rId1" Type="http://schemas.openxmlformats.org/officeDocument/2006/relationships/slideLayout" Target="../slideLayouts/slideLayout65.xml"/><Relationship Id="rId6" Type="http://schemas.openxmlformats.org/officeDocument/2006/relationships/image" Target="../media/media3/image49.emf"/><Relationship Id="rId11" Type="http://schemas.openxmlformats.org/officeDocument/2006/relationships/image" Target="../media/media3/image60.emf"/><Relationship Id="rId5" Type="http://schemas.openxmlformats.org/officeDocument/2006/relationships/image" Target="../media/media3/image56.emf"/><Relationship Id="rId10" Type="http://schemas.openxmlformats.org/officeDocument/2006/relationships/image" Target="../media/media3/image59.emf"/><Relationship Id="rId4" Type="http://schemas.openxmlformats.org/officeDocument/2006/relationships/image" Target="../media/media3/image47.png"/><Relationship Id="rId9" Type="http://schemas.openxmlformats.org/officeDocument/2006/relationships/image" Target="../media/media3/image58.emf"/><Relationship Id="rId14" Type="http://schemas.openxmlformats.org/officeDocument/2006/relationships/image" Target="../media/media3/image51.emf"/></Relationships>
</file>

<file path=ppt/slides/_rels/slide139.xml.rels><?xml version="1.0" encoding="UTF-8" standalone="yes"?><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44.xml"/></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42.xml.rels><?xml version="1.0" encoding="UTF-8" standalone="yes"?><Relationships xmlns="http://schemas.openxmlformats.org/package/2006/relationships"><Relationship Id="rId8" Type="http://schemas.openxmlformats.org/officeDocument/2006/relationships/image" Target="../media/media3/image66.emf"/><Relationship Id="rId13" Type="http://schemas.openxmlformats.org/officeDocument/2006/relationships/image" Target="../media/media3/image71.emf"/><Relationship Id="rId3" Type="http://schemas.openxmlformats.org/officeDocument/2006/relationships/image" Target="../media/media3/image61.emf"/><Relationship Id="rId7" Type="http://schemas.openxmlformats.org/officeDocument/2006/relationships/image" Target="../media/media3/image65.emf"/><Relationship Id="rId12" Type="http://schemas.openxmlformats.org/officeDocument/2006/relationships/image" Target="../media/media3/image70.emf"/><Relationship Id="rId2" Type="http://schemas.openxmlformats.org/officeDocument/2006/relationships/image" Target="../media/media3/image49.emf"/><Relationship Id="rId16" Type="http://schemas.openxmlformats.org/officeDocument/2006/relationships/image" Target="../media/media3/image74.emf"/><Relationship Id="rId1" Type="http://schemas.openxmlformats.org/officeDocument/2006/relationships/slideLayout" Target="../slideLayouts/slideLayout48.xml"/><Relationship Id="rId6" Type="http://schemas.openxmlformats.org/officeDocument/2006/relationships/image" Target="../media/media3/image64.emf"/><Relationship Id="rId11" Type="http://schemas.openxmlformats.org/officeDocument/2006/relationships/image" Target="../media/media3/image69.png"/><Relationship Id="rId5" Type="http://schemas.openxmlformats.org/officeDocument/2006/relationships/image" Target="../media/media3/image63.emf"/><Relationship Id="rId15" Type="http://schemas.openxmlformats.org/officeDocument/2006/relationships/image" Target="../media/media3/image73.emf"/><Relationship Id="rId10" Type="http://schemas.openxmlformats.org/officeDocument/2006/relationships/image" Target="../media/media3/image68.emf"/><Relationship Id="rId4" Type="http://schemas.openxmlformats.org/officeDocument/2006/relationships/image" Target="../media/media3/image62.emf"/><Relationship Id="rId9" Type="http://schemas.openxmlformats.org/officeDocument/2006/relationships/image" Target="../media/media3/image67.emf"/><Relationship Id="rId14" Type="http://schemas.openxmlformats.org/officeDocument/2006/relationships/image" Target="../media/media3/image72.emf"/></Relationships>
</file>

<file path=ppt/slides/_rels/slide143.xml.rels><?xml version="1.0" encoding="UTF-8" standalone="yes"?><Relationships xmlns="http://schemas.openxmlformats.org/package/2006/relationships"><Relationship Id="rId8" Type="http://schemas.openxmlformats.org/officeDocument/2006/relationships/image" Target="../media/media3/image65.emf"/><Relationship Id="rId13" Type="http://schemas.openxmlformats.org/officeDocument/2006/relationships/image" Target="../media/media3/image69.png"/><Relationship Id="rId3" Type="http://schemas.openxmlformats.org/officeDocument/2006/relationships/image" Target="../media/media3/image49.emf"/><Relationship Id="rId7" Type="http://schemas.openxmlformats.org/officeDocument/2006/relationships/image" Target="../media/media3/image64.emf"/><Relationship Id="rId12" Type="http://schemas.openxmlformats.org/officeDocument/2006/relationships/image" Target="../media/media3/image68.emf"/><Relationship Id="rId17" Type="http://schemas.openxmlformats.org/officeDocument/2006/relationships/image" Target="../media/media3/image74.emf"/><Relationship Id="rId2" Type="http://schemas.openxmlformats.org/officeDocument/2006/relationships/image" Target="../media/media3/image75.emf"/><Relationship Id="rId16" Type="http://schemas.openxmlformats.org/officeDocument/2006/relationships/image" Target="../media/media3/image67.emf"/><Relationship Id="rId1" Type="http://schemas.openxmlformats.org/officeDocument/2006/relationships/slideLayout" Target="../slideLayouts/slideLayout48.xml"/><Relationship Id="rId6" Type="http://schemas.openxmlformats.org/officeDocument/2006/relationships/image" Target="../media/media3/image61.emf"/><Relationship Id="rId11" Type="http://schemas.openxmlformats.org/officeDocument/2006/relationships/image" Target="../media/media3/image73.emf"/><Relationship Id="rId5" Type="http://schemas.openxmlformats.org/officeDocument/2006/relationships/image" Target="../media/media3/image63.emf"/><Relationship Id="rId15" Type="http://schemas.openxmlformats.org/officeDocument/2006/relationships/image" Target="../media/media3/image72.emf"/><Relationship Id="rId10" Type="http://schemas.openxmlformats.org/officeDocument/2006/relationships/image" Target="../media/media3/image70.emf"/><Relationship Id="rId4" Type="http://schemas.openxmlformats.org/officeDocument/2006/relationships/image" Target="../media/media3/image62.emf"/><Relationship Id="rId9" Type="http://schemas.openxmlformats.org/officeDocument/2006/relationships/image" Target="../media/media3/image66.emf"/><Relationship Id="rId14" Type="http://schemas.openxmlformats.org/officeDocument/2006/relationships/image" Target="../media/media3/image71.emf"/></Relationships>
</file>

<file path=ppt/slides/_rels/slide144.xml.rels><?xml version="1.0" encoding="UTF-8" standalone="yes"?><Relationships xmlns="http://schemas.openxmlformats.org/package/2006/relationships"><Relationship Id="rId8" Type="http://schemas.openxmlformats.org/officeDocument/2006/relationships/image" Target="../media/media3/image70.emf"/><Relationship Id="rId13" Type="http://schemas.openxmlformats.org/officeDocument/2006/relationships/image" Target="../media/media3/image72.emf"/><Relationship Id="rId3" Type="http://schemas.openxmlformats.org/officeDocument/2006/relationships/image" Target="../media/media3/image49.emf"/><Relationship Id="rId7" Type="http://schemas.openxmlformats.org/officeDocument/2006/relationships/image" Target="../media/media3/image66.emf"/><Relationship Id="rId12" Type="http://schemas.openxmlformats.org/officeDocument/2006/relationships/image" Target="../media/media3/image71.emf"/><Relationship Id="rId17" Type="http://schemas.openxmlformats.org/officeDocument/2006/relationships/image" Target="../media/media3/image74.emf"/><Relationship Id="rId2" Type="http://schemas.openxmlformats.org/officeDocument/2006/relationships/image" Target="../media/media3/image75.emf"/><Relationship Id="rId16" Type="http://schemas.openxmlformats.org/officeDocument/2006/relationships/image" Target="../media/media3/image67.emf"/><Relationship Id="rId1" Type="http://schemas.openxmlformats.org/officeDocument/2006/relationships/slideLayout" Target="../slideLayouts/slideLayout48.xml"/><Relationship Id="rId6" Type="http://schemas.openxmlformats.org/officeDocument/2006/relationships/image" Target="../media/media3/image61.emf"/><Relationship Id="rId11" Type="http://schemas.openxmlformats.org/officeDocument/2006/relationships/image" Target="../media/media3/image69.png"/><Relationship Id="rId5" Type="http://schemas.openxmlformats.org/officeDocument/2006/relationships/image" Target="../media/media3/image63.emf"/><Relationship Id="rId15" Type="http://schemas.openxmlformats.org/officeDocument/2006/relationships/image" Target="../media/media3/image65.emf"/><Relationship Id="rId10" Type="http://schemas.openxmlformats.org/officeDocument/2006/relationships/image" Target="../media/media3/image68.emf"/><Relationship Id="rId4" Type="http://schemas.openxmlformats.org/officeDocument/2006/relationships/image" Target="../media/media3/image62.emf"/><Relationship Id="rId9" Type="http://schemas.openxmlformats.org/officeDocument/2006/relationships/image" Target="../media/media3/image73.emf"/><Relationship Id="rId14" Type="http://schemas.openxmlformats.org/officeDocument/2006/relationships/image" Target="../media/media3/image64.emf"/></Relationships>
</file>

<file path=ppt/slides/_rels/slide145.xml.rels><?xml version="1.0" encoding="UTF-8" standalone="yes"?><Relationships xmlns="http://schemas.openxmlformats.org/package/2006/relationships"><Relationship Id="rId8" Type="http://schemas.openxmlformats.org/officeDocument/2006/relationships/image" Target="../media/media3/image63.emf"/><Relationship Id="rId13" Type="http://schemas.openxmlformats.org/officeDocument/2006/relationships/image" Target="../media/media3/image73.emf"/><Relationship Id="rId3" Type="http://schemas.openxmlformats.org/officeDocument/2006/relationships/image" Target="../media/media3/image64.emf"/><Relationship Id="rId7" Type="http://schemas.openxmlformats.org/officeDocument/2006/relationships/image" Target="../media/media3/image62.emf"/><Relationship Id="rId12" Type="http://schemas.openxmlformats.org/officeDocument/2006/relationships/image" Target="../media/media3/image70.emf"/><Relationship Id="rId17" Type="http://schemas.openxmlformats.org/officeDocument/2006/relationships/image" Target="../media/media3/image74.emf"/><Relationship Id="rId2" Type="http://schemas.openxmlformats.org/officeDocument/2006/relationships/image" Target="../media/media3/image61.emf"/><Relationship Id="rId16" Type="http://schemas.openxmlformats.org/officeDocument/2006/relationships/image" Target="../media/media3/image67.emf"/><Relationship Id="rId1" Type="http://schemas.openxmlformats.org/officeDocument/2006/relationships/slideLayout" Target="../slideLayouts/slideLayout48.xml"/><Relationship Id="rId6" Type="http://schemas.openxmlformats.org/officeDocument/2006/relationships/image" Target="../media/media3/image49.emf"/><Relationship Id="rId11" Type="http://schemas.openxmlformats.org/officeDocument/2006/relationships/image" Target="../media/media3/image69.png"/><Relationship Id="rId5" Type="http://schemas.openxmlformats.org/officeDocument/2006/relationships/image" Target="../media/media3/image75.emf"/><Relationship Id="rId15" Type="http://schemas.openxmlformats.org/officeDocument/2006/relationships/image" Target="../media/media3/image72.emf"/><Relationship Id="rId10" Type="http://schemas.openxmlformats.org/officeDocument/2006/relationships/image" Target="../media/media3/image68.emf"/><Relationship Id="rId4" Type="http://schemas.openxmlformats.org/officeDocument/2006/relationships/image" Target="../media/media3/image65.emf"/><Relationship Id="rId9" Type="http://schemas.openxmlformats.org/officeDocument/2006/relationships/image" Target="../media/media3/image66.emf"/><Relationship Id="rId14" Type="http://schemas.openxmlformats.org/officeDocument/2006/relationships/image" Target="../media/media3/image71.emf"/></Relationships>
</file>

<file path=ppt/slides/_rels/slide146.xml.rels><?xml version="1.0" encoding="UTF-8" standalone="yes"?><Relationships xmlns="http://schemas.openxmlformats.org/package/2006/relationships"><Relationship Id="rId8" Type="http://schemas.openxmlformats.org/officeDocument/2006/relationships/image" Target="../media/media3/image70.emf"/><Relationship Id="rId13" Type="http://schemas.openxmlformats.org/officeDocument/2006/relationships/image" Target="../media/media3/image71.emf"/><Relationship Id="rId18" Type="http://schemas.openxmlformats.org/officeDocument/2006/relationships/image" Target="../media/media3/image74.emf"/><Relationship Id="rId3" Type="http://schemas.openxmlformats.org/officeDocument/2006/relationships/image" Target="../media/media3/image49.emf"/><Relationship Id="rId7" Type="http://schemas.openxmlformats.org/officeDocument/2006/relationships/image" Target="../media/media3/image66.emf"/><Relationship Id="rId12" Type="http://schemas.openxmlformats.org/officeDocument/2006/relationships/image" Target="../media/media3/image76.emf"/><Relationship Id="rId17" Type="http://schemas.openxmlformats.org/officeDocument/2006/relationships/image" Target="../media/media3/image67.emf"/><Relationship Id="rId2" Type="http://schemas.openxmlformats.org/officeDocument/2006/relationships/image" Target="../media/media3/image75.emf"/><Relationship Id="rId16" Type="http://schemas.openxmlformats.org/officeDocument/2006/relationships/image" Target="../media/media3/image65.emf"/><Relationship Id="rId1" Type="http://schemas.openxmlformats.org/officeDocument/2006/relationships/slideLayout" Target="../slideLayouts/slideLayout48.xml"/><Relationship Id="rId6" Type="http://schemas.openxmlformats.org/officeDocument/2006/relationships/image" Target="../media/media3/image61.emf"/><Relationship Id="rId11" Type="http://schemas.openxmlformats.org/officeDocument/2006/relationships/image" Target="../media/media3/image69.png"/><Relationship Id="rId5" Type="http://schemas.openxmlformats.org/officeDocument/2006/relationships/image" Target="../media/media3/image63.emf"/><Relationship Id="rId15" Type="http://schemas.openxmlformats.org/officeDocument/2006/relationships/image" Target="../media/media3/image64.emf"/><Relationship Id="rId10" Type="http://schemas.openxmlformats.org/officeDocument/2006/relationships/image" Target="../media/media3/image68.emf"/><Relationship Id="rId4" Type="http://schemas.openxmlformats.org/officeDocument/2006/relationships/image" Target="../media/media3/image62.emf"/><Relationship Id="rId9" Type="http://schemas.openxmlformats.org/officeDocument/2006/relationships/image" Target="../media/media3/image73.emf"/><Relationship Id="rId14" Type="http://schemas.openxmlformats.org/officeDocument/2006/relationships/image" Target="../media/media3/image72.emf"/></Relationships>
</file>

<file path=ppt/slides/_rels/slide147.xml.rels><?xml version="1.0" encoding="UTF-8" standalone="yes"?><Relationships xmlns="http://schemas.openxmlformats.org/package/2006/relationships"><Relationship Id="rId8" Type="http://schemas.openxmlformats.org/officeDocument/2006/relationships/image" Target="../media/media3/image49.emf"/><Relationship Id="rId13" Type="http://schemas.openxmlformats.org/officeDocument/2006/relationships/image" Target="../media/media3/image68.emf"/><Relationship Id="rId18" Type="http://schemas.openxmlformats.org/officeDocument/2006/relationships/image" Target="../media/media3/image78.emf"/><Relationship Id="rId3" Type="http://schemas.openxmlformats.org/officeDocument/2006/relationships/image" Target="../media/media3/image63.emf"/><Relationship Id="rId21" Type="http://schemas.openxmlformats.org/officeDocument/2006/relationships/image" Target="../media/media3/image74.emf"/><Relationship Id="rId7" Type="http://schemas.openxmlformats.org/officeDocument/2006/relationships/image" Target="../media/media3/image75.emf"/><Relationship Id="rId12" Type="http://schemas.openxmlformats.org/officeDocument/2006/relationships/image" Target="../media/media3/image73.emf"/><Relationship Id="rId17" Type="http://schemas.openxmlformats.org/officeDocument/2006/relationships/image" Target="../media/media3/image72.emf"/><Relationship Id="rId2" Type="http://schemas.openxmlformats.org/officeDocument/2006/relationships/image" Target="../media/media3/image77.emf"/><Relationship Id="rId16" Type="http://schemas.openxmlformats.org/officeDocument/2006/relationships/image" Target="../media/media3/image71.emf"/><Relationship Id="rId20" Type="http://schemas.openxmlformats.org/officeDocument/2006/relationships/image" Target="../media/media3/image67.emf"/><Relationship Id="rId1" Type="http://schemas.openxmlformats.org/officeDocument/2006/relationships/slideLayout" Target="../slideLayouts/slideLayout48.xml"/><Relationship Id="rId6" Type="http://schemas.openxmlformats.org/officeDocument/2006/relationships/image" Target="../media/media3/image65.emf"/><Relationship Id="rId11" Type="http://schemas.openxmlformats.org/officeDocument/2006/relationships/image" Target="../media/media3/image70.emf"/><Relationship Id="rId5" Type="http://schemas.openxmlformats.org/officeDocument/2006/relationships/image" Target="../media/media3/image64.emf"/><Relationship Id="rId15" Type="http://schemas.openxmlformats.org/officeDocument/2006/relationships/image" Target="../media/media3/image76.emf"/><Relationship Id="rId10" Type="http://schemas.openxmlformats.org/officeDocument/2006/relationships/image" Target="../media/media3/image66.emf"/><Relationship Id="rId19" Type="http://schemas.openxmlformats.org/officeDocument/2006/relationships/image" Target="../media/media3/image79.emf"/><Relationship Id="rId4" Type="http://schemas.openxmlformats.org/officeDocument/2006/relationships/image" Target="../media/media3/image61.emf"/><Relationship Id="rId9" Type="http://schemas.openxmlformats.org/officeDocument/2006/relationships/image" Target="../media/media3/image62.emf"/><Relationship Id="rId14" Type="http://schemas.openxmlformats.org/officeDocument/2006/relationships/image" Target="../media/media3/image69.png"/></Relationships>
</file>

<file path=ppt/slides/_rels/slide148.xml.rels><?xml version="1.0" encoding="UTF-8" standalone="yes"?><Relationships xmlns="http://schemas.openxmlformats.org/package/2006/relationships"><Relationship Id="rId8" Type="http://schemas.openxmlformats.org/officeDocument/2006/relationships/image" Target="../media/media3/image76.emf"/><Relationship Id="rId13" Type="http://schemas.openxmlformats.org/officeDocument/2006/relationships/image" Target="../media/media3/image73.emf"/><Relationship Id="rId18" Type="http://schemas.openxmlformats.org/officeDocument/2006/relationships/image" Target="../media/media3/image82.emf"/><Relationship Id="rId3" Type="http://schemas.openxmlformats.org/officeDocument/2006/relationships/image" Target="../media/media3/image64.emf"/><Relationship Id="rId21" Type="http://schemas.openxmlformats.org/officeDocument/2006/relationships/image" Target="../media/media3/image79.emf"/><Relationship Id="rId7" Type="http://schemas.openxmlformats.org/officeDocument/2006/relationships/image" Target="../media/media3/image80.emf"/><Relationship Id="rId12" Type="http://schemas.openxmlformats.org/officeDocument/2006/relationships/image" Target="../media/media3/image70.emf"/><Relationship Id="rId17" Type="http://schemas.openxmlformats.org/officeDocument/2006/relationships/image" Target="../media/media3/image72.emf"/><Relationship Id="rId2" Type="http://schemas.openxmlformats.org/officeDocument/2006/relationships/image" Target="../media/media3/image77.emf"/><Relationship Id="rId16" Type="http://schemas.openxmlformats.org/officeDocument/2006/relationships/image" Target="../media/media3/image71.emf"/><Relationship Id="rId20" Type="http://schemas.openxmlformats.org/officeDocument/2006/relationships/image" Target="../media/media3/image78.emf"/><Relationship Id="rId1" Type="http://schemas.openxmlformats.org/officeDocument/2006/relationships/slideLayout" Target="../slideLayouts/slideLayout48.xml"/><Relationship Id="rId6" Type="http://schemas.openxmlformats.org/officeDocument/2006/relationships/image" Target="../media/media3/image61.emf"/><Relationship Id="rId11" Type="http://schemas.openxmlformats.org/officeDocument/2006/relationships/image" Target="../media/media3/image66.emf"/><Relationship Id="rId5" Type="http://schemas.openxmlformats.org/officeDocument/2006/relationships/image" Target="../media/media3/image49.emf"/><Relationship Id="rId15" Type="http://schemas.openxmlformats.org/officeDocument/2006/relationships/image" Target="../media/media3/image69.png"/><Relationship Id="rId23" Type="http://schemas.openxmlformats.org/officeDocument/2006/relationships/image" Target="../media/media3/image74.emf"/><Relationship Id="rId10" Type="http://schemas.openxmlformats.org/officeDocument/2006/relationships/image" Target="../media/media3/image75.emf"/><Relationship Id="rId19" Type="http://schemas.openxmlformats.org/officeDocument/2006/relationships/image" Target="../media/media3/image83.emf"/><Relationship Id="rId4" Type="http://schemas.openxmlformats.org/officeDocument/2006/relationships/image" Target="../media/media3/image65.emf"/><Relationship Id="rId9" Type="http://schemas.openxmlformats.org/officeDocument/2006/relationships/image" Target="../media/media3/image81.emf"/><Relationship Id="rId14" Type="http://schemas.openxmlformats.org/officeDocument/2006/relationships/image" Target="../media/media3/image68.emf"/><Relationship Id="rId22" Type="http://schemas.openxmlformats.org/officeDocument/2006/relationships/image" Target="../media/media3/image67.emf"/></Relationships>
</file>

<file path=ppt/slides/_rels/slide149.xml.rels><?xml version="1.0" encoding="UTF-8" standalone="yes"?><Relationships xmlns="http://schemas.openxmlformats.org/package/2006/relationships"><Relationship Id="rId8" Type="http://schemas.openxmlformats.org/officeDocument/2006/relationships/image" Target="../media/media3/image64.emf"/><Relationship Id="rId13" Type="http://schemas.openxmlformats.org/officeDocument/2006/relationships/image" Target="../media/media3/image68.emf"/><Relationship Id="rId18" Type="http://schemas.openxmlformats.org/officeDocument/2006/relationships/image" Target="../media/media3/image83.emf"/><Relationship Id="rId3" Type="http://schemas.openxmlformats.org/officeDocument/2006/relationships/image" Target="../media/media3/image77.emf"/><Relationship Id="rId21" Type="http://schemas.openxmlformats.org/officeDocument/2006/relationships/image" Target="../media/media3/image74.emf"/><Relationship Id="rId7" Type="http://schemas.openxmlformats.org/officeDocument/2006/relationships/image" Target="../media/media3/image65.emf"/><Relationship Id="rId12" Type="http://schemas.openxmlformats.org/officeDocument/2006/relationships/image" Target="../media/media3/image73.emf"/><Relationship Id="rId17" Type="http://schemas.openxmlformats.org/officeDocument/2006/relationships/image" Target="../media/media3/image82.emf"/><Relationship Id="rId2" Type="http://schemas.openxmlformats.org/officeDocument/2006/relationships/image" Target="../media/media3/image49.emf"/><Relationship Id="rId16" Type="http://schemas.openxmlformats.org/officeDocument/2006/relationships/image" Target="../media/media3/image72.emf"/><Relationship Id="rId20" Type="http://schemas.openxmlformats.org/officeDocument/2006/relationships/image" Target="../media/media3/image67.emf"/><Relationship Id="rId1" Type="http://schemas.openxmlformats.org/officeDocument/2006/relationships/slideLayout" Target="../slideLayouts/slideLayout48.xml"/><Relationship Id="rId6" Type="http://schemas.openxmlformats.org/officeDocument/2006/relationships/image" Target="../media/media3/image81.emf"/><Relationship Id="rId11" Type="http://schemas.openxmlformats.org/officeDocument/2006/relationships/image" Target="../media/media3/image70.emf"/><Relationship Id="rId5" Type="http://schemas.openxmlformats.org/officeDocument/2006/relationships/image" Target="../media/media3/image80.emf"/><Relationship Id="rId15" Type="http://schemas.openxmlformats.org/officeDocument/2006/relationships/image" Target="../media/media3/image71.emf"/><Relationship Id="rId10" Type="http://schemas.openxmlformats.org/officeDocument/2006/relationships/image" Target="../media/media3/image66.emf"/><Relationship Id="rId19" Type="http://schemas.openxmlformats.org/officeDocument/2006/relationships/image" Target="../media/media3/image78.emf"/><Relationship Id="rId4" Type="http://schemas.openxmlformats.org/officeDocument/2006/relationships/image" Target="../media/media3/image61.emf"/><Relationship Id="rId9" Type="http://schemas.openxmlformats.org/officeDocument/2006/relationships/image" Target="../media/media3/image75.emf"/><Relationship Id="rId14" Type="http://schemas.openxmlformats.org/officeDocument/2006/relationships/image" Target="../media/media3/image6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Relationships xmlns="http://schemas.openxmlformats.org/package/2006/relationships"><Relationship Id="rId8" Type="http://schemas.openxmlformats.org/officeDocument/2006/relationships/image" Target="../media/media3/image66.emf"/><Relationship Id="rId13" Type="http://schemas.openxmlformats.org/officeDocument/2006/relationships/image" Target="../media/media3/image76.emf"/><Relationship Id="rId18" Type="http://schemas.openxmlformats.org/officeDocument/2006/relationships/image" Target="../media/media3/image86.emf"/><Relationship Id="rId3" Type="http://schemas.openxmlformats.org/officeDocument/2006/relationships/image" Target="../media/media3/image75.emf"/><Relationship Id="rId21" Type="http://schemas.openxmlformats.org/officeDocument/2006/relationships/image" Target="../media/media3/image87.emf"/><Relationship Id="rId7" Type="http://schemas.openxmlformats.org/officeDocument/2006/relationships/image" Target="../media/media3/image61.emf"/><Relationship Id="rId12" Type="http://schemas.openxmlformats.org/officeDocument/2006/relationships/image" Target="../media/media3/image69.png"/><Relationship Id="rId17" Type="http://schemas.openxmlformats.org/officeDocument/2006/relationships/image" Target="../media/media3/image85.emf"/><Relationship Id="rId2" Type="http://schemas.openxmlformats.org/officeDocument/2006/relationships/image" Target="../media/media3/image84.emf"/><Relationship Id="rId16" Type="http://schemas.openxmlformats.org/officeDocument/2006/relationships/image" Target="../media/media3/image67.emf"/><Relationship Id="rId20" Type="http://schemas.openxmlformats.org/officeDocument/2006/relationships/image" Target="../media/media3/image65.emf"/><Relationship Id="rId1" Type="http://schemas.openxmlformats.org/officeDocument/2006/relationships/slideLayout" Target="../slideLayouts/slideLayout48.xml"/><Relationship Id="rId6" Type="http://schemas.openxmlformats.org/officeDocument/2006/relationships/image" Target="../media/media3/image63.emf"/><Relationship Id="rId11" Type="http://schemas.openxmlformats.org/officeDocument/2006/relationships/image" Target="../media/media3/image68.emf"/><Relationship Id="rId24" Type="http://schemas.openxmlformats.org/officeDocument/2006/relationships/image" Target="../media/media3/image74.emf"/><Relationship Id="rId5" Type="http://schemas.openxmlformats.org/officeDocument/2006/relationships/image" Target="../media/media3/image62.emf"/><Relationship Id="rId15" Type="http://schemas.openxmlformats.org/officeDocument/2006/relationships/image" Target="../media/media3/image72.emf"/><Relationship Id="rId23" Type="http://schemas.openxmlformats.org/officeDocument/2006/relationships/image" Target="../media/media3/image89.emf"/><Relationship Id="rId10" Type="http://schemas.openxmlformats.org/officeDocument/2006/relationships/image" Target="../media/media3/image73.emf"/><Relationship Id="rId19" Type="http://schemas.openxmlformats.org/officeDocument/2006/relationships/image" Target="../media/media3/image64.emf"/><Relationship Id="rId4" Type="http://schemas.openxmlformats.org/officeDocument/2006/relationships/image" Target="../media/media3/image49.emf"/><Relationship Id="rId9" Type="http://schemas.openxmlformats.org/officeDocument/2006/relationships/image" Target="../media/media3/image70.emf"/><Relationship Id="rId14" Type="http://schemas.openxmlformats.org/officeDocument/2006/relationships/image" Target="../media/media3/image71.emf"/><Relationship Id="rId22" Type="http://schemas.openxmlformats.org/officeDocument/2006/relationships/image" Target="../media/media3/image88.emf"/></Relationships>
</file>

<file path=ppt/slides/_rels/slide151.xml.rels><?xml version="1.0" encoding="UTF-8" standalone="yes"?><Relationships xmlns="http://schemas.openxmlformats.org/package/2006/relationships"><Relationship Id="rId8" Type="http://schemas.openxmlformats.org/officeDocument/2006/relationships/image" Target="../media/media3/image86.emf"/><Relationship Id="rId13" Type="http://schemas.openxmlformats.org/officeDocument/2006/relationships/image" Target="../media/media3/image68.emf"/><Relationship Id="rId18" Type="http://schemas.openxmlformats.org/officeDocument/2006/relationships/image" Target="../media/media3/image64.emf"/><Relationship Id="rId26" Type="http://schemas.openxmlformats.org/officeDocument/2006/relationships/image" Target="../media/media3/image94.emf"/><Relationship Id="rId3" Type="http://schemas.openxmlformats.org/officeDocument/2006/relationships/image" Target="../media/media3/image90.emf"/><Relationship Id="rId21" Type="http://schemas.openxmlformats.org/officeDocument/2006/relationships/image" Target="../media/media3/image87.emf"/><Relationship Id="rId7" Type="http://schemas.openxmlformats.org/officeDocument/2006/relationships/image" Target="../media/media3/image61.emf"/><Relationship Id="rId12" Type="http://schemas.openxmlformats.org/officeDocument/2006/relationships/image" Target="../media/media3/image73.emf"/><Relationship Id="rId17" Type="http://schemas.openxmlformats.org/officeDocument/2006/relationships/image" Target="../media/media3/image85.emf"/><Relationship Id="rId25" Type="http://schemas.openxmlformats.org/officeDocument/2006/relationships/image" Target="../media/media3/image93.emf"/><Relationship Id="rId2" Type="http://schemas.openxmlformats.org/officeDocument/2006/relationships/image" Target="../media/media3/image75.emf"/><Relationship Id="rId16" Type="http://schemas.openxmlformats.org/officeDocument/2006/relationships/image" Target="../media/media3/image72.emf"/><Relationship Id="rId20" Type="http://schemas.openxmlformats.org/officeDocument/2006/relationships/image" Target="../media/media3/image91.emf"/><Relationship Id="rId1" Type="http://schemas.openxmlformats.org/officeDocument/2006/relationships/slideLayout" Target="../slideLayouts/slideLayout48.xml"/><Relationship Id="rId6" Type="http://schemas.openxmlformats.org/officeDocument/2006/relationships/image" Target="../media/media3/image70.emf"/><Relationship Id="rId11" Type="http://schemas.openxmlformats.org/officeDocument/2006/relationships/image" Target="../media/media3/image66.emf"/><Relationship Id="rId24" Type="http://schemas.openxmlformats.org/officeDocument/2006/relationships/image" Target="../media/media3/image92.emf"/><Relationship Id="rId5" Type="http://schemas.openxmlformats.org/officeDocument/2006/relationships/image" Target="../media/media3/image67.emf"/><Relationship Id="rId15" Type="http://schemas.openxmlformats.org/officeDocument/2006/relationships/image" Target="../media/media3/image71.emf"/><Relationship Id="rId23" Type="http://schemas.openxmlformats.org/officeDocument/2006/relationships/image" Target="../media/media3/image89.emf"/><Relationship Id="rId10" Type="http://schemas.openxmlformats.org/officeDocument/2006/relationships/image" Target="../media/media3/image62.emf"/><Relationship Id="rId19" Type="http://schemas.openxmlformats.org/officeDocument/2006/relationships/image" Target="../media/media3/image65.emf"/><Relationship Id="rId4" Type="http://schemas.openxmlformats.org/officeDocument/2006/relationships/image" Target="../media/media3/image84.emf"/><Relationship Id="rId9" Type="http://schemas.openxmlformats.org/officeDocument/2006/relationships/image" Target="../media/media3/image49.emf"/><Relationship Id="rId14" Type="http://schemas.openxmlformats.org/officeDocument/2006/relationships/image" Target="../media/media3/image69.png"/><Relationship Id="rId22" Type="http://schemas.openxmlformats.org/officeDocument/2006/relationships/image" Target="../media/media3/image88.emf"/><Relationship Id="rId27" Type="http://schemas.openxmlformats.org/officeDocument/2006/relationships/image" Target="../media/media3/image74.emf"/></Relationships>
</file>

<file path=ppt/slides/_rels/slide152.xml.rels><?xml version="1.0" encoding="UTF-8" standalone="yes"?><Relationships xmlns="http://schemas.openxmlformats.org/package/2006/relationships"><Relationship Id="rId2" Type="http://schemas.openxmlformats.org/officeDocument/2006/relationships/image" Target="../media/media3/image95.emf"/><Relationship Id="rId1" Type="http://schemas.openxmlformats.org/officeDocument/2006/relationships/slideLayout" Target="../slideLayouts/slideLayout44.xml"/></Relationships>
</file>

<file path=ppt/slides/_rels/slide153.xml.rels><?xml version="1.0" encoding="UTF-8" standalone="yes"?><Relationships xmlns="http://schemas.openxmlformats.org/package/2006/relationships"><Relationship Id="rId3" Type="http://schemas.openxmlformats.org/officeDocument/2006/relationships/image" Target="../media/media3/image96.emf"/><Relationship Id="rId2" Type="http://schemas.openxmlformats.org/officeDocument/2006/relationships/image" Target="../media/media3/image95.emf"/><Relationship Id="rId1" Type="http://schemas.openxmlformats.org/officeDocument/2006/relationships/slideLayout" Target="../slideLayouts/slideLayout44.xml"/></Relationships>
</file>

<file path=ppt/slides/_rels/slide154.xml.rels><?xml version="1.0" encoding="UTF-8" standalone="yes"?><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44.xml"/></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57.xml.rels><?xml version="1.0" encoding="UTF-8" standalone="yes"?><Relationships xmlns="http://schemas.openxmlformats.org/package/2006/relationships"><Relationship Id="rId8" Type="http://schemas.openxmlformats.org/officeDocument/2006/relationships/image" Target="../media/media3/image68.emf"/><Relationship Id="rId13" Type="http://schemas.openxmlformats.org/officeDocument/2006/relationships/image" Target="../media/media3/image101.emf"/><Relationship Id="rId3" Type="http://schemas.openxmlformats.org/officeDocument/2006/relationships/image" Target="../media/media3/image61.emf"/><Relationship Id="rId7" Type="http://schemas.openxmlformats.org/officeDocument/2006/relationships/image" Target="../media/media3/image73.emf"/><Relationship Id="rId12" Type="http://schemas.openxmlformats.org/officeDocument/2006/relationships/image" Target="../media/media3/image100.emf"/><Relationship Id="rId2" Type="http://schemas.openxmlformats.org/officeDocument/2006/relationships/image" Target="../media/media3/image97.emf"/><Relationship Id="rId16" Type="http://schemas.openxmlformats.org/officeDocument/2006/relationships/image" Target="../media/media3/image74.emf"/><Relationship Id="rId1" Type="http://schemas.openxmlformats.org/officeDocument/2006/relationships/slideLayout" Target="../slideLayouts/slideLayout48.xml"/><Relationship Id="rId6" Type="http://schemas.openxmlformats.org/officeDocument/2006/relationships/image" Target="../media/media3/image66.emf"/><Relationship Id="rId11" Type="http://schemas.openxmlformats.org/officeDocument/2006/relationships/image" Target="../media/media3/image99.emf"/><Relationship Id="rId5" Type="http://schemas.openxmlformats.org/officeDocument/2006/relationships/image" Target="../media/media3/image70.emf"/><Relationship Id="rId15" Type="http://schemas.openxmlformats.org/officeDocument/2006/relationships/image" Target="../media/media3/image103.emf"/><Relationship Id="rId10" Type="http://schemas.openxmlformats.org/officeDocument/2006/relationships/image" Target="../media/media3/image98.emf"/><Relationship Id="rId4" Type="http://schemas.openxmlformats.org/officeDocument/2006/relationships/image" Target="../media/media3/image49.emf"/><Relationship Id="rId9" Type="http://schemas.openxmlformats.org/officeDocument/2006/relationships/image" Target="../media/media3/image69.png"/><Relationship Id="rId14" Type="http://schemas.openxmlformats.org/officeDocument/2006/relationships/image" Target="../media/media3/image102.emf"/></Relationships>
</file>

<file path=ppt/slides/_rels/slide158.xml.rels><?xml version="1.0" encoding="UTF-8" standalone="yes"?><Relationships xmlns="http://schemas.openxmlformats.org/package/2006/relationships"><Relationship Id="rId8" Type="http://schemas.openxmlformats.org/officeDocument/2006/relationships/image" Target="../media/media3/image73.emf"/><Relationship Id="rId13" Type="http://schemas.openxmlformats.org/officeDocument/2006/relationships/image" Target="../media/media3/image100.emf"/><Relationship Id="rId18" Type="http://schemas.openxmlformats.org/officeDocument/2006/relationships/image" Target="../media/media3/image108.emf"/><Relationship Id="rId3" Type="http://schemas.openxmlformats.org/officeDocument/2006/relationships/image" Target="../media/media3/image97.emf"/><Relationship Id="rId21" Type="http://schemas.openxmlformats.org/officeDocument/2006/relationships/image" Target="../media/media3/image103.emf"/><Relationship Id="rId7" Type="http://schemas.openxmlformats.org/officeDocument/2006/relationships/image" Target="../media/media3/image66.emf"/><Relationship Id="rId12" Type="http://schemas.openxmlformats.org/officeDocument/2006/relationships/image" Target="../media/media3/image99.emf"/><Relationship Id="rId17" Type="http://schemas.openxmlformats.org/officeDocument/2006/relationships/image" Target="../media/media3/image107.emf"/><Relationship Id="rId2" Type="http://schemas.openxmlformats.org/officeDocument/2006/relationships/image" Target="../media/media3/image104.emf"/><Relationship Id="rId16" Type="http://schemas.openxmlformats.org/officeDocument/2006/relationships/image" Target="../media/media3/image106.emf"/><Relationship Id="rId20" Type="http://schemas.openxmlformats.org/officeDocument/2006/relationships/image" Target="../media/media3/image110.emf"/><Relationship Id="rId1" Type="http://schemas.openxmlformats.org/officeDocument/2006/relationships/slideLayout" Target="../slideLayouts/slideLayout48.xml"/><Relationship Id="rId6" Type="http://schemas.openxmlformats.org/officeDocument/2006/relationships/image" Target="../media/media3/image70.emf"/><Relationship Id="rId11" Type="http://schemas.openxmlformats.org/officeDocument/2006/relationships/image" Target="../media/media3/image98.emf"/><Relationship Id="rId5" Type="http://schemas.openxmlformats.org/officeDocument/2006/relationships/image" Target="../media/media3/image49.emf"/><Relationship Id="rId15" Type="http://schemas.openxmlformats.org/officeDocument/2006/relationships/image" Target="../media/media3/image105.emf"/><Relationship Id="rId10" Type="http://schemas.openxmlformats.org/officeDocument/2006/relationships/image" Target="../media/media3/image69.png"/><Relationship Id="rId19" Type="http://schemas.openxmlformats.org/officeDocument/2006/relationships/image" Target="../media/media3/image109.emf"/><Relationship Id="rId4" Type="http://schemas.openxmlformats.org/officeDocument/2006/relationships/image" Target="../media/media3/image61.emf"/><Relationship Id="rId9" Type="http://schemas.openxmlformats.org/officeDocument/2006/relationships/image" Target="../media/media3/image68.emf"/><Relationship Id="rId14" Type="http://schemas.openxmlformats.org/officeDocument/2006/relationships/image" Target="../media/media3/image101.emf"/><Relationship Id="rId22" Type="http://schemas.openxmlformats.org/officeDocument/2006/relationships/image" Target="../media/media3/image74.emf"/></Relationships>
</file>

<file path=ppt/slides/_rels/slide159.xml.rels><?xml version="1.0" encoding="UTF-8" standalone="yes"?><Relationships xmlns="http://schemas.openxmlformats.org/package/2006/relationships"><Relationship Id="rId8" Type="http://schemas.openxmlformats.org/officeDocument/2006/relationships/image" Target="../media/media3/image69.png"/><Relationship Id="rId13" Type="http://schemas.openxmlformats.org/officeDocument/2006/relationships/image" Target="../media/media3/image105.emf"/><Relationship Id="rId18" Type="http://schemas.openxmlformats.org/officeDocument/2006/relationships/image" Target="../media/media3/image110.emf"/><Relationship Id="rId3" Type="http://schemas.openxmlformats.org/officeDocument/2006/relationships/image" Target="../media/media3/image49.emf"/><Relationship Id="rId21" Type="http://schemas.openxmlformats.org/officeDocument/2006/relationships/image" Target="../media/media3/image113.emf"/><Relationship Id="rId7" Type="http://schemas.openxmlformats.org/officeDocument/2006/relationships/image" Target="../media/media3/image68.emf"/><Relationship Id="rId12" Type="http://schemas.openxmlformats.org/officeDocument/2006/relationships/image" Target="../media/media3/image99.emf"/><Relationship Id="rId17" Type="http://schemas.openxmlformats.org/officeDocument/2006/relationships/image" Target="../media/media3/image109.emf"/><Relationship Id="rId2" Type="http://schemas.openxmlformats.org/officeDocument/2006/relationships/image" Target="../media/media3/image61.emf"/><Relationship Id="rId16" Type="http://schemas.openxmlformats.org/officeDocument/2006/relationships/image" Target="../media/media3/image108.emf"/><Relationship Id="rId20" Type="http://schemas.openxmlformats.org/officeDocument/2006/relationships/image" Target="../media/media3/image112.emf"/><Relationship Id="rId1" Type="http://schemas.openxmlformats.org/officeDocument/2006/relationships/slideLayout" Target="../slideLayouts/slideLayout48.xml"/><Relationship Id="rId6" Type="http://schemas.openxmlformats.org/officeDocument/2006/relationships/image" Target="../media/media3/image73.emf"/><Relationship Id="rId11" Type="http://schemas.openxmlformats.org/officeDocument/2006/relationships/image" Target="../media/media3/image101.emf"/><Relationship Id="rId5" Type="http://schemas.openxmlformats.org/officeDocument/2006/relationships/image" Target="../media/media3/image70.emf"/><Relationship Id="rId15" Type="http://schemas.openxmlformats.org/officeDocument/2006/relationships/image" Target="../media/media3/image107.emf"/><Relationship Id="rId23" Type="http://schemas.openxmlformats.org/officeDocument/2006/relationships/image" Target="../media/media3/image74.emf"/><Relationship Id="rId10" Type="http://schemas.openxmlformats.org/officeDocument/2006/relationships/image" Target="../media/media3/image100.emf"/><Relationship Id="rId19" Type="http://schemas.openxmlformats.org/officeDocument/2006/relationships/image" Target="../media/media3/image111.emf"/><Relationship Id="rId4" Type="http://schemas.openxmlformats.org/officeDocument/2006/relationships/image" Target="../media/media3/image66.emf"/><Relationship Id="rId9" Type="http://schemas.openxmlformats.org/officeDocument/2006/relationships/image" Target="../media/media3/image98.emf"/><Relationship Id="rId14" Type="http://schemas.openxmlformats.org/officeDocument/2006/relationships/image" Target="../media/media3/image106.emf"/><Relationship Id="rId22" Type="http://schemas.openxmlformats.org/officeDocument/2006/relationships/image" Target="../media/media3/image1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Relationships xmlns="http://schemas.openxmlformats.org/package/2006/relationships"><Relationship Id="rId8" Type="http://schemas.openxmlformats.org/officeDocument/2006/relationships/image" Target="../media/media3/image49.emf"/><Relationship Id="rId13" Type="http://schemas.openxmlformats.org/officeDocument/2006/relationships/image" Target="../media/media3/image99.emf"/><Relationship Id="rId18" Type="http://schemas.openxmlformats.org/officeDocument/2006/relationships/image" Target="../media/media3/image107.emf"/><Relationship Id="rId26" Type="http://schemas.openxmlformats.org/officeDocument/2006/relationships/image" Target="../media/media3/image121.emf"/><Relationship Id="rId3" Type="http://schemas.openxmlformats.org/officeDocument/2006/relationships/image" Target="../media/media3/image116.emf"/><Relationship Id="rId21" Type="http://schemas.openxmlformats.org/officeDocument/2006/relationships/image" Target="../media/media3/image109.emf"/><Relationship Id="rId7" Type="http://schemas.openxmlformats.org/officeDocument/2006/relationships/image" Target="../media/media3/image61.emf"/><Relationship Id="rId12" Type="http://schemas.openxmlformats.org/officeDocument/2006/relationships/image" Target="../media/media3/image98.emf"/><Relationship Id="rId17" Type="http://schemas.openxmlformats.org/officeDocument/2006/relationships/image" Target="../media/media3/image106.emf"/><Relationship Id="rId25" Type="http://schemas.openxmlformats.org/officeDocument/2006/relationships/image" Target="../media/media3/image120.emf"/><Relationship Id="rId2" Type="http://schemas.openxmlformats.org/officeDocument/2006/relationships/image" Target="../media/media3/image115.emf"/><Relationship Id="rId16" Type="http://schemas.openxmlformats.org/officeDocument/2006/relationships/image" Target="../media/media3/image105.emf"/><Relationship Id="rId20" Type="http://schemas.openxmlformats.org/officeDocument/2006/relationships/image" Target="../media/media3/image108.emf"/><Relationship Id="rId29" Type="http://schemas.openxmlformats.org/officeDocument/2006/relationships/image" Target="../media/media3/image74.emf"/><Relationship Id="rId1" Type="http://schemas.openxmlformats.org/officeDocument/2006/relationships/slideLayout" Target="../slideLayouts/slideLayout48.xml"/><Relationship Id="rId6" Type="http://schemas.openxmlformats.org/officeDocument/2006/relationships/image" Target="../media/media3/image119.emf"/><Relationship Id="rId11" Type="http://schemas.openxmlformats.org/officeDocument/2006/relationships/image" Target="../media/media3/image73.emf"/><Relationship Id="rId24" Type="http://schemas.openxmlformats.org/officeDocument/2006/relationships/image" Target="../media/media3/image69.png"/><Relationship Id="rId5" Type="http://schemas.openxmlformats.org/officeDocument/2006/relationships/image" Target="../media/media3/image118.emf"/><Relationship Id="rId15" Type="http://schemas.openxmlformats.org/officeDocument/2006/relationships/image" Target="../media/media3/image101.emf"/><Relationship Id="rId23" Type="http://schemas.openxmlformats.org/officeDocument/2006/relationships/image" Target="../media/media3/image68.emf"/><Relationship Id="rId28" Type="http://schemas.openxmlformats.org/officeDocument/2006/relationships/image" Target="../media/media3/image114.emf"/><Relationship Id="rId10" Type="http://schemas.openxmlformats.org/officeDocument/2006/relationships/image" Target="../media/media3/image70.emf"/><Relationship Id="rId19" Type="http://schemas.openxmlformats.org/officeDocument/2006/relationships/image" Target="../media/media3/image111.emf"/><Relationship Id="rId4" Type="http://schemas.openxmlformats.org/officeDocument/2006/relationships/image" Target="../media/media3/image117.emf"/><Relationship Id="rId9" Type="http://schemas.openxmlformats.org/officeDocument/2006/relationships/image" Target="../media/media3/image66.emf"/><Relationship Id="rId14" Type="http://schemas.openxmlformats.org/officeDocument/2006/relationships/image" Target="../media/media3/image100.emf"/><Relationship Id="rId22" Type="http://schemas.openxmlformats.org/officeDocument/2006/relationships/image" Target="../media/media3/image110.emf"/><Relationship Id="rId27" Type="http://schemas.openxmlformats.org/officeDocument/2006/relationships/image" Target="../media/media3/image122.emf"/><Relationship Id="rId30" Type="http://schemas.openxmlformats.org/officeDocument/2006/relationships/image" Target="../media/media3/image123.emf"/></Relationships>
</file>

<file path=ppt/slides/_rels/slide161.xml.rels><?xml version="1.0" encoding="UTF-8" standalone="yes"?><Relationships xmlns="http://schemas.openxmlformats.org/package/2006/relationships"><Relationship Id="rId8" Type="http://schemas.openxmlformats.org/officeDocument/2006/relationships/image" Target="../media/media3/image61.emf"/><Relationship Id="rId13" Type="http://schemas.openxmlformats.org/officeDocument/2006/relationships/image" Target="../media/media3/image98.emf"/><Relationship Id="rId18" Type="http://schemas.openxmlformats.org/officeDocument/2006/relationships/image" Target="../media/media3/image106.emf"/><Relationship Id="rId26" Type="http://schemas.openxmlformats.org/officeDocument/2006/relationships/image" Target="../media/media3/image127.emf"/><Relationship Id="rId3" Type="http://schemas.openxmlformats.org/officeDocument/2006/relationships/image" Target="../media/media3/image116.emf"/><Relationship Id="rId21" Type="http://schemas.openxmlformats.org/officeDocument/2006/relationships/image" Target="../media/media3/image125.emf"/><Relationship Id="rId34" Type="http://schemas.openxmlformats.org/officeDocument/2006/relationships/image" Target="../media/media3/image133.emf"/><Relationship Id="rId7" Type="http://schemas.openxmlformats.org/officeDocument/2006/relationships/image" Target="../media/media3/image124.emf"/><Relationship Id="rId12" Type="http://schemas.openxmlformats.org/officeDocument/2006/relationships/image" Target="../media/media3/image73.emf"/><Relationship Id="rId17" Type="http://schemas.openxmlformats.org/officeDocument/2006/relationships/image" Target="../media/media3/image105.emf"/><Relationship Id="rId25" Type="http://schemas.openxmlformats.org/officeDocument/2006/relationships/image" Target="../media/media3/image126.emf"/><Relationship Id="rId33" Type="http://schemas.openxmlformats.org/officeDocument/2006/relationships/image" Target="../media/media3/image132.emf"/><Relationship Id="rId2" Type="http://schemas.openxmlformats.org/officeDocument/2006/relationships/image" Target="../media/media3/image115.emf"/><Relationship Id="rId16" Type="http://schemas.openxmlformats.org/officeDocument/2006/relationships/image" Target="../media/media3/image101.emf"/><Relationship Id="rId20" Type="http://schemas.openxmlformats.org/officeDocument/2006/relationships/image" Target="../media/media3/image111.emf"/><Relationship Id="rId29" Type="http://schemas.openxmlformats.org/officeDocument/2006/relationships/image" Target="../media/media3/image69.png"/><Relationship Id="rId1" Type="http://schemas.openxmlformats.org/officeDocument/2006/relationships/slideLayout" Target="../slideLayouts/slideLayout48.xml"/><Relationship Id="rId6" Type="http://schemas.openxmlformats.org/officeDocument/2006/relationships/image" Target="../media/media3/image119.emf"/><Relationship Id="rId11" Type="http://schemas.openxmlformats.org/officeDocument/2006/relationships/image" Target="../media/media3/image70.emf"/><Relationship Id="rId24" Type="http://schemas.openxmlformats.org/officeDocument/2006/relationships/image" Target="../media/media3/image110.emf"/><Relationship Id="rId32" Type="http://schemas.openxmlformats.org/officeDocument/2006/relationships/image" Target="../media/media3/image131.emf"/><Relationship Id="rId37" Type="http://schemas.openxmlformats.org/officeDocument/2006/relationships/image" Target="../media/media3/image123.emf"/><Relationship Id="rId5" Type="http://schemas.openxmlformats.org/officeDocument/2006/relationships/image" Target="../media/media3/image118.emf"/><Relationship Id="rId15" Type="http://schemas.openxmlformats.org/officeDocument/2006/relationships/image" Target="../media/media3/image100.emf"/><Relationship Id="rId23" Type="http://schemas.openxmlformats.org/officeDocument/2006/relationships/image" Target="../media/media3/image109.emf"/><Relationship Id="rId28" Type="http://schemas.openxmlformats.org/officeDocument/2006/relationships/image" Target="../media/media3/image128.png"/><Relationship Id="rId36" Type="http://schemas.openxmlformats.org/officeDocument/2006/relationships/image" Target="../media/media3/image114.emf"/><Relationship Id="rId10" Type="http://schemas.openxmlformats.org/officeDocument/2006/relationships/image" Target="../media/media3/image66.emf"/><Relationship Id="rId19" Type="http://schemas.openxmlformats.org/officeDocument/2006/relationships/image" Target="../media/media3/image107.emf"/><Relationship Id="rId31" Type="http://schemas.openxmlformats.org/officeDocument/2006/relationships/image" Target="../media/media3/image130.emf"/><Relationship Id="rId4" Type="http://schemas.openxmlformats.org/officeDocument/2006/relationships/image" Target="../media/media3/image117.emf"/><Relationship Id="rId9" Type="http://schemas.openxmlformats.org/officeDocument/2006/relationships/image" Target="../media/media3/image49.emf"/><Relationship Id="rId14" Type="http://schemas.openxmlformats.org/officeDocument/2006/relationships/image" Target="../media/media3/image99.emf"/><Relationship Id="rId22" Type="http://schemas.openxmlformats.org/officeDocument/2006/relationships/image" Target="../media/media3/image108.emf"/><Relationship Id="rId27" Type="http://schemas.openxmlformats.org/officeDocument/2006/relationships/image" Target="../media/media3/image68.emf"/><Relationship Id="rId30" Type="http://schemas.openxmlformats.org/officeDocument/2006/relationships/image" Target="../media/media3/image129.emf"/><Relationship Id="rId35" Type="http://schemas.openxmlformats.org/officeDocument/2006/relationships/image" Target="../media/media3/image134.emf"/></Relationships>
</file>

<file path=ppt/slides/_rels/slide162.xml.rels><?xml version="1.0" encoding="UTF-8" standalone="yes"?><Relationships xmlns="http://schemas.openxmlformats.org/package/2006/relationships"><Relationship Id="rId1" Type="http://schemas.openxmlformats.org/officeDocument/2006/relationships/slideLayout" Target="../slideLayouts/slideLayout59.xml"/></Relationships>
</file>

<file path=ppt/slides/_rels/slide163.xml.rels><?xml version="1.0" encoding="UTF-8" standalone="yes"?><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7.xml"/></Relationships>
</file>

<file path=ppt/slides/_rels/slide164.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65.xml.rels><?xml version="1.0" encoding="UTF-8" standalone="yes"?><Relationships xmlns="http://schemas.openxmlformats.org/package/2006/relationships"><Relationship Id="rId2" Type="http://schemas.openxmlformats.org/officeDocument/2006/relationships/image" Target="../media/media3/image135.emf"/><Relationship Id="rId1" Type="http://schemas.openxmlformats.org/officeDocument/2006/relationships/slideLayout" Target="../slideLayouts/slideLayout47.xml"/></Relationships>
</file>

<file path=ppt/slides/_rels/slide166.xml.rels><?xml version="1.0" encoding="UTF-8" standalone="yes"?><Relationships xmlns="http://schemas.openxmlformats.org/package/2006/relationships"><Relationship Id="rId3" Type="http://schemas.openxmlformats.org/officeDocument/2006/relationships/image" Target="../media/media3/image136.emf"/><Relationship Id="rId2" Type="http://schemas.openxmlformats.org/officeDocument/2006/relationships/image" Target="../media/media3/image135.emf"/><Relationship Id="rId1" Type="http://schemas.openxmlformats.org/officeDocument/2006/relationships/slideLayout" Target="../slideLayouts/slideLayout47.xml"/><Relationship Id="rId5" Type="http://schemas.openxmlformats.org/officeDocument/2006/relationships/image" Target="../media/media3/image138.emf"/><Relationship Id="rId4" Type="http://schemas.openxmlformats.org/officeDocument/2006/relationships/image" Target="../media/media3/image137.emf"/></Relationships>
</file>

<file path=ppt/slides/_rels/slide167.xml.rels><?xml version="1.0" encoding="UTF-8" standalone="yes"?><Relationships xmlns="http://schemas.openxmlformats.org/package/2006/relationships"><Relationship Id="rId8" Type="http://schemas.openxmlformats.org/officeDocument/2006/relationships/image" Target="../media/media3/image143.emf"/><Relationship Id="rId3" Type="http://schemas.openxmlformats.org/officeDocument/2006/relationships/image" Target="../media/media3/image138.emf"/><Relationship Id="rId7" Type="http://schemas.openxmlformats.org/officeDocument/2006/relationships/image" Target="../media/media3/image142.emf"/><Relationship Id="rId2" Type="http://schemas.openxmlformats.org/officeDocument/2006/relationships/image" Target="../media/media3/image135.emf"/><Relationship Id="rId1" Type="http://schemas.openxmlformats.org/officeDocument/2006/relationships/slideLayout" Target="../slideLayouts/slideLayout47.xml"/><Relationship Id="rId6" Type="http://schemas.openxmlformats.org/officeDocument/2006/relationships/image" Target="../media/media3/image141.emf"/><Relationship Id="rId5" Type="http://schemas.openxmlformats.org/officeDocument/2006/relationships/image" Target="../media/media3/image140.emf"/><Relationship Id="rId4" Type="http://schemas.openxmlformats.org/officeDocument/2006/relationships/image" Target="../media/media3/image139.emf"/><Relationship Id="rId9" Type="http://schemas.openxmlformats.org/officeDocument/2006/relationships/image" Target="../media/media3/image144.emf"/></Relationships>
</file>

<file path=ppt/slides/_rels/slide168.xml.rels><?xml version="1.0" encoding="UTF-8" standalone="yes"?><Relationships xmlns="http://schemas.openxmlformats.org/package/2006/relationships"><Relationship Id="rId8" Type="http://schemas.openxmlformats.org/officeDocument/2006/relationships/image" Target="../media/media3/image144.emf"/><Relationship Id="rId3" Type="http://schemas.openxmlformats.org/officeDocument/2006/relationships/image" Target="../media/media3/image140.emf"/><Relationship Id="rId7" Type="http://schemas.openxmlformats.org/officeDocument/2006/relationships/image" Target="../media/media3/image143.emf"/><Relationship Id="rId2" Type="http://schemas.openxmlformats.org/officeDocument/2006/relationships/image" Target="../media/media3/image145.emf"/><Relationship Id="rId1" Type="http://schemas.openxmlformats.org/officeDocument/2006/relationships/slideLayout" Target="../slideLayouts/slideLayout47.xml"/><Relationship Id="rId6" Type="http://schemas.openxmlformats.org/officeDocument/2006/relationships/image" Target="../media/media3/image142.emf"/><Relationship Id="rId11" Type="http://schemas.openxmlformats.org/officeDocument/2006/relationships/image" Target="../media/media3/image139.emf"/><Relationship Id="rId5" Type="http://schemas.openxmlformats.org/officeDocument/2006/relationships/image" Target="../media/media3/image141.emf"/><Relationship Id="rId10" Type="http://schemas.openxmlformats.org/officeDocument/2006/relationships/image" Target="../media/media3/image138.emf"/><Relationship Id="rId4" Type="http://schemas.openxmlformats.org/officeDocument/2006/relationships/image" Target="../media/media3/image136.emf"/><Relationship Id="rId9" Type="http://schemas.openxmlformats.org/officeDocument/2006/relationships/image" Target="../media/media3/image135.emf"/></Relationships>
</file>

<file path=ppt/slides/_rels/slide169.xml.rels><?xml version="1.0" encoding="UTF-8" standalone="yes"?><Relationships xmlns="http://schemas.openxmlformats.org/package/2006/relationships"><Relationship Id="rId8" Type="http://schemas.openxmlformats.org/officeDocument/2006/relationships/image" Target="../media/media3/image152.emf"/><Relationship Id="rId13" Type="http://schemas.openxmlformats.org/officeDocument/2006/relationships/image" Target="../media/media3/image72.emf"/><Relationship Id="rId3" Type="http://schemas.openxmlformats.org/officeDocument/2006/relationships/image" Target="../media/media3/image147.emf"/><Relationship Id="rId7" Type="http://schemas.openxmlformats.org/officeDocument/2006/relationships/image" Target="../media/media3/image151.emf"/><Relationship Id="rId12" Type="http://schemas.openxmlformats.org/officeDocument/2006/relationships/image" Target="../media/media3/image68.emf"/><Relationship Id="rId2" Type="http://schemas.openxmlformats.org/officeDocument/2006/relationships/image" Target="../media/media3/image146.emf"/><Relationship Id="rId1" Type="http://schemas.openxmlformats.org/officeDocument/2006/relationships/slideLayout" Target="../slideLayouts/slideLayout48.xml"/><Relationship Id="rId6" Type="http://schemas.openxmlformats.org/officeDocument/2006/relationships/image" Target="../media/media3/image150.emf"/><Relationship Id="rId11" Type="http://schemas.openxmlformats.org/officeDocument/2006/relationships/image" Target="../media/media3/image71.emf"/><Relationship Id="rId5" Type="http://schemas.openxmlformats.org/officeDocument/2006/relationships/image" Target="../media/media3/image149.emf"/><Relationship Id="rId15" Type="http://schemas.openxmlformats.org/officeDocument/2006/relationships/image" Target="../media/media3/image139.emf"/><Relationship Id="rId10" Type="http://schemas.openxmlformats.org/officeDocument/2006/relationships/image" Target="../media/media3/image73.emf"/><Relationship Id="rId4" Type="http://schemas.openxmlformats.org/officeDocument/2006/relationships/image" Target="../media/media3/image148.emf"/><Relationship Id="rId9" Type="http://schemas.openxmlformats.org/officeDocument/2006/relationships/image" Target="../media/media3/image70.emf"/><Relationship Id="rId14" Type="http://schemas.openxmlformats.org/officeDocument/2006/relationships/image" Target="../media/media3/image13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Relationships xmlns="http://schemas.openxmlformats.org/package/2006/relationships"><Relationship Id="rId3" Type="http://schemas.openxmlformats.org/officeDocument/2006/relationships/image" Target="../media/media3/image154.png"/><Relationship Id="rId2" Type="http://schemas.openxmlformats.org/officeDocument/2006/relationships/image" Target="../media/media3/image153.png"/><Relationship Id="rId1" Type="http://schemas.openxmlformats.org/officeDocument/2006/relationships/slideLayout" Target="../slideLayouts/slideLayout42.xml"/><Relationship Id="rId5" Type="http://schemas.openxmlformats.org/officeDocument/2006/relationships/image" Target="../media/media3/image156.png"/><Relationship Id="rId4" Type="http://schemas.openxmlformats.org/officeDocument/2006/relationships/image" Target="../media/media3/image155.png"/></Relationships>
</file>

<file path=ppt/slides/_rels/slide171.xml.rels><?xml version="1.0" encoding="UTF-8" standalone="yes"?><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7.xml"/></Relationships>
</file>

<file path=ppt/slides/_rels/slide172.xml.rels><?xml version="1.0" encoding="UTF-8" standalone="yes"?><Relationships xmlns="http://schemas.openxmlformats.org/package/2006/relationships"><Relationship Id="rId1" Type="http://schemas.openxmlformats.org/officeDocument/2006/relationships/slideLayout" Target="../slideLayouts/slideLayout40.xml"/></Relationships>
</file>

<file path=ppt/slides/_rels/slide173.xml.rels><?xml version="1.0" encoding="UTF-8" standalone="yes"?><Relationships xmlns="http://schemas.openxmlformats.org/package/2006/relationships"><Relationship Id="rId1" Type="http://schemas.openxmlformats.org/officeDocument/2006/relationships/slideLayout" Target="../slideLayouts/slideLayout44.xml"/></Relationships>
</file>

<file path=ppt/slides/_rels/slide174.xml.rels><?xml version="1.0" encoding="UTF-8" standalone="yes"?><Relationships xmlns="http://schemas.openxmlformats.org/package/2006/relationships"><Relationship Id="rId1" Type="http://schemas.openxmlformats.org/officeDocument/2006/relationships/slideLayout" Target="../slideLayouts/slideLayout50.xml"/></Relationships>
</file>

<file path=ppt/slides/_rels/slide175.xml.rels><?xml version="1.0" encoding="UTF-8" standalone="yes"?><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5.xml"/></Relationships>
</file>

<file path=ppt/slides/_rels/slide176.xml.rels><?xml version="1.0" encoding="UTF-8" standalone="yes"?><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7.xml"/></Relationships>
</file>

<file path=ppt/slides/_rels/slide177.xml.rels><?xml version="1.0" encoding="UTF-8" standalone="yes"?><Relationships xmlns="http://schemas.openxmlformats.org/package/2006/relationships"><Relationship Id="rId1" Type="http://schemas.openxmlformats.org/officeDocument/2006/relationships/slideLayout" Target="../slideLayouts/slideLayout111.xml"/></Relationships>
</file>

<file path=ppt/slides/_rels/slide178.xml.rels><?xml version="1.0" encoding="UTF-8" standalone="yes"?><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0.xml"/></Relationships>
</file>

<file path=ppt/slides/_rels/slide179.xml.rels><?xml version="1.0" encoding="UTF-8" standalone="yes"?><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Relationships xmlns="http://schemas.openxmlformats.org/package/2006/relationships"><Relationship Id="rId1" Type="http://schemas.openxmlformats.org/officeDocument/2006/relationships/slideLayout" Target="../slideLayouts/slideLayout111.xml"/></Relationships>
</file>

<file path=ppt/slides/_rels/slide181.xml.rels><?xml version="1.0" encoding="UTF-8" standalone="yes"?><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7.xml"/></Relationships>
</file>

<file path=ppt/slides/_rels/slide182.xml.rels><?xml version="1.0" encoding="UTF-8" standalone="yes"?><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7.xml"/></Relationships>
</file>

<file path=ppt/slides/_rels/slide183.xml.rels><?xml version="1.0" encoding="UTF-8" standalone="yes"?><Relationships xmlns="http://schemas.openxmlformats.org/package/2006/relationships"><Relationship Id="rId1" Type="http://schemas.openxmlformats.org/officeDocument/2006/relationships/slideLayout" Target="../slideLayouts/slideLayout111.xml"/></Relationships>
</file>

<file path=ppt/slides/_rels/slide184.xml.rels><?xml version="1.0" encoding="UTF-8" standalone="yes"?><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7.xml"/></Relationships>
</file>

<file path=ppt/slides/_rels/slide185.xml.rels><?xml version="1.0" encoding="UTF-8" standalone="yes"?><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7.xml"/></Relationships>
</file>

<file path=ppt/slides/_rels/slide186.xml.rels><?xml version="1.0" encoding="UTF-8" standalone="yes"?><Relationships xmlns="http://schemas.openxmlformats.org/package/2006/relationships"><Relationship Id="rId1" Type="http://schemas.openxmlformats.org/officeDocument/2006/relationships/slideLayout" Target="../slideLayouts/slideLayout111.xml"/></Relationships>
</file>

<file path=ppt/slides/_rels/slide187.xml.rels><?xml version="1.0" encoding="UTF-8" standalone="yes"?><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7.xml"/></Relationships>
</file>

<file path=ppt/slides/_rels/slide188.xml.rels><?xml version="1.0" encoding="UTF-8" standalone="yes"?><Relationships xmlns="http://schemas.openxmlformats.org/package/2006/relationships"><Relationship Id="rId1" Type="http://schemas.openxmlformats.org/officeDocument/2006/relationships/slideLayout" Target="../slideLayouts/slideLayout111.xml"/></Relationships>
</file>

<file path=ppt/slides/_rels/slide189.xml.rels><?xml version="1.0" encoding="UTF-8" standalone="yes"?><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7.xml"/></Relationships>
</file>

<file path=ppt/slides/_rels/slide191.xml.rels><?xml version="1.0" encoding="UTF-8" standalone="yes"?><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7.xml"/></Relationships>
</file>

<file path=ppt/slides/_rels/slide192.xml.rels><?xml version="1.0" encoding="UTF-8" standalone="yes"?><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7.xml"/></Relationships>
</file>

<file path=ppt/slides/_rels/slide193.xml.rels><?xml version="1.0" encoding="UTF-8" standalone="yes"?><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7.xml"/></Relationships>
</file>

<file path=ppt/slides/_rels/slide194.xml.rels><?xml version="1.0" encoding="UTF-8" standalone="yes"?><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7.xml"/></Relationships>
</file>

<file path=ppt/slides/_rels/slide195.xml.rels><?xml version="1.0" encoding="UTF-8" standalone="yes"?><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7.xml"/></Relationships>
</file>

<file path=ppt/slides/_rels/slide196.xml.rels><?xml version="1.0" encoding="UTF-8" standalone="yes"?><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7.xml"/></Relationships>
</file>

<file path=ppt/slides/_rels/slide197.xml.rels><?xml version="1.0" encoding="UTF-8" standalone="yes"?><Relationships xmlns="http://schemas.openxmlformats.org/package/2006/relationships"><Relationship Id="rId1" Type="http://schemas.openxmlformats.org/officeDocument/2006/relationships/slideLayout" Target="../slideLayouts/slideLayout112.xml"/></Relationships>
</file>

<file path=ppt/slides/_rels/slide198.xml.rels><?xml version="1.0" encoding="UTF-8" standalone="yes"?><Relationships xmlns="http://schemas.openxmlformats.org/package/2006/relationships"><Relationship Id="rId2" Type="http://schemas.openxmlformats.org/officeDocument/2006/relationships/image" Target="../media/media5/image1.wmf"/><Relationship Id="rId1" Type="http://schemas.openxmlformats.org/officeDocument/2006/relationships/slideLayout" Target="../slideLayouts/slideLayout113.xml"/></Relationships>
</file>

<file path=ppt/slides/_rels/slide199.xml.rels><?xml version="1.0" encoding="UTF-8" standalone="yes"?><Relationships xmlns="http://schemas.openxmlformats.org/package/2006/relationships"><Relationship Id="rId3" Type="http://schemas.openxmlformats.org/officeDocument/2006/relationships/image" Target="../media/media5/image3.wmf"/><Relationship Id="rId7" Type="http://schemas.openxmlformats.org/officeDocument/2006/relationships/comments" Target="ERROR "/><Relationship Id="rId2" Type="http://schemas.openxmlformats.org/officeDocument/2006/relationships/image" Target="../media/media5/image2.jpg"/><Relationship Id="rId1" Type="http://schemas.openxmlformats.org/officeDocument/2006/relationships/slideLayout" Target="../slideLayouts/slideLayout119.xml"/><Relationship Id="rId6" Type="http://schemas.openxmlformats.org/officeDocument/2006/relationships/image" Target="../media/media5/image6.wmf"/><Relationship Id="rId5" Type="http://schemas.openxmlformats.org/officeDocument/2006/relationships/image" Target="../media/media5/image5.wmf"/><Relationship Id="rId4" Type="http://schemas.openxmlformats.org/officeDocument/2006/relationships/image" Target="../media/media5/image4.wmf"/></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Relationships xmlns="http://schemas.openxmlformats.org/package/2006/relationships"><Relationship Id="rId3" Type="http://schemas.openxmlformats.org/officeDocument/2006/relationships/image" Target="../media/media5/image7.jpeg"/><Relationship Id="rId2" Type="http://schemas.openxmlformats.org/officeDocument/2006/relationships/notesSlide" Target="../notesSlides/notesSlide94.xml"/><Relationship Id="rId1" Type="http://schemas.openxmlformats.org/officeDocument/2006/relationships/slideLayout" Target="../slideLayouts/slideLayout119.xml"/></Relationships>
</file>

<file path=ppt/slides/_rels/slide201.xml.rels><?xml version="1.0" encoding="UTF-8" standalone="yes"?><Relationships xmlns="http://schemas.openxmlformats.org/package/2006/relationships"><Relationship Id="rId3" Type="http://schemas.openxmlformats.org/officeDocument/2006/relationships/image" Target="../media/media5/image9.wmf"/><Relationship Id="rId2" Type="http://schemas.openxmlformats.org/officeDocument/2006/relationships/image" Target="../media/media5/image8.jpg"/><Relationship Id="rId1" Type="http://schemas.openxmlformats.org/officeDocument/2006/relationships/slideLayout" Target="../slideLayouts/slideLayout119.xml"/></Relationships>
</file>

<file path=ppt/slides/_rels/slide202.xml.rels><?xml version="1.0" encoding="UTF-8" standalone="yes"?><Relationships xmlns="http://schemas.openxmlformats.org/package/2006/relationships"><Relationship Id="rId2" Type="http://schemas.openxmlformats.org/officeDocument/2006/relationships/image" Target="../media/media5/image10.jpg"/><Relationship Id="rId1" Type="http://schemas.openxmlformats.org/officeDocument/2006/relationships/slideLayout" Target="../slideLayouts/slideLayout119.xml"/></Relationships>
</file>

<file path=ppt/slides/_rels/slide203.xml.rels><?xml version="1.0" encoding="UTF-8" standalone="yes"?><Relationships xmlns="http://schemas.openxmlformats.org/package/2006/relationships"><Relationship Id="rId8" Type="http://schemas.openxmlformats.org/officeDocument/2006/relationships/image" Target="../media/media5/image17.wmf"/><Relationship Id="rId3" Type="http://schemas.openxmlformats.org/officeDocument/2006/relationships/image" Target="../media/media5/image12.wmf"/><Relationship Id="rId7" Type="http://schemas.openxmlformats.org/officeDocument/2006/relationships/image" Target="../media/media5/image16.wmf"/><Relationship Id="rId2" Type="http://schemas.openxmlformats.org/officeDocument/2006/relationships/image" Target="../media/media5/image11.jpeg"/><Relationship Id="rId1" Type="http://schemas.openxmlformats.org/officeDocument/2006/relationships/slideLayout" Target="../slideLayouts/slideLayout119.xml"/><Relationship Id="rId6" Type="http://schemas.openxmlformats.org/officeDocument/2006/relationships/image" Target="../media/media5/image15.wmf"/><Relationship Id="rId5" Type="http://schemas.openxmlformats.org/officeDocument/2006/relationships/image" Target="../media/media5/image14.wmf"/><Relationship Id="rId10" Type="http://schemas.openxmlformats.org/officeDocument/2006/relationships/image" Target="../media/media5/image19.wmf"/><Relationship Id="rId4" Type="http://schemas.openxmlformats.org/officeDocument/2006/relationships/image" Target="../media/media5/image13.wmf"/><Relationship Id="rId9" Type="http://schemas.openxmlformats.org/officeDocument/2006/relationships/image" Target="../media/media5/image18.wmf"/></Relationships>
</file>

<file path=ppt/slides/_rels/slide204.xml.rels><?xml version="1.0" encoding="UTF-8" standalone="yes"?><Relationships xmlns="http://schemas.openxmlformats.org/package/2006/relationships"><Relationship Id="rId2" Type="http://schemas.openxmlformats.org/officeDocument/2006/relationships/image" Target="../media/media5/image20.wmf"/><Relationship Id="rId1" Type="http://schemas.openxmlformats.org/officeDocument/2006/relationships/slideLayout" Target="../slideLayouts/slideLayout119.xml"/></Relationships>
</file>

<file path=ppt/slides/_rels/slide205.xml.rels><?xml version="1.0" encoding="UTF-8" standalone="yes"?><Relationships xmlns="http://schemas.openxmlformats.org/package/2006/relationships"><Relationship Id="rId3" Type="http://schemas.openxmlformats.org/officeDocument/2006/relationships/image" Target="../media/media5/image22.jpeg"/><Relationship Id="rId2" Type="http://schemas.openxmlformats.org/officeDocument/2006/relationships/image" Target="../media/media5/image21.jpeg"/><Relationship Id="rId1" Type="http://schemas.openxmlformats.org/officeDocument/2006/relationships/slideLayout" Target="../slideLayouts/slideLayout119.xml"/><Relationship Id="rId4" Type="http://schemas.openxmlformats.org/officeDocument/2006/relationships/image" Target="../media/media5/image23.jpeg"/></Relationships>
</file>

<file path=ppt/slides/_rels/slide206.xml.rels><?xml version="1.0" encoding="UTF-8" standalone="yes"?><Relationships xmlns="http://schemas.openxmlformats.org/package/2006/relationships"><Relationship Id="rId3" Type="http://schemas.openxmlformats.org/officeDocument/2006/relationships/image" Target="../media/media5/image25.wmf"/><Relationship Id="rId2" Type="http://schemas.openxmlformats.org/officeDocument/2006/relationships/image" Target="../media/media5/image24.jpeg"/><Relationship Id="rId1" Type="http://schemas.openxmlformats.org/officeDocument/2006/relationships/slideLayout" Target="../slideLayouts/slideLayout119.xml"/></Relationships>
</file>

<file path=ppt/slides/_rels/slide207.xml.rels><?xml version="1.0" encoding="UTF-8" standalone="yes"?><Relationships xmlns="http://schemas.openxmlformats.org/package/2006/relationships"><Relationship Id="rId3" Type="http://schemas.openxmlformats.org/officeDocument/2006/relationships/image" Target="../media/media5/image27.wmf"/><Relationship Id="rId2" Type="http://schemas.openxmlformats.org/officeDocument/2006/relationships/image" Target="../media/media5/image26.wmf"/><Relationship Id="rId1" Type="http://schemas.openxmlformats.org/officeDocument/2006/relationships/slideLayout" Target="../slideLayouts/slideLayout11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3" Type="http://schemas.openxmlformats.org/officeDocument/2006/relationships/image" Target="../media/media2/image6.png"/><Relationship Id="rId7" Type="http://schemas.openxmlformats.org/officeDocument/2006/relationships/image" Target="../media/media2/image10.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media2/image9.png"/><Relationship Id="rId5" Type="http://schemas.openxmlformats.org/officeDocument/2006/relationships/image" Target="../media/media2/image8.png"/><Relationship Id="rId4" Type="http://schemas.openxmlformats.org/officeDocument/2006/relationships/image" Target="../media/media2/image7.png"/></Relationships>
</file>

<file path=ppt/slides/_rels/slide41.xml.rels><?xml version="1.0" encoding="UTF-8" standalone="yes"?><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42.xml.rels><?xml version="1.0" encoding="UTF-8" standalone="yes"?><Relationships xmlns="http://schemas.openxmlformats.org/package/2006/relationships"><Relationship Id="rId3" Type="http://schemas.openxmlformats.org/officeDocument/2006/relationships/image" Target="../media/media2/image12.png"/><Relationship Id="rId2" Type="http://schemas.openxmlformats.org/officeDocument/2006/relationships/image" Target="../media/media2/image11.jpeg"/><Relationship Id="rId1" Type="http://schemas.openxmlformats.org/officeDocument/2006/relationships/slideLayout" Target="../slideLayouts/slideLayout32.xml"/></Relationships>
</file>

<file path=ppt/slides/_rels/slide43.xml.rels><?xml version="1.0" encoding="UTF-8" standalone="yes"?><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46.xml.rels><?xml version="1.0" encoding="UTF-8" standalone="yes"?><Relationships xmlns="http://schemas.openxmlformats.org/package/2006/relationships"><Relationship Id="rId3" Type="http://schemas.openxmlformats.org/officeDocument/2006/relationships/image" Target="../media/media2/image12.png"/><Relationship Id="rId2" Type="http://schemas.openxmlformats.org/officeDocument/2006/relationships/image" Target="../media/media2/image11.jpeg"/><Relationship Id="rId1" Type="http://schemas.openxmlformats.org/officeDocument/2006/relationships/slideLayout" Target="../slideLayouts/slideLayout32.xml"/></Relationships>
</file>

<file path=ppt/slides/_rels/slide47.xml.rels><?xml version="1.0" encoding="UTF-8" standalone="yes"?><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48.xml.rels><?xml version="1.0" encoding="UTF-8" standalone="yes"?><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52.xml.rels><?xml version="1.0" encoding="UTF-8" standalone="yes"?><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3.xml.rels><?xml version="1.0" encoding="UTF-8" standalone="yes"?><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4.xml.rels><?xml version="1.0" encoding="UTF-8" standalone="yes"?><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55.xml.rels><?xml version="1.0" encoding="UTF-8" standalone="yes"?><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6.xml.rels><?xml version="1.0" encoding="UTF-8" standalone="yes"?><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57.xml.rels><?xml version="1.0" encoding="UTF-8" standalone="yes"?><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58.xml.rels><?xml version="1.0" encoding="UTF-8" standalone="yes"?><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64.xml.rels><?xml version="1.0" encoding="UTF-8" standalone="yes"?><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65.xml.rels><?xml version="1.0" encoding="UTF-8" standalone="yes"?><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6.xml.rels><?xml version="1.0" encoding="UTF-8" standalone="yes"?><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67.xml.rels><?xml version="1.0" encoding="UTF-8" standalone="yes"?><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68.xml.rels><?xml version="1.0" encoding="UTF-8" standalone="yes"?><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69.xml.rels><?xml version="1.0" encoding="UTF-8" standalone="yes"?><Relationships xmlns="http://schemas.openxmlformats.org/package/2006/relationships"><Relationship Id="rId3" Type="http://schemas.openxmlformats.org/officeDocument/2006/relationships/image" Target="../media/media2/image13.jpeg"/><Relationship Id="rId7" Type="http://schemas.openxmlformats.org/officeDocument/2006/relationships/image" Target="../media/media2/image17.pn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openxmlformats.org/officeDocument/2006/relationships/image" Target="../media/media2/image16.jpeg"/><Relationship Id="rId5" Type="http://schemas.openxmlformats.org/officeDocument/2006/relationships/image" Target="../media/media2/image15.jpeg"/><Relationship Id="rId4" Type="http://schemas.openxmlformats.org/officeDocument/2006/relationships/image" Target="../media/media2/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Relationships xmlns="http://schemas.openxmlformats.org/package/2006/relationships"><Relationship Id="rId3" Type="http://schemas.openxmlformats.org/officeDocument/2006/relationships/image" Target="../media/media2/image18.jpeg"/><Relationship Id="rId7" Type="http://schemas.openxmlformats.org/officeDocument/2006/relationships/image" Target="../media/media2/image17.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media2/image16.jpeg"/><Relationship Id="rId5" Type="http://schemas.openxmlformats.org/officeDocument/2006/relationships/image" Target="../media/media2/image15.jpeg"/><Relationship Id="rId4" Type="http://schemas.openxmlformats.org/officeDocument/2006/relationships/image" Target="../media/media2/image14.jpeg"/></Relationships>
</file>

<file path=ppt/slides/_rels/slide71.xml.rels><?xml version="1.0" encoding="UTF-8" standalone="yes"?><Relationships xmlns="http://schemas.openxmlformats.org/package/2006/relationships"><Relationship Id="rId3" Type="http://schemas.openxmlformats.org/officeDocument/2006/relationships/image" Target="../media/media2/image19.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microsoft.com/office/2007/relationships/hdphoto" Target="../media/media2/hdphoto3.wdp"/></Relationships>
</file>

<file path=ppt/slides/_rels/slide72.xml.rels><?xml version="1.0" encoding="UTF-8" standalone="yes"?><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3.xml.rels><?xml version="1.0" encoding="UTF-8" standalone="yes"?><Relationships xmlns="http://schemas.openxmlformats.org/package/2006/relationships"><Relationship Id="rId3" Type="http://schemas.openxmlformats.org/officeDocument/2006/relationships/image" Target="../media/media2/image20.png"/><Relationship Id="rId2" Type="http://schemas.openxmlformats.org/officeDocument/2006/relationships/notesSlide" Target="../notesSlides/notesSlide36.xml"/><Relationship Id="rId1" Type="http://schemas.openxmlformats.org/officeDocument/2006/relationships/slideLayout" Target="../slideLayouts/slideLayout36.xml"/><Relationship Id="rId5" Type="http://schemas.openxmlformats.org/officeDocument/2006/relationships/image" Target="../media/media2/image22.jpeg"/><Relationship Id="rId4" Type="http://schemas.openxmlformats.org/officeDocument/2006/relationships/image" Target="../media/media2/image21.png"/></Relationships>
</file>

<file path=ppt/slides/_rels/slide74.xml.rels><?xml version="1.0" encoding="UTF-8" standalone="yes"?><Relationships xmlns="http://schemas.openxmlformats.org/package/2006/relationships"><Relationship Id="rId3" Type="http://schemas.openxmlformats.org/officeDocument/2006/relationships/image" Target="../media/media2/image23.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75.xml.rels><?xml version="1.0" encoding="UTF-8" standalone="yes"?><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76.xml.rels><?xml version="1.0" encoding="UTF-8" standalone="yes"?><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Relationships xmlns="http://schemas.openxmlformats.org/package/2006/relationships"><Relationship Id="rId3" Type="http://schemas.openxmlformats.org/officeDocument/2006/relationships/hyperlink" Target="http://dev.windows.com/" TargetMode="External"/><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Relationships xmlns="http://schemas.openxmlformats.org/package/2006/relationships"><Relationship Id="rId3" Type="http://schemas.openxmlformats.org/officeDocument/2006/relationships/image" Target="../media/media2/image24.png"/><Relationship Id="rId2" Type="http://schemas.openxmlformats.org/officeDocument/2006/relationships/notesSlide" Target="../notesSlides/notesSlide41.xml"/><Relationship Id="rId1" Type="http://schemas.openxmlformats.org/officeDocument/2006/relationships/slideLayout" Target="../slideLayouts/slideLayout34.xml"/><Relationship Id="rId4" Type="http://schemas.microsoft.com/office/2007/relationships/hdphoto" Target="../media/media2/hdphoto4.wdp"/></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Relationships xmlns="http://schemas.openxmlformats.org/package/2006/relationships"><Relationship Id="rId2" Type="http://schemas.openxmlformats.org/officeDocument/2006/relationships/image" Target="../media/media2/image25.png"/><Relationship Id="rId1" Type="http://schemas.openxmlformats.org/officeDocument/2006/relationships/slideLayout" Target="../slideLayouts/slideLayout23.xml"/></Relationships>
</file>

<file path=ppt/slides/_rels/slide86.xml.rels><?xml version="1.0" encoding="UTF-8" standalone="yes"?><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3.xml"/></Relationships>
</file>

<file path=ppt/slides/_rels/slide87.xml.rels><?xml version="1.0" encoding="UTF-8" standalone="yes"?><Relationships xmlns="http://schemas.openxmlformats.org/package/2006/relationships"><Relationship Id="rId2" Type="http://schemas.openxmlformats.org/officeDocument/2006/relationships/image" Target="../media/media2/image26.png"/><Relationship Id="rId1" Type="http://schemas.openxmlformats.org/officeDocument/2006/relationships/slideLayout" Target="../slideLayouts/slideLayout23.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Relationships xmlns="http://schemas.openxmlformats.org/package/2006/relationships"><Relationship Id="rId2" Type="http://schemas.openxmlformats.org/officeDocument/2006/relationships/image" Target="../media/media2/image27.png"/><Relationship Id="rId1" Type="http://schemas.openxmlformats.org/officeDocument/2006/relationships/slideLayout" Target="../slideLayouts/slideLayout32.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Relationships xmlns="http://schemas.openxmlformats.org/package/2006/relationships"><Relationship Id="rId2" Type="http://schemas.openxmlformats.org/officeDocument/2006/relationships/image" Target="../media/media2/image28.png"/><Relationship Id="rId1" Type="http://schemas.openxmlformats.org/officeDocument/2006/relationships/slideLayout" Target="../slideLayouts/slideLayout25.xml"/></Relationships>
</file>

<file path=ppt/slides/_rels/slide93.xml.rels><?xml version="1.0" encoding="UTF-8" standalone="yes"?><Relationships xmlns="http://schemas.openxmlformats.org/package/2006/relationships"><Relationship Id="rId2" Type="http://schemas.openxmlformats.org/officeDocument/2006/relationships/image" Target="../media/media2/image29.png"/><Relationship Id="rId1" Type="http://schemas.openxmlformats.org/officeDocument/2006/relationships/slideLayout" Target="../slideLayouts/slideLayout26.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Relationships xmlns="http://schemas.openxmlformats.org/package/2006/relationships"><Relationship Id="rId3" Type="http://schemas.microsoft.com/office/2007/relationships/hdphoto" Target="../media/media2/hdphoto5.wdp"/><Relationship Id="rId7" Type="http://schemas.openxmlformats.org/officeDocument/2006/relationships/image" Target="../media/media2/image33.emf"/><Relationship Id="rId2" Type="http://schemas.openxmlformats.org/officeDocument/2006/relationships/image" Target="../media/media2/image30.png"/><Relationship Id="rId1" Type="http://schemas.openxmlformats.org/officeDocument/2006/relationships/slideLayout" Target="../slideLayouts/slideLayout25.xml"/><Relationship Id="rId6" Type="http://schemas.openxmlformats.org/officeDocument/2006/relationships/image" Target="../media/media2/image32.png"/><Relationship Id="rId5" Type="http://schemas.microsoft.com/office/2007/relationships/hdphoto" Target="../media/media2/hdphoto6.wdp"/><Relationship Id="rId4" Type="http://schemas.openxmlformats.org/officeDocument/2006/relationships/image" Target="../media/media2/image31.png"/></Relationships>
</file>

<file path=ppt/slides/_rels/slide96.xml.rels><?xml version="1.0" encoding="UTF-8" standalone="yes"?><Relationships xmlns="http://schemas.openxmlformats.org/package/2006/relationships"><Relationship Id="rId3" Type="http://schemas.microsoft.com/office/2007/relationships/hdphoto" Target="../media/media2/hdphoto5.wdp"/><Relationship Id="rId7" Type="http://schemas.openxmlformats.org/officeDocument/2006/relationships/image" Target="../media/media2/image33.emf"/><Relationship Id="rId2" Type="http://schemas.openxmlformats.org/officeDocument/2006/relationships/image" Target="../media/media2/image30.png"/><Relationship Id="rId1" Type="http://schemas.openxmlformats.org/officeDocument/2006/relationships/slideLayout" Target="../slideLayouts/slideLayout25.xml"/><Relationship Id="rId6" Type="http://schemas.openxmlformats.org/officeDocument/2006/relationships/image" Target="../media/media2/image32.png"/><Relationship Id="rId5" Type="http://schemas.microsoft.com/office/2007/relationships/hdphoto" Target="../media/media2/hdphoto6.wdp"/><Relationship Id="rId4" Type="http://schemas.openxmlformats.org/officeDocument/2006/relationships/image" Target="../media/media2/image31.png"/></Relationships>
</file>

<file path=ppt/slides/_rels/slide97.xml.rels><?xml version="1.0" encoding="UTF-8" standalone="yes"?><Relationships xmlns="http://schemas.openxmlformats.org/package/2006/relationships"><Relationship Id="rId3" Type="http://schemas.microsoft.com/office/2007/relationships/hdphoto" Target="../media/media2/hdphoto5.wdp"/><Relationship Id="rId7" Type="http://schemas.openxmlformats.org/officeDocument/2006/relationships/image" Target="../media/media2/image33.emf"/><Relationship Id="rId2" Type="http://schemas.openxmlformats.org/officeDocument/2006/relationships/image" Target="../media/media2/image30.png"/><Relationship Id="rId1" Type="http://schemas.openxmlformats.org/officeDocument/2006/relationships/slideLayout" Target="../slideLayouts/slideLayout25.xml"/><Relationship Id="rId6" Type="http://schemas.openxmlformats.org/officeDocument/2006/relationships/image" Target="../media/media2/image32.png"/><Relationship Id="rId5" Type="http://schemas.microsoft.com/office/2007/relationships/hdphoto" Target="../media/media2/hdphoto6.wdp"/><Relationship Id="rId4" Type="http://schemas.openxmlformats.org/officeDocument/2006/relationships/image" Target="../media/media2/image31.png"/></Relationships>
</file>

<file path=ppt/slides/_rels/slide98.xml.rels><?xml version="1.0" encoding="UTF-8" standalone="yes"?><Relationships xmlns="http://schemas.openxmlformats.org/package/2006/relationships"><Relationship Id="rId3" Type="http://schemas.openxmlformats.org/officeDocument/2006/relationships/image" Target="../media/media2/image24.png"/><Relationship Id="rId2" Type="http://schemas.openxmlformats.org/officeDocument/2006/relationships/notesSlide" Target="../notesSlides/notesSlide42.xml"/><Relationship Id="rId1" Type="http://schemas.openxmlformats.org/officeDocument/2006/relationships/slideLayout" Target="../slideLayouts/slideLayout34.xml"/><Relationship Id="rId4" Type="http://schemas.microsoft.com/office/2007/relationships/hdphoto" Target="../media/media2/hdphoto4.wdp"/></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6791" y="2570921"/>
            <a:ext cx="6515272" cy="1057685"/>
          </a:xfrm>
        </p:spPr>
        <p:txBody>
          <a:bodyPr>
            <a:normAutofit/>
          </a:bodyPr>
          <a:lstStyle/>
          <a:p>
            <a:r>
              <a:rPr lang="en-US" sz="3200" dirty="0"/>
              <a:t>Relational and Non-Relational </a:t>
            </a:r>
            <a:br>
              <a:rPr lang="en-US" sz="3200" dirty="0"/>
            </a:br>
            <a:r>
              <a:rPr lang="en-US" sz="3200" dirty="0"/>
              <a:t>Data Living in Peace and Harmony </a:t>
            </a:r>
          </a:p>
        </p:txBody>
      </p:sp>
      <p:sp>
        <p:nvSpPr>
          <p:cNvPr id="3" name="Subtitle 2"/>
          <p:cNvSpPr>
            <a:spLocks noGrp="1"/>
          </p:cNvSpPr>
          <p:nvPr>
            <p:ph type="subTitle" idx="1"/>
          </p:nvPr>
        </p:nvSpPr>
        <p:spPr>
          <a:xfrm>
            <a:off x="3123251" y="3628606"/>
            <a:ext cx="5374905" cy="486066"/>
          </a:xfrm>
        </p:spPr>
        <p:txBody>
          <a:bodyPr>
            <a:normAutofit/>
          </a:bodyPr>
          <a:lstStyle/>
          <a:p>
            <a:r>
              <a:rPr lang="en-US" dirty="0" err="1" smtClean="0">
                <a:solidFill>
                  <a:srgbClr val="92D050"/>
                </a:solidFill>
              </a:rPr>
              <a:t>Polybase</a:t>
            </a:r>
            <a:r>
              <a:rPr lang="en-US" dirty="0" smtClean="0">
                <a:solidFill>
                  <a:srgbClr val="92D050"/>
                </a:solidFill>
              </a:rPr>
              <a:t> in SQL Server PDW 2012</a:t>
            </a:r>
            <a:endParaRPr lang="en-US" dirty="0">
              <a:solidFill>
                <a:srgbClr val="92D05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66275" y="2368611"/>
            <a:ext cx="2134179" cy="2317564"/>
            <a:chOff x="140450" y="2777148"/>
            <a:chExt cx="2450350" cy="3090085"/>
          </a:xfrm>
        </p:grpSpPr>
        <p:sp>
          <p:nvSpPr>
            <p:cNvPr id="5" name="Rectangle 4"/>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6" name="Rectangle 5"/>
            <p:cNvSpPr/>
            <p:nvPr/>
          </p:nvSpPr>
          <p:spPr bwMode="auto">
            <a:xfrm>
              <a:off x="228600" y="5405568"/>
              <a:ext cx="2362195" cy="461665"/>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pic>
          <p:nvPicPr>
            <p:cNvPr id="7" name="Picture 6"/>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53533" y="4267200"/>
              <a:ext cx="947871" cy="725036"/>
            </a:xfrm>
            <a:prstGeom prst="rect">
              <a:avLst/>
            </a:prstGeom>
          </p:spPr>
        </p:pic>
        <p:grpSp>
          <p:nvGrpSpPr>
            <p:cNvPr id="8" name="Group 7"/>
            <p:cNvGrpSpPr/>
            <p:nvPr/>
          </p:nvGrpSpPr>
          <p:grpSpPr>
            <a:xfrm>
              <a:off x="629659" y="2980011"/>
              <a:ext cx="767579" cy="616971"/>
              <a:chOff x="4490221" y="3167391"/>
              <a:chExt cx="767579" cy="616971"/>
            </a:xfrm>
          </p:grpSpPr>
          <p:sp>
            <p:nvSpPr>
              <p:cNvPr id="19" name="Rounded Rectangle 18"/>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20" name="TextBox 19"/>
              <p:cNvSpPr txBox="1"/>
              <p:nvPr/>
            </p:nvSpPr>
            <p:spPr>
              <a:xfrm>
                <a:off x="4495800" y="3167391"/>
                <a:ext cx="762000" cy="615554"/>
              </a:xfrm>
              <a:prstGeom prst="rect">
                <a:avLst/>
              </a:prstGeom>
              <a:noFill/>
            </p:spPr>
            <p:txBody>
              <a:bodyPr wrap="square" rtlCol="0">
                <a:spAutoFit/>
              </a:bodyPr>
              <a:lstStyle/>
              <a:p>
                <a:pPr algn="ctr"/>
                <a:r>
                  <a:rPr lang="en-US" sz="1200" dirty="0"/>
                  <a:t>Social </a:t>
                </a:r>
                <a:br>
                  <a:rPr lang="en-US" sz="1200" dirty="0"/>
                </a:br>
                <a:r>
                  <a:rPr lang="en-US" sz="1200" dirty="0"/>
                  <a:t>Apps</a:t>
                </a:r>
              </a:p>
            </p:txBody>
          </p:sp>
        </p:grpSp>
        <p:grpSp>
          <p:nvGrpSpPr>
            <p:cNvPr id="9" name="Group 8"/>
            <p:cNvGrpSpPr/>
            <p:nvPr/>
          </p:nvGrpSpPr>
          <p:grpSpPr>
            <a:xfrm>
              <a:off x="1424515" y="3005748"/>
              <a:ext cx="838200" cy="615554"/>
              <a:chOff x="4439045" y="3189511"/>
              <a:chExt cx="838200" cy="615554"/>
            </a:xfrm>
          </p:grpSpPr>
          <p:sp>
            <p:nvSpPr>
              <p:cNvPr id="17" name="Rounded Rectangle 16"/>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18" name="TextBox 17"/>
              <p:cNvSpPr txBox="1"/>
              <p:nvPr/>
            </p:nvSpPr>
            <p:spPr>
              <a:xfrm>
                <a:off x="4439045" y="3189511"/>
                <a:ext cx="838200" cy="615554"/>
              </a:xfrm>
              <a:prstGeom prst="rect">
                <a:avLst/>
              </a:prstGeom>
              <a:noFill/>
            </p:spPr>
            <p:txBody>
              <a:bodyPr wrap="square" rtlCol="0">
                <a:spAutoFit/>
              </a:bodyPr>
              <a:lstStyle/>
              <a:p>
                <a:pPr algn="ctr"/>
                <a:r>
                  <a:rPr lang="en-US" sz="1200" dirty="0"/>
                  <a:t>Sensor </a:t>
                </a:r>
                <a:br>
                  <a:rPr lang="en-US" sz="1200" dirty="0"/>
                </a:br>
                <a:r>
                  <a:rPr lang="en-US" sz="1200" dirty="0"/>
                  <a:t>&amp; RFID</a:t>
                </a:r>
              </a:p>
            </p:txBody>
          </p:sp>
        </p:grpSp>
        <p:grpSp>
          <p:nvGrpSpPr>
            <p:cNvPr id="10" name="Group 9"/>
            <p:cNvGrpSpPr/>
            <p:nvPr/>
          </p:nvGrpSpPr>
          <p:grpSpPr>
            <a:xfrm>
              <a:off x="521351" y="3637524"/>
              <a:ext cx="990600" cy="618202"/>
              <a:chOff x="4382627" y="3194496"/>
              <a:chExt cx="990600" cy="618202"/>
            </a:xfrm>
          </p:grpSpPr>
          <p:sp>
            <p:nvSpPr>
              <p:cNvPr id="15" name="Rounded Rectangle 14"/>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16" name="TextBox 15"/>
              <p:cNvSpPr txBox="1"/>
              <p:nvPr/>
            </p:nvSpPr>
            <p:spPr>
              <a:xfrm>
                <a:off x="4382627" y="3197145"/>
                <a:ext cx="990600" cy="615553"/>
              </a:xfrm>
              <a:prstGeom prst="rect">
                <a:avLst/>
              </a:prstGeom>
              <a:noFill/>
            </p:spPr>
            <p:txBody>
              <a:bodyPr wrap="square" rtlCol="0">
                <a:spAutoFit/>
              </a:bodyPr>
              <a:lstStyle/>
              <a:p>
                <a:pPr algn="ctr"/>
                <a:r>
                  <a:rPr lang="en-US" sz="1200" dirty="0"/>
                  <a:t>Mobile </a:t>
                </a:r>
                <a:br>
                  <a:rPr lang="en-US" sz="1200" dirty="0"/>
                </a:br>
                <a:r>
                  <a:rPr lang="en-US" sz="1200" dirty="0"/>
                  <a:t>Apps</a:t>
                </a:r>
              </a:p>
            </p:txBody>
          </p:sp>
        </p:grpSp>
        <p:grpSp>
          <p:nvGrpSpPr>
            <p:cNvPr id="11" name="Group 10"/>
            <p:cNvGrpSpPr/>
            <p:nvPr/>
          </p:nvGrpSpPr>
          <p:grpSpPr>
            <a:xfrm>
              <a:off x="1413616" y="3640986"/>
              <a:ext cx="838200" cy="615553"/>
              <a:chOff x="4462330" y="3185974"/>
              <a:chExt cx="838200" cy="615553"/>
            </a:xfrm>
          </p:grpSpPr>
          <p:sp>
            <p:nvSpPr>
              <p:cNvPr id="13" name="Rounded Rectangle 12"/>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14" name="TextBox 13"/>
              <p:cNvSpPr txBox="1"/>
              <p:nvPr/>
            </p:nvSpPr>
            <p:spPr>
              <a:xfrm>
                <a:off x="4462330" y="3185974"/>
                <a:ext cx="838200" cy="615553"/>
              </a:xfrm>
              <a:prstGeom prst="rect">
                <a:avLst/>
              </a:prstGeom>
              <a:noFill/>
            </p:spPr>
            <p:txBody>
              <a:bodyPr wrap="square" rtlCol="0">
                <a:spAutoFit/>
              </a:bodyPr>
              <a:lstStyle/>
              <a:p>
                <a:pPr algn="ctr"/>
                <a:r>
                  <a:rPr lang="en-US" sz="1200" dirty="0"/>
                  <a:t>Web</a:t>
                </a:r>
                <a:br>
                  <a:rPr lang="en-US" sz="1200" dirty="0"/>
                </a:br>
                <a:r>
                  <a:rPr lang="en-US" sz="1200" dirty="0"/>
                  <a:t>Apps</a:t>
                </a:r>
              </a:p>
            </p:txBody>
          </p:sp>
        </p:grpSp>
        <p:sp>
          <p:nvSpPr>
            <p:cNvPr id="12" name="TextBox 11"/>
            <p:cNvSpPr txBox="1"/>
            <p:nvPr/>
          </p:nvSpPr>
          <p:spPr>
            <a:xfrm>
              <a:off x="140450" y="5448082"/>
              <a:ext cx="2324099" cy="400109"/>
            </a:xfrm>
            <a:prstGeom prst="rect">
              <a:avLst/>
            </a:prstGeom>
            <a:noFill/>
          </p:spPr>
          <p:txBody>
            <a:bodyPr wrap="square" rtlCol="0">
              <a:spAutoFit/>
            </a:bodyPr>
            <a:lstStyle/>
            <a:p>
              <a:pPr algn="ctr"/>
              <a:r>
                <a:rPr lang="en-US" sz="1350" dirty="0"/>
                <a:t>Non-relational data</a:t>
              </a:r>
            </a:p>
          </p:txBody>
        </p:sp>
      </p:grpSp>
      <p:grpSp>
        <p:nvGrpSpPr>
          <p:cNvPr id="21" name="Group 20"/>
          <p:cNvGrpSpPr/>
          <p:nvPr/>
        </p:nvGrpSpPr>
        <p:grpSpPr>
          <a:xfrm>
            <a:off x="5480310" y="2311461"/>
            <a:ext cx="2006340" cy="2332021"/>
            <a:chOff x="228600" y="2777148"/>
            <a:chExt cx="2362200" cy="3109361"/>
          </a:xfrm>
        </p:grpSpPr>
        <p:sp>
          <p:nvSpPr>
            <p:cNvPr id="22" name="Rectangle 21"/>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23" name="Rectangle 22"/>
            <p:cNvSpPr/>
            <p:nvPr/>
          </p:nvSpPr>
          <p:spPr bwMode="auto">
            <a:xfrm>
              <a:off x="228600" y="5405735"/>
              <a:ext cx="2362200" cy="461665"/>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sp>
          <p:nvSpPr>
            <p:cNvPr id="24" name="TextBox 23"/>
            <p:cNvSpPr txBox="1"/>
            <p:nvPr/>
          </p:nvSpPr>
          <p:spPr>
            <a:xfrm>
              <a:off x="266700" y="5486400"/>
              <a:ext cx="2324100" cy="400109"/>
            </a:xfrm>
            <a:prstGeom prst="rect">
              <a:avLst/>
            </a:prstGeom>
            <a:noFill/>
          </p:spPr>
          <p:txBody>
            <a:bodyPr wrap="square" rtlCol="0">
              <a:spAutoFit/>
            </a:bodyPr>
            <a:lstStyle/>
            <a:p>
              <a:pPr algn="ctr"/>
              <a:r>
                <a:rPr lang="en-US" sz="1350" dirty="0"/>
                <a:t>Relational data</a:t>
              </a:r>
            </a:p>
          </p:txBody>
        </p:sp>
      </p:grpSp>
      <p:sp>
        <p:nvSpPr>
          <p:cNvPr id="43" name="Rounded Rectangle 42"/>
          <p:cNvSpPr/>
          <p:nvPr/>
        </p:nvSpPr>
        <p:spPr>
          <a:xfrm>
            <a:off x="5692516" y="2394780"/>
            <a:ext cx="1679834" cy="442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2" name="Title 1"/>
          <p:cNvSpPr>
            <a:spLocks noGrp="1"/>
          </p:cNvSpPr>
          <p:nvPr>
            <p:ph type="title"/>
          </p:nvPr>
        </p:nvSpPr>
        <p:spPr>
          <a:xfrm>
            <a:off x="1371599" y="171450"/>
            <a:ext cx="6687519" cy="514350"/>
          </a:xfrm>
        </p:spPr>
        <p:txBody>
          <a:bodyPr>
            <a:noAutofit/>
          </a:bodyPr>
          <a:lstStyle/>
          <a:p>
            <a:r>
              <a:rPr lang="en-US" sz="2800" dirty="0" err="1"/>
              <a:t>Polybase</a:t>
            </a:r>
            <a:r>
              <a:rPr lang="en-US" sz="2800" dirty="0"/>
              <a:t> – Enhancing PDW query engine</a:t>
            </a:r>
          </a:p>
        </p:txBody>
      </p:sp>
      <p:sp>
        <p:nvSpPr>
          <p:cNvPr id="37" name="TextBox 36"/>
          <p:cNvSpPr txBox="1"/>
          <p:nvPr/>
        </p:nvSpPr>
        <p:spPr>
          <a:xfrm>
            <a:off x="5657850" y="2400300"/>
            <a:ext cx="1828800" cy="461665"/>
          </a:xfrm>
          <a:prstGeom prst="rect">
            <a:avLst/>
          </a:prstGeom>
          <a:noFill/>
        </p:spPr>
        <p:txBody>
          <a:bodyPr wrap="square" rtlCol="0">
            <a:spAutoFit/>
          </a:bodyPr>
          <a:lstStyle/>
          <a:p>
            <a:pPr algn="ctr"/>
            <a:r>
              <a:rPr lang="en-US" sz="1200" dirty="0"/>
              <a:t>Traditional schema-based DW applications</a:t>
            </a:r>
          </a:p>
        </p:txBody>
      </p:sp>
      <p:cxnSp>
        <p:nvCxnSpPr>
          <p:cNvPr id="38" name="Straight Arrow Connector 37"/>
          <p:cNvCxnSpPr/>
          <p:nvPr/>
        </p:nvCxnSpPr>
        <p:spPr>
          <a:xfrm flipV="1">
            <a:off x="3657600" y="3530547"/>
            <a:ext cx="1771650" cy="12753"/>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45" name="Rounded Rectangle 44"/>
          <p:cNvSpPr/>
          <p:nvPr/>
        </p:nvSpPr>
        <p:spPr>
          <a:xfrm>
            <a:off x="3943350" y="3143250"/>
            <a:ext cx="1200150" cy="74085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46" name="TextBox 45"/>
          <p:cNvSpPr txBox="1"/>
          <p:nvPr/>
        </p:nvSpPr>
        <p:spPr>
          <a:xfrm>
            <a:off x="3918248" y="3143251"/>
            <a:ext cx="1257300" cy="715581"/>
          </a:xfrm>
          <a:prstGeom prst="rect">
            <a:avLst/>
          </a:prstGeom>
          <a:noFill/>
        </p:spPr>
        <p:txBody>
          <a:bodyPr wrap="square" rtlCol="0">
            <a:spAutoFit/>
          </a:bodyPr>
          <a:lstStyle/>
          <a:p>
            <a:pPr algn="ctr"/>
            <a:r>
              <a:rPr lang="en-US" sz="1350" dirty="0"/>
              <a:t>Enhanced</a:t>
            </a:r>
          </a:p>
          <a:p>
            <a:pPr algn="ctr"/>
            <a:r>
              <a:rPr lang="en-US" sz="1350" dirty="0"/>
              <a:t>PDW query engine</a:t>
            </a:r>
          </a:p>
        </p:txBody>
      </p:sp>
      <p:sp>
        <p:nvSpPr>
          <p:cNvPr id="58" name="Text Box 2"/>
          <p:cNvSpPr txBox="1">
            <a:spLocks noChangeArrowheads="1"/>
          </p:cNvSpPr>
          <p:nvPr/>
        </p:nvSpPr>
        <p:spPr bwMode="auto">
          <a:xfrm>
            <a:off x="2743200" y="1299210"/>
            <a:ext cx="1488527" cy="758190"/>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500" dirty="0">
                <a:latin typeface="Calibri"/>
                <a:ea typeface="Calibri"/>
                <a:cs typeface="Times New Roman"/>
              </a:rPr>
              <a:t>Data Scientists</a:t>
            </a:r>
            <a:br>
              <a:rPr lang="en-US" sz="1500" dirty="0">
                <a:latin typeface="Calibri"/>
                <a:ea typeface="Calibri"/>
                <a:cs typeface="Times New Roman"/>
              </a:rPr>
            </a:br>
            <a:r>
              <a:rPr lang="en-US" sz="1500" dirty="0">
                <a:latin typeface="Calibri"/>
                <a:ea typeface="Calibri"/>
                <a:cs typeface="Times New Roman"/>
              </a:rPr>
              <a:t>BI Users</a:t>
            </a:r>
            <a:br>
              <a:rPr lang="en-US" sz="1500" dirty="0">
                <a:latin typeface="Calibri"/>
                <a:ea typeface="Calibri"/>
                <a:cs typeface="Times New Roman"/>
              </a:rPr>
            </a:br>
            <a:r>
              <a:rPr lang="en-US" sz="1500" dirty="0">
                <a:latin typeface="Calibri"/>
                <a:ea typeface="Calibri"/>
                <a:cs typeface="Times New Roman"/>
              </a:rPr>
              <a:t>DB Admins</a:t>
            </a:r>
          </a:p>
        </p:txBody>
      </p:sp>
      <p:grpSp>
        <p:nvGrpSpPr>
          <p:cNvPr id="65" name="Group 64"/>
          <p:cNvGrpSpPr/>
          <p:nvPr/>
        </p:nvGrpSpPr>
        <p:grpSpPr>
          <a:xfrm>
            <a:off x="4095573" y="1398270"/>
            <a:ext cx="876478" cy="773430"/>
            <a:chOff x="3810000" y="1295400"/>
            <a:chExt cx="1168637" cy="1031240"/>
          </a:xfrm>
        </p:grpSpPr>
        <p:pic>
          <p:nvPicPr>
            <p:cNvPr id="57" name="Picture 56" descr="http://en.opensuse.org/images/0/0b/Icon-use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9608" y="1295400"/>
              <a:ext cx="609600" cy="650240"/>
            </a:xfrm>
            <a:prstGeom prst="rect">
              <a:avLst/>
            </a:prstGeom>
            <a:noFill/>
            <a:ln>
              <a:noFill/>
            </a:ln>
          </p:spPr>
        </p:pic>
        <p:pic>
          <p:nvPicPr>
            <p:cNvPr id="59" name="Picture 58" descr="http://en.opensuse.org/images/0/0b/Icon-use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1676400"/>
              <a:ext cx="609600" cy="650240"/>
            </a:xfrm>
            <a:prstGeom prst="rect">
              <a:avLst/>
            </a:prstGeom>
            <a:noFill/>
            <a:ln>
              <a:noFill/>
            </a:ln>
          </p:spPr>
        </p:pic>
        <p:pic>
          <p:nvPicPr>
            <p:cNvPr id="60" name="Picture 59" descr="http://en.opensuse.org/images/0/0b/Icon-use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9037" y="1656080"/>
              <a:ext cx="609600" cy="650240"/>
            </a:xfrm>
            <a:prstGeom prst="rect">
              <a:avLst/>
            </a:prstGeom>
            <a:noFill/>
            <a:ln>
              <a:noFill/>
            </a:ln>
          </p:spPr>
        </p:pic>
      </p:grpSp>
      <p:grpSp>
        <p:nvGrpSpPr>
          <p:cNvPr id="3" name="Group 2"/>
          <p:cNvGrpSpPr/>
          <p:nvPr/>
        </p:nvGrpSpPr>
        <p:grpSpPr>
          <a:xfrm>
            <a:off x="3369224" y="2228850"/>
            <a:ext cx="2110277" cy="544830"/>
            <a:chOff x="2968298" y="2971800"/>
            <a:chExt cx="2813703" cy="726440"/>
          </a:xfrm>
        </p:grpSpPr>
        <p:cxnSp>
          <p:nvCxnSpPr>
            <p:cNvPr id="52" name="Straight Arrow Connector 51"/>
            <p:cNvCxnSpPr/>
            <p:nvPr/>
          </p:nvCxnSpPr>
          <p:spPr>
            <a:xfrm flipV="1">
              <a:off x="4419600" y="2971800"/>
              <a:ext cx="0" cy="681598"/>
            </a:xfrm>
            <a:prstGeom prst="straightConnector1">
              <a:avLst/>
            </a:prstGeom>
            <a:ln>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66" name="Text Box 2"/>
            <p:cNvSpPr txBox="1">
              <a:spLocks noChangeArrowheads="1"/>
            </p:cNvSpPr>
            <p:nvPr/>
          </p:nvSpPr>
          <p:spPr bwMode="auto">
            <a:xfrm>
              <a:off x="2968298" y="2971800"/>
              <a:ext cx="1984702" cy="726440"/>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a:latin typeface="Calibri"/>
                  <a:ea typeface="Calibri"/>
                  <a:cs typeface="Times New Roman"/>
                </a:rPr>
                <a:t>Regular </a:t>
              </a:r>
              <a:br>
                <a:rPr lang="en-US" sz="1350" dirty="0">
                  <a:latin typeface="Calibri"/>
                  <a:ea typeface="Calibri"/>
                  <a:cs typeface="Times New Roman"/>
                </a:rPr>
              </a:br>
              <a:r>
                <a:rPr lang="en-US" sz="1350" dirty="0">
                  <a:latin typeface="Calibri"/>
                  <a:ea typeface="Calibri"/>
                  <a:cs typeface="Times New Roman"/>
                </a:rPr>
                <a:t>T-SQL</a:t>
              </a:r>
            </a:p>
          </p:txBody>
        </p:sp>
        <p:sp>
          <p:nvSpPr>
            <p:cNvPr id="67" name="Text Box 2"/>
            <p:cNvSpPr txBox="1">
              <a:spLocks noChangeArrowheads="1"/>
            </p:cNvSpPr>
            <p:nvPr/>
          </p:nvSpPr>
          <p:spPr bwMode="auto">
            <a:xfrm>
              <a:off x="4800600" y="2971800"/>
              <a:ext cx="981401" cy="408665"/>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a:latin typeface="Calibri"/>
                  <a:ea typeface="Calibri"/>
                  <a:cs typeface="Times New Roman"/>
                </a:rPr>
                <a:t>Results</a:t>
              </a:r>
            </a:p>
          </p:txBody>
        </p:sp>
        <p:cxnSp>
          <p:nvCxnSpPr>
            <p:cNvPr id="68" name="Straight Arrow Connector 67"/>
            <p:cNvCxnSpPr/>
            <p:nvPr/>
          </p:nvCxnSpPr>
          <p:spPr>
            <a:xfrm flipV="1">
              <a:off x="4876800" y="2971800"/>
              <a:ext cx="0" cy="681598"/>
            </a:xfrm>
            <a:prstGeom prst="straightConnector1">
              <a:avLst/>
            </a:prstGeom>
            <a:ln>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pic>
        <p:nvPicPr>
          <p:cNvPr id="69" name="Picture 68" descr="http://blog.fpweb.net/media/2011/04/powerpivot-for-sharepoint-screenshot.jpg">
            <a:hlinkClick r:id="rId4" tgtFrame="_blank"/>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2974" y="971550"/>
            <a:ext cx="1403093" cy="941070"/>
          </a:xfrm>
          <a:prstGeom prst="rect">
            <a:avLst/>
          </a:prstGeom>
          <a:noFill/>
          <a:ln>
            <a:noFill/>
          </a:ln>
        </p:spPr>
      </p:pic>
      <p:sp>
        <p:nvSpPr>
          <p:cNvPr id="72" name="Text Box 2"/>
          <p:cNvSpPr txBox="1">
            <a:spLocks noChangeArrowheads="1"/>
          </p:cNvSpPr>
          <p:nvPr/>
        </p:nvSpPr>
        <p:spPr bwMode="auto">
          <a:xfrm>
            <a:off x="5372100" y="3829051"/>
            <a:ext cx="1143000" cy="332423"/>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a:solidFill>
                  <a:schemeClr val="bg1"/>
                </a:solidFill>
                <a:latin typeface="Calibri"/>
                <a:ea typeface="Calibri"/>
                <a:cs typeface="Times New Roman"/>
              </a:rPr>
              <a:t>PDW V2</a:t>
            </a:r>
          </a:p>
        </p:txBody>
      </p:sp>
      <p:grpSp>
        <p:nvGrpSpPr>
          <p:cNvPr id="102" name="Group 101"/>
          <p:cNvGrpSpPr/>
          <p:nvPr/>
        </p:nvGrpSpPr>
        <p:grpSpPr>
          <a:xfrm>
            <a:off x="5910025" y="2944269"/>
            <a:ext cx="1290875" cy="1170532"/>
            <a:chOff x="6324600" y="3782906"/>
            <a:chExt cx="1752600" cy="1739819"/>
          </a:xfrm>
        </p:grpSpPr>
        <p:cxnSp>
          <p:nvCxnSpPr>
            <p:cNvPr id="98" name="Straight Connector 97"/>
            <p:cNvCxnSpPr>
              <a:stCxn id="92" idx="2"/>
              <a:endCxn id="91"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31" name="Straight Connector 30"/>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32" name="Straight Connector 31"/>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33" name="Straight Connector 32"/>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34" name="Straight Connector 33"/>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73" name="Picture 72"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p:cNvGrpSpPr/>
          <p:nvPr/>
        </p:nvGrpSpPr>
        <p:grpSpPr>
          <a:xfrm>
            <a:off x="1885950" y="3771900"/>
            <a:ext cx="1714500" cy="514350"/>
            <a:chOff x="914400" y="5029200"/>
            <a:chExt cx="2286000" cy="685800"/>
          </a:xfrm>
        </p:grpSpPr>
        <p:sp>
          <p:nvSpPr>
            <p:cNvPr id="104" name="Text Box 2"/>
            <p:cNvSpPr txBox="1">
              <a:spLocks noChangeArrowheads="1"/>
            </p:cNvSpPr>
            <p:nvPr/>
          </p:nvSpPr>
          <p:spPr bwMode="auto">
            <a:xfrm>
              <a:off x="1676400" y="5029200"/>
              <a:ext cx="15240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err="1">
                  <a:solidFill>
                    <a:schemeClr val="bg1"/>
                  </a:solidFill>
                  <a:latin typeface="Calibri"/>
                  <a:ea typeface="Calibri"/>
                  <a:cs typeface="Times New Roman"/>
                </a:rPr>
                <a:t>Hadoop</a:t>
              </a:r>
              <a:endParaRPr lang="en-US" sz="1350" dirty="0">
                <a:solidFill>
                  <a:schemeClr val="bg1"/>
                </a:solidFill>
                <a:latin typeface="Calibri"/>
                <a:ea typeface="Calibri"/>
                <a:cs typeface="Times New Roman"/>
              </a:endParaRPr>
            </a:p>
          </p:txBody>
        </p:sp>
        <p:pic>
          <p:nvPicPr>
            <p:cNvPr id="105" name="Picture 104"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914400" y="5327741"/>
              <a:ext cx="492964" cy="38725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1259636" y="5327741"/>
              <a:ext cx="492964" cy="38725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1600200" y="5327741"/>
              <a:ext cx="492964" cy="3872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3805688" y="2800350"/>
            <a:ext cx="1439177" cy="308833"/>
            <a:chOff x="3550251" y="3733800"/>
            <a:chExt cx="1918902" cy="411777"/>
          </a:xfrm>
        </p:grpSpPr>
        <p:sp>
          <p:nvSpPr>
            <p:cNvPr id="79" name="Rounded Rectangle 78"/>
            <p:cNvSpPr/>
            <p:nvPr/>
          </p:nvSpPr>
          <p:spPr>
            <a:xfrm>
              <a:off x="3752345" y="3733800"/>
              <a:ext cx="1581655" cy="389269"/>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a:solidFill>
                  <a:schemeClr val="tx1"/>
                </a:solidFill>
              </a:endParaRPr>
            </a:p>
          </p:txBody>
        </p:sp>
        <p:sp>
          <p:nvSpPr>
            <p:cNvPr id="77" name="TextBox 76"/>
            <p:cNvSpPr txBox="1"/>
            <p:nvPr/>
          </p:nvSpPr>
          <p:spPr>
            <a:xfrm>
              <a:off x="3550251" y="3745468"/>
              <a:ext cx="1918902" cy="400109"/>
            </a:xfrm>
            <a:prstGeom prst="rect">
              <a:avLst/>
            </a:prstGeom>
            <a:noFill/>
          </p:spPr>
          <p:txBody>
            <a:bodyPr wrap="square" rtlCol="0">
              <a:spAutoFit/>
            </a:bodyPr>
            <a:lstStyle/>
            <a:p>
              <a:pPr algn="ctr"/>
              <a:r>
                <a:rPr lang="en-US" sz="1350" dirty="0"/>
                <a:t>External Table</a:t>
              </a:r>
            </a:p>
          </p:txBody>
        </p:sp>
      </p:grpSp>
    </p:spTree>
    <p:extLst>
      <p:ext uri="{BB962C8B-B14F-4D97-AF65-F5344CB8AC3E}">
        <p14:creationId xmlns:p14="http://schemas.microsoft.com/office/powerpoint/2010/main" val="39208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999336" y="2241344"/>
            <a:ext cx="3159073" cy="1203242"/>
            <a:chOff x="6992340" y="2285791"/>
            <a:chExt cx="3222419" cy="1227370"/>
          </a:xfrm>
          <a:solidFill>
            <a:srgbClr val="0072C6"/>
          </a:solidFill>
        </p:grpSpPr>
        <p:sp>
          <p:nvSpPr>
            <p:cNvPr id="47" name="Freeform 6"/>
            <p:cNvSpPr>
              <a:spLocks/>
            </p:cNvSpPr>
            <p:nvPr/>
          </p:nvSpPr>
          <p:spPr bwMode="auto">
            <a:xfrm flipH="1">
              <a:off x="6992340" y="2381956"/>
              <a:ext cx="2790499" cy="1131205"/>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grpFill/>
            <a:ln>
              <a:noFill/>
            </a:ln>
            <a:effectLst/>
            <a:extLst/>
          </p:spPr>
          <p:txBody>
            <a:bodyPr vert="horz" wrap="square" lIns="89642" tIns="44821" rIns="89642" bIns="44821" numCol="1" anchor="t" anchorCtr="0" compatLnSpc="1">
              <a:prstTxWarp prst="textNoShape">
                <a:avLst/>
              </a:prstTxWarp>
              <a:noAutofit/>
            </a:bodyPr>
            <a:lstStyle/>
            <a:p>
              <a:pPr algn="ctr" defTabSz="896386" fontAlgn="base">
                <a:defRPr/>
              </a:pPr>
              <a:endParaRPr lang="en-US" sz="1568" kern="0" dirty="0">
                <a:solidFill>
                  <a:srgbClr val="505050"/>
                </a:solidFill>
              </a:endParaRPr>
            </a:p>
          </p:txBody>
        </p:sp>
        <p:sp>
          <p:nvSpPr>
            <p:cNvPr id="48" name="Freeform 8"/>
            <p:cNvSpPr>
              <a:spLocks/>
            </p:cNvSpPr>
            <p:nvPr/>
          </p:nvSpPr>
          <p:spPr bwMode="auto">
            <a:xfrm flipH="1">
              <a:off x="9292780" y="2285791"/>
              <a:ext cx="921979" cy="51923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00BCF2"/>
            </a:solidFill>
            <a:ln>
              <a:noFill/>
            </a:ln>
            <a:effectLst/>
            <a:extLst/>
          </p:spPr>
          <p:txBody>
            <a:bodyPr vert="horz" wrap="square" lIns="89642" tIns="44821" rIns="89642" bIns="44821" numCol="1" anchor="t" anchorCtr="0" compatLnSpc="1">
              <a:prstTxWarp prst="textNoShape">
                <a:avLst/>
              </a:prstTxWarp>
              <a:noAutofit/>
            </a:bodyPr>
            <a:lstStyle/>
            <a:p>
              <a:pPr algn="ctr" defTabSz="896386" fontAlgn="base">
                <a:defRPr/>
              </a:pPr>
              <a:endParaRPr lang="en-US" sz="1568" kern="0" dirty="0">
                <a:solidFill>
                  <a:srgbClr val="505050"/>
                </a:solidFill>
              </a:endParaRPr>
            </a:p>
          </p:txBody>
        </p:sp>
      </p:grpSp>
      <p:grpSp>
        <p:nvGrpSpPr>
          <p:cNvPr id="49" name="Group 48"/>
          <p:cNvGrpSpPr/>
          <p:nvPr/>
        </p:nvGrpSpPr>
        <p:grpSpPr>
          <a:xfrm>
            <a:off x="1914556" y="2287553"/>
            <a:ext cx="3770564" cy="1217269"/>
            <a:chOff x="1276351" y="2130426"/>
            <a:chExt cx="4233861" cy="1366838"/>
          </a:xfrm>
          <a:solidFill>
            <a:srgbClr val="0072C6"/>
          </a:solidFill>
        </p:grpSpPr>
        <p:sp>
          <p:nvSpPr>
            <p:cNvPr id="50" name="Freeform 5"/>
            <p:cNvSpPr>
              <a:spLocks/>
            </p:cNvSpPr>
            <p:nvPr/>
          </p:nvSpPr>
          <p:spPr bwMode="auto">
            <a:xfrm>
              <a:off x="1276351" y="3406776"/>
              <a:ext cx="2109787" cy="90488"/>
            </a:xfrm>
            <a:custGeom>
              <a:avLst/>
              <a:gdLst>
                <a:gd name="T0" fmla="*/ 474 w 474"/>
                <a:gd name="T1" fmla="*/ 0 h 20"/>
                <a:gd name="T2" fmla="*/ 474 w 474"/>
                <a:gd name="T3" fmla="*/ 3 h 20"/>
                <a:gd name="T4" fmla="*/ 455 w 474"/>
                <a:gd name="T5" fmla="*/ 20 h 20"/>
                <a:gd name="T6" fmla="*/ 19 w 474"/>
                <a:gd name="T7" fmla="*/ 20 h 20"/>
                <a:gd name="T8" fmla="*/ 0 w 474"/>
                <a:gd name="T9" fmla="*/ 3 h 20"/>
                <a:gd name="T10" fmla="*/ 0 w 474"/>
                <a:gd name="T11" fmla="*/ 0 h 20"/>
                <a:gd name="T12" fmla="*/ 474 w 474"/>
                <a:gd name="T13" fmla="*/ 0 h 20"/>
                <a:gd name="T14" fmla="*/ 474 w 474"/>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20">
                  <a:moveTo>
                    <a:pt x="474" y="0"/>
                  </a:moveTo>
                  <a:cubicBezTo>
                    <a:pt x="474" y="3"/>
                    <a:pt x="474" y="3"/>
                    <a:pt x="474" y="3"/>
                  </a:cubicBezTo>
                  <a:cubicBezTo>
                    <a:pt x="474" y="11"/>
                    <a:pt x="466" y="20"/>
                    <a:pt x="455" y="20"/>
                  </a:cubicBezTo>
                  <a:cubicBezTo>
                    <a:pt x="19" y="20"/>
                    <a:pt x="19" y="20"/>
                    <a:pt x="19" y="20"/>
                  </a:cubicBezTo>
                  <a:cubicBezTo>
                    <a:pt x="8" y="20"/>
                    <a:pt x="0" y="11"/>
                    <a:pt x="0" y="3"/>
                  </a:cubicBezTo>
                  <a:cubicBezTo>
                    <a:pt x="0" y="0"/>
                    <a:pt x="0" y="0"/>
                    <a:pt x="0" y="0"/>
                  </a:cubicBezTo>
                  <a:cubicBezTo>
                    <a:pt x="474" y="0"/>
                    <a:pt x="474" y="0"/>
                    <a:pt x="474" y="0"/>
                  </a:cubicBezTo>
                  <a:cubicBezTo>
                    <a:pt x="474" y="0"/>
                    <a:pt x="474" y="0"/>
                    <a:pt x="4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dirty="0">
                <a:solidFill>
                  <a:srgbClr val="505050"/>
                </a:solidFill>
              </a:endParaRPr>
            </a:p>
          </p:txBody>
        </p:sp>
        <p:sp>
          <p:nvSpPr>
            <p:cNvPr id="51" name="Freeform 6"/>
            <p:cNvSpPr>
              <a:spLocks/>
            </p:cNvSpPr>
            <p:nvPr/>
          </p:nvSpPr>
          <p:spPr bwMode="auto">
            <a:xfrm>
              <a:off x="1454150" y="2130426"/>
              <a:ext cx="1754187" cy="1227138"/>
            </a:xfrm>
            <a:custGeom>
              <a:avLst/>
              <a:gdLst>
                <a:gd name="T0" fmla="*/ 381 w 394"/>
                <a:gd name="T1" fmla="*/ 0 h 274"/>
                <a:gd name="T2" fmla="*/ 13 w 394"/>
                <a:gd name="T3" fmla="*/ 0 h 274"/>
                <a:gd name="T4" fmla="*/ 0 w 394"/>
                <a:gd name="T5" fmla="*/ 13 h 274"/>
                <a:gd name="T6" fmla="*/ 0 w 394"/>
                <a:gd name="T7" fmla="*/ 261 h 274"/>
                <a:gd name="T8" fmla="*/ 13 w 394"/>
                <a:gd name="T9" fmla="*/ 274 h 274"/>
                <a:gd name="T10" fmla="*/ 381 w 394"/>
                <a:gd name="T11" fmla="*/ 274 h 274"/>
                <a:gd name="T12" fmla="*/ 394 w 394"/>
                <a:gd name="T13" fmla="*/ 261 h 274"/>
                <a:gd name="T14" fmla="*/ 394 w 394"/>
                <a:gd name="T15" fmla="*/ 13 h 274"/>
                <a:gd name="T16" fmla="*/ 381 w 394"/>
                <a:gd name="T1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74">
                  <a:moveTo>
                    <a:pt x="381" y="0"/>
                  </a:moveTo>
                  <a:cubicBezTo>
                    <a:pt x="13" y="0"/>
                    <a:pt x="13" y="0"/>
                    <a:pt x="13" y="0"/>
                  </a:cubicBezTo>
                  <a:cubicBezTo>
                    <a:pt x="6" y="0"/>
                    <a:pt x="0" y="6"/>
                    <a:pt x="0" y="13"/>
                  </a:cubicBezTo>
                  <a:cubicBezTo>
                    <a:pt x="0" y="261"/>
                    <a:pt x="0" y="261"/>
                    <a:pt x="0" y="261"/>
                  </a:cubicBezTo>
                  <a:cubicBezTo>
                    <a:pt x="0" y="268"/>
                    <a:pt x="6" y="274"/>
                    <a:pt x="13" y="274"/>
                  </a:cubicBezTo>
                  <a:cubicBezTo>
                    <a:pt x="381" y="274"/>
                    <a:pt x="381" y="274"/>
                    <a:pt x="381" y="274"/>
                  </a:cubicBezTo>
                  <a:cubicBezTo>
                    <a:pt x="389" y="274"/>
                    <a:pt x="394" y="268"/>
                    <a:pt x="394" y="261"/>
                  </a:cubicBezTo>
                  <a:cubicBezTo>
                    <a:pt x="394" y="13"/>
                    <a:pt x="394" y="13"/>
                    <a:pt x="394" y="13"/>
                  </a:cubicBezTo>
                  <a:cubicBezTo>
                    <a:pt x="394" y="6"/>
                    <a:pt x="389" y="0"/>
                    <a:pt x="3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dirty="0">
                <a:solidFill>
                  <a:srgbClr val="505050"/>
                </a:solidFill>
              </a:endParaRPr>
            </a:p>
          </p:txBody>
        </p:sp>
        <p:sp>
          <p:nvSpPr>
            <p:cNvPr id="54" name="Freeform 7"/>
            <p:cNvSpPr>
              <a:spLocks noEditPoints="1"/>
            </p:cNvSpPr>
            <p:nvPr/>
          </p:nvSpPr>
          <p:spPr bwMode="auto">
            <a:xfrm>
              <a:off x="3497263" y="2135188"/>
              <a:ext cx="757237" cy="1362075"/>
            </a:xfrm>
            <a:custGeom>
              <a:avLst/>
              <a:gdLst>
                <a:gd name="T0" fmla="*/ 155 w 170"/>
                <a:gd name="T1" fmla="*/ 0 h 304"/>
                <a:gd name="T2" fmla="*/ 15 w 170"/>
                <a:gd name="T3" fmla="*/ 0 h 304"/>
                <a:gd name="T4" fmla="*/ 0 w 170"/>
                <a:gd name="T5" fmla="*/ 14 h 304"/>
                <a:gd name="T6" fmla="*/ 0 w 170"/>
                <a:gd name="T7" fmla="*/ 289 h 304"/>
                <a:gd name="T8" fmla="*/ 15 w 170"/>
                <a:gd name="T9" fmla="*/ 304 h 304"/>
                <a:gd name="T10" fmla="*/ 155 w 170"/>
                <a:gd name="T11" fmla="*/ 304 h 304"/>
                <a:gd name="T12" fmla="*/ 170 w 170"/>
                <a:gd name="T13" fmla="*/ 289 h 304"/>
                <a:gd name="T14" fmla="*/ 170 w 170"/>
                <a:gd name="T15" fmla="*/ 14 h 304"/>
                <a:gd name="T16" fmla="*/ 155 w 170"/>
                <a:gd name="T17" fmla="*/ 0 h 304"/>
                <a:gd name="T18" fmla="*/ 70 w 170"/>
                <a:gd name="T19" fmla="*/ 5 h 304"/>
                <a:gd name="T20" fmla="*/ 100 w 170"/>
                <a:gd name="T21" fmla="*/ 5 h 304"/>
                <a:gd name="T22" fmla="*/ 100 w 170"/>
                <a:gd name="T23" fmla="*/ 9 h 304"/>
                <a:gd name="T24" fmla="*/ 70 w 170"/>
                <a:gd name="T25" fmla="*/ 9 h 304"/>
                <a:gd name="T26" fmla="*/ 70 w 170"/>
                <a:gd name="T27"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04">
                  <a:moveTo>
                    <a:pt x="155" y="0"/>
                  </a:moveTo>
                  <a:cubicBezTo>
                    <a:pt x="155" y="0"/>
                    <a:pt x="155" y="0"/>
                    <a:pt x="15" y="0"/>
                  </a:cubicBezTo>
                  <a:cubicBezTo>
                    <a:pt x="5" y="0"/>
                    <a:pt x="0" y="5"/>
                    <a:pt x="0" y="14"/>
                  </a:cubicBezTo>
                  <a:cubicBezTo>
                    <a:pt x="0" y="14"/>
                    <a:pt x="0" y="14"/>
                    <a:pt x="0" y="289"/>
                  </a:cubicBezTo>
                  <a:cubicBezTo>
                    <a:pt x="0" y="294"/>
                    <a:pt x="5" y="304"/>
                    <a:pt x="15" y="304"/>
                  </a:cubicBezTo>
                  <a:cubicBezTo>
                    <a:pt x="15" y="304"/>
                    <a:pt x="15" y="304"/>
                    <a:pt x="155" y="304"/>
                  </a:cubicBezTo>
                  <a:cubicBezTo>
                    <a:pt x="165" y="304"/>
                    <a:pt x="170" y="294"/>
                    <a:pt x="170" y="289"/>
                  </a:cubicBezTo>
                  <a:cubicBezTo>
                    <a:pt x="170" y="289"/>
                    <a:pt x="170" y="289"/>
                    <a:pt x="170" y="14"/>
                  </a:cubicBezTo>
                  <a:cubicBezTo>
                    <a:pt x="170" y="5"/>
                    <a:pt x="165" y="0"/>
                    <a:pt x="155" y="0"/>
                  </a:cubicBezTo>
                  <a:close/>
                  <a:moveTo>
                    <a:pt x="70" y="5"/>
                  </a:moveTo>
                  <a:cubicBezTo>
                    <a:pt x="70" y="5"/>
                    <a:pt x="70" y="5"/>
                    <a:pt x="100" y="5"/>
                  </a:cubicBezTo>
                  <a:cubicBezTo>
                    <a:pt x="100" y="9"/>
                    <a:pt x="100" y="9"/>
                    <a:pt x="100" y="9"/>
                  </a:cubicBezTo>
                  <a:cubicBezTo>
                    <a:pt x="100" y="9"/>
                    <a:pt x="100" y="9"/>
                    <a:pt x="70" y="9"/>
                  </a:cubicBezTo>
                  <a:cubicBezTo>
                    <a:pt x="70" y="9"/>
                    <a:pt x="70" y="9"/>
                    <a:pt x="7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dirty="0">
                <a:solidFill>
                  <a:srgbClr val="505050"/>
                </a:solidFill>
              </a:endParaRPr>
            </a:p>
          </p:txBody>
        </p:sp>
        <p:sp>
          <p:nvSpPr>
            <p:cNvPr id="57" name="Freeform 8"/>
            <p:cNvSpPr>
              <a:spLocks/>
            </p:cNvSpPr>
            <p:nvPr/>
          </p:nvSpPr>
          <p:spPr bwMode="auto">
            <a:xfrm>
              <a:off x="4508500" y="2130426"/>
              <a:ext cx="1001712" cy="1366838"/>
            </a:xfrm>
            <a:custGeom>
              <a:avLst/>
              <a:gdLst>
                <a:gd name="T0" fmla="*/ 211 w 225"/>
                <a:gd name="T1" fmla="*/ 0 h 305"/>
                <a:gd name="T2" fmla="*/ 15 w 225"/>
                <a:gd name="T3" fmla="*/ 0 h 305"/>
                <a:gd name="T4" fmla="*/ 0 w 225"/>
                <a:gd name="T5" fmla="*/ 13 h 305"/>
                <a:gd name="T6" fmla="*/ 0 w 225"/>
                <a:gd name="T7" fmla="*/ 290 h 305"/>
                <a:gd name="T8" fmla="*/ 15 w 225"/>
                <a:gd name="T9" fmla="*/ 305 h 305"/>
                <a:gd name="T10" fmla="*/ 211 w 225"/>
                <a:gd name="T11" fmla="*/ 305 h 305"/>
                <a:gd name="T12" fmla="*/ 225 w 225"/>
                <a:gd name="T13" fmla="*/ 290 h 305"/>
                <a:gd name="T14" fmla="*/ 225 w 225"/>
                <a:gd name="T15" fmla="*/ 13 h 305"/>
                <a:gd name="T16" fmla="*/ 211 w 225"/>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5">
                  <a:moveTo>
                    <a:pt x="211" y="0"/>
                  </a:moveTo>
                  <a:cubicBezTo>
                    <a:pt x="211" y="0"/>
                    <a:pt x="211" y="0"/>
                    <a:pt x="15" y="0"/>
                  </a:cubicBezTo>
                  <a:cubicBezTo>
                    <a:pt x="7" y="0"/>
                    <a:pt x="0" y="7"/>
                    <a:pt x="0" y="13"/>
                  </a:cubicBezTo>
                  <a:cubicBezTo>
                    <a:pt x="0" y="13"/>
                    <a:pt x="0" y="13"/>
                    <a:pt x="0" y="290"/>
                  </a:cubicBezTo>
                  <a:cubicBezTo>
                    <a:pt x="0" y="298"/>
                    <a:pt x="7" y="305"/>
                    <a:pt x="15" y="305"/>
                  </a:cubicBezTo>
                  <a:cubicBezTo>
                    <a:pt x="15" y="305"/>
                    <a:pt x="15" y="305"/>
                    <a:pt x="211" y="305"/>
                  </a:cubicBezTo>
                  <a:cubicBezTo>
                    <a:pt x="220" y="305"/>
                    <a:pt x="225" y="298"/>
                    <a:pt x="225" y="290"/>
                  </a:cubicBezTo>
                  <a:cubicBezTo>
                    <a:pt x="225" y="290"/>
                    <a:pt x="225" y="290"/>
                    <a:pt x="225" y="13"/>
                  </a:cubicBezTo>
                  <a:cubicBezTo>
                    <a:pt x="225" y="7"/>
                    <a:pt x="220" y="0"/>
                    <a:pt x="2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dirty="0">
                <a:solidFill>
                  <a:srgbClr val="505050"/>
                </a:solidFill>
              </a:endParaRPr>
            </a:p>
          </p:txBody>
        </p:sp>
      </p:grpSp>
      <p:sp>
        <p:nvSpPr>
          <p:cNvPr id="58" name="Freeform 8"/>
          <p:cNvSpPr>
            <a:spLocks/>
          </p:cNvSpPr>
          <p:nvPr/>
        </p:nvSpPr>
        <p:spPr bwMode="auto">
          <a:xfrm>
            <a:off x="4842756" y="2377943"/>
            <a:ext cx="792630" cy="104629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8"/>
          <p:cNvSpPr>
            <a:spLocks/>
          </p:cNvSpPr>
          <p:nvPr/>
        </p:nvSpPr>
        <p:spPr bwMode="auto">
          <a:xfrm>
            <a:off x="3953121" y="2377943"/>
            <a:ext cx="554968" cy="104629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8"/>
          <p:cNvSpPr>
            <a:spLocks/>
          </p:cNvSpPr>
          <p:nvPr/>
        </p:nvSpPr>
        <p:spPr bwMode="auto">
          <a:xfrm>
            <a:off x="2147968" y="2377943"/>
            <a:ext cx="1420578" cy="91519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TextBox 65"/>
          <p:cNvSpPr txBox="1"/>
          <p:nvPr/>
        </p:nvSpPr>
        <p:spPr>
          <a:xfrm>
            <a:off x="2376131" y="3823843"/>
            <a:ext cx="2847416" cy="887075"/>
          </a:xfrm>
          <a:prstGeom prst="rect">
            <a:avLst/>
          </a:prstGeom>
          <a:noFill/>
        </p:spPr>
        <p:txBody>
          <a:bodyPr wrap="none" lIns="179285" tIns="143428" rIns="179285" bIns="143428" rtlCol="0">
            <a:spAutoFit/>
          </a:bodyPr>
          <a:lstStyle/>
          <a:p>
            <a:pPr algn="ctr" defTabSz="896386" fontAlgn="base">
              <a:lnSpc>
                <a:spcPct val="90000"/>
              </a:lnSpc>
              <a:spcBef>
                <a:spcPct val="0"/>
              </a:spcBef>
              <a:spcAft>
                <a:spcPts val="588"/>
              </a:spcAft>
            </a:pPr>
            <a:r>
              <a:rPr lang="en-US" sz="4313" spc="-100" dirty="0">
                <a:ln w="3175">
                  <a:noFill/>
                </a:ln>
                <a:solidFill>
                  <a:schemeClr val="bg1"/>
                </a:solidFill>
                <a:latin typeface="Segoe UI Light"/>
                <a:cs typeface="Segoe UI" pitchFamily="34" charset="0"/>
              </a:rPr>
              <a:t>Mobile-first	</a:t>
            </a:r>
          </a:p>
        </p:txBody>
      </p:sp>
      <p:sp>
        <p:nvSpPr>
          <p:cNvPr id="67" name="TextBox 66"/>
          <p:cNvSpPr txBox="1"/>
          <p:nvPr/>
        </p:nvSpPr>
        <p:spPr>
          <a:xfrm>
            <a:off x="7201988" y="3823843"/>
            <a:ext cx="2646517" cy="887075"/>
          </a:xfrm>
          <a:prstGeom prst="rect">
            <a:avLst/>
          </a:prstGeom>
          <a:noFill/>
        </p:spPr>
        <p:txBody>
          <a:bodyPr wrap="none" lIns="179285" tIns="143428" rIns="179285" bIns="143428" rtlCol="0">
            <a:spAutoFit/>
          </a:bodyPr>
          <a:lstStyle/>
          <a:p>
            <a:pPr algn="ctr" defTabSz="896386" fontAlgn="base">
              <a:lnSpc>
                <a:spcPct val="90000"/>
              </a:lnSpc>
              <a:spcBef>
                <a:spcPct val="0"/>
              </a:spcBef>
              <a:spcAft>
                <a:spcPts val="588"/>
              </a:spcAft>
            </a:pPr>
            <a:r>
              <a:rPr lang="en-US" sz="4313" spc="-100" dirty="0">
                <a:ln w="3175">
                  <a:noFill/>
                </a:ln>
                <a:solidFill>
                  <a:schemeClr val="bg1"/>
                </a:solidFill>
                <a:latin typeface="Segoe UI Light"/>
                <a:cs typeface="Segoe UI" pitchFamily="34" charset="0"/>
              </a:rPr>
              <a:t>Cloud-first</a:t>
            </a:r>
          </a:p>
        </p:txBody>
      </p:sp>
    </p:spTree>
    <p:extLst>
      <p:ext uri="{BB962C8B-B14F-4D97-AF65-F5344CB8AC3E}">
        <p14:creationId xmlns:p14="http://schemas.microsoft.com/office/powerpoint/2010/main" val="175229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2121267"/>
            <a:ext cx="11034445" cy="2387600"/>
          </a:xfrm>
        </p:spPr>
        <p:txBody>
          <a:bodyPr>
            <a:noAutofit/>
          </a:bodyPr>
          <a:lstStyle/>
          <a:p>
            <a:pPr algn="ctr"/>
            <a:r>
              <a:rPr lang="en-US" sz="19900" dirty="0" smtClean="0">
                <a:solidFill>
                  <a:schemeClr val="bg1"/>
                </a:solidFill>
              </a:rPr>
              <a:t>Azure</a:t>
            </a:r>
            <a:endParaRPr lang="en-US" sz="9600" dirty="0">
              <a:solidFill>
                <a:schemeClr val="bg1"/>
              </a:solidFill>
            </a:endParaRPr>
          </a:p>
        </p:txBody>
      </p:sp>
    </p:spTree>
    <p:extLst>
      <p:ext uri="{BB962C8B-B14F-4D97-AF65-F5344CB8AC3E}">
        <p14:creationId xmlns:p14="http://schemas.microsoft.com/office/powerpoint/2010/main" val="142123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53244" y="990946"/>
            <a:ext cx="4165652"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SQL, SharePoint, BizTalk Images</a:t>
            </a:r>
          </a:p>
        </p:txBody>
      </p:sp>
      <p:sp>
        <p:nvSpPr>
          <p:cNvPr id="7" name="Content Placeholder 2"/>
          <p:cNvSpPr txBox="1">
            <a:spLocks/>
          </p:cNvSpPr>
          <p:nvPr/>
        </p:nvSpPr>
        <p:spPr>
          <a:xfrm>
            <a:off x="4773394" y="1339488"/>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Distributed Cache</a:t>
            </a:r>
          </a:p>
        </p:txBody>
      </p:sp>
      <p:sp>
        <p:nvSpPr>
          <p:cNvPr id="8" name="Content Placeholder 2"/>
          <p:cNvSpPr txBox="1">
            <a:spLocks/>
          </p:cNvSpPr>
          <p:nvPr/>
        </p:nvSpPr>
        <p:spPr>
          <a:xfrm>
            <a:off x="5992026" y="4759073"/>
            <a:ext cx="3153691" cy="489539"/>
          </a:xfrm>
          <a:prstGeom prst="rect">
            <a:avLst/>
          </a:prstGeom>
        </p:spPr>
        <p:txBody>
          <a:bodyPr vert="horz" lIns="91403" tIns="45702" rIns="91403" bIns="45702"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Queue Geo Replication</a:t>
            </a:r>
          </a:p>
        </p:txBody>
      </p:sp>
      <p:sp>
        <p:nvSpPr>
          <p:cNvPr id="9" name="Content Placeholder 2"/>
          <p:cNvSpPr txBox="1">
            <a:spLocks/>
          </p:cNvSpPr>
          <p:nvPr/>
        </p:nvSpPr>
        <p:spPr>
          <a:xfrm>
            <a:off x="103126" y="4648027"/>
            <a:ext cx="4528996"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Read-Only Secondary Storage</a:t>
            </a:r>
          </a:p>
        </p:txBody>
      </p:sp>
      <p:sp>
        <p:nvSpPr>
          <p:cNvPr id="12" name="Content Placeholder 2"/>
          <p:cNvSpPr txBox="1">
            <a:spLocks/>
          </p:cNvSpPr>
          <p:nvPr/>
        </p:nvSpPr>
        <p:spPr>
          <a:xfrm>
            <a:off x="4648406" y="4158489"/>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Delete Disks</a:t>
            </a:r>
          </a:p>
        </p:txBody>
      </p:sp>
      <p:sp>
        <p:nvSpPr>
          <p:cNvPr id="13" name="Content Placeholder 2"/>
          <p:cNvSpPr txBox="1">
            <a:spLocks/>
          </p:cNvSpPr>
          <p:nvPr/>
        </p:nvSpPr>
        <p:spPr>
          <a:xfrm>
            <a:off x="2615358" y="579090"/>
            <a:ext cx="3153691" cy="489539"/>
          </a:xfrm>
          <a:prstGeom prst="rect">
            <a:avLst/>
          </a:prstGeom>
        </p:spPr>
        <p:txBody>
          <a:bodyPr vert="horz" lIns="91403" tIns="45702" rIns="91403" bIns="45702"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Large Memory SKU</a:t>
            </a:r>
          </a:p>
        </p:txBody>
      </p:sp>
      <p:sp>
        <p:nvSpPr>
          <p:cNvPr id="14" name="Content Placeholder 2"/>
          <p:cNvSpPr txBox="1">
            <a:spLocks/>
          </p:cNvSpPr>
          <p:nvPr/>
        </p:nvSpPr>
        <p:spPr>
          <a:xfrm>
            <a:off x="8646855" y="38294"/>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99" dirty="0">
                <a:solidFill>
                  <a:srgbClr val="BDD4DE"/>
                </a:solidFill>
              </a:rPr>
              <a:t>Tag Expressions</a:t>
            </a:r>
          </a:p>
        </p:txBody>
      </p:sp>
      <p:sp>
        <p:nvSpPr>
          <p:cNvPr id="16" name="Content Placeholder 2"/>
          <p:cNvSpPr txBox="1">
            <a:spLocks/>
          </p:cNvSpPr>
          <p:nvPr/>
        </p:nvSpPr>
        <p:spPr>
          <a:xfrm>
            <a:off x="2485770" y="1645031"/>
            <a:ext cx="3153095" cy="488753"/>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BDD4DE"/>
                </a:solidFill>
              </a:rPr>
              <a:t>Per Minute Billing</a:t>
            </a:r>
          </a:p>
        </p:txBody>
      </p:sp>
      <p:sp>
        <p:nvSpPr>
          <p:cNvPr id="17" name="Content Placeholder 2"/>
          <p:cNvSpPr txBox="1">
            <a:spLocks/>
          </p:cNvSpPr>
          <p:nvPr/>
        </p:nvSpPr>
        <p:spPr>
          <a:xfrm>
            <a:off x="6694189" y="380735"/>
            <a:ext cx="3153691" cy="489539"/>
          </a:xfrm>
          <a:prstGeom prst="rect">
            <a:avLst/>
          </a:prstGeom>
        </p:spPr>
        <p:txBody>
          <a:bodyPr vert="horz" lIns="91403" tIns="45702" rIns="91403" bIns="45702"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Stop without Billing</a:t>
            </a:r>
          </a:p>
        </p:txBody>
      </p:sp>
      <p:sp>
        <p:nvSpPr>
          <p:cNvPr id="18" name="Content Placeholder 2"/>
          <p:cNvSpPr txBox="1">
            <a:spLocks/>
          </p:cNvSpPr>
          <p:nvPr/>
        </p:nvSpPr>
        <p:spPr>
          <a:xfrm>
            <a:off x="245763" y="3519738"/>
            <a:ext cx="3264115" cy="762588"/>
          </a:xfrm>
          <a:prstGeom prst="rect">
            <a:avLst/>
          </a:prstGeom>
        </p:spPr>
        <p:txBody>
          <a:bodyPr vert="horz" lIns="91403" tIns="45702" rIns="91403"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MSDN Dev/Test Integration</a:t>
            </a:r>
          </a:p>
        </p:txBody>
      </p:sp>
      <p:sp>
        <p:nvSpPr>
          <p:cNvPr id="19" name="Content Placeholder 2"/>
          <p:cNvSpPr txBox="1">
            <a:spLocks/>
          </p:cNvSpPr>
          <p:nvPr/>
        </p:nvSpPr>
        <p:spPr>
          <a:xfrm>
            <a:off x="1717282" y="32644"/>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Offline Operations</a:t>
            </a:r>
          </a:p>
        </p:txBody>
      </p:sp>
      <p:sp>
        <p:nvSpPr>
          <p:cNvPr id="20" name="Content Placeholder 2"/>
          <p:cNvSpPr txBox="1">
            <a:spLocks/>
          </p:cNvSpPr>
          <p:nvPr/>
        </p:nvSpPr>
        <p:spPr>
          <a:xfrm>
            <a:off x="3704202" y="446324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VIP ACLs</a:t>
            </a:r>
          </a:p>
        </p:txBody>
      </p:sp>
      <p:sp>
        <p:nvSpPr>
          <p:cNvPr id="21" name="Content Placeholder 2"/>
          <p:cNvSpPr txBox="1">
            <a:spLocks/>
          </p:cNvSpPr>
          <p:nvPr/>
        </p:nvSpPr>
        <p:spPr>
          <a:xfrm>
            <a:off x="3990846" y="436505"/>
            <a:ext cx="3153691" cy="489539"/>
          </a:xfrm>
          <a:prstGeom prst="rect">
            <a:avLst/>
          </a:prstGeom>
        </p:spPr>
        <p:txBody>
          <a:bodyPr vert="horz" lIns="91403" tIns="45702" rIns="91403" bIns="45702"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Site to Site Virtual Network</a:t>
            </a:r>
          </a:p>
        </p:txBody>
      </p:sp>
      <p:sp>
        <p:nvSpPr>
          <p:cNvPr id="22" name="Content Placeholder 2"/>
          <p:cNvSpPr txBox="1">
            <a:spLocks/>
          </p:cNvSpPr>
          <p:nvPr/>
        </p:nvSpPr>
        <p:spPr>
          <a:xfrm>
            <a:off x="5638865" y="446324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New VM Gallery</a:t>
            </a:r>
          </a:p>
        </p:txBody>
      </p:sp>
      <p:sp>
        <p:nvSpPr>
          <p:cNvPr id="23" name="Content Placeholder 2"/>
          <p:cNvSpPr txBox="1">
            <a:spLocks/>
          </p:cNvSpPr>
          <p:nvPr/>
        </p:nvSpPr>
        <p:spPr>
          <a:xfrm>
            <a:off x="3946507" y="5765374"/>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Point to Site</a:t>
            </a:r>
          </a:p>
        </p:txBody>
      </p:sp>
      <p:sp>
        <p:nvSpPr>
          <p:cNvPr id="24" name="Content Placeholder 2"/>
          <p:cNvSpPr txBox="1">
            <a:spLocks/>
          </p:cNvSpPr>
          <p:nvPr/>
        </p:nvSpPr>
        <p:spPr>
          <a:xfrm>
            <a:off x="8808878" y="5687305"/>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Software VPN</a:t>
            </a:r>
          </a:p>
        </p:txBody>
      </p:sp>
      <p:sp>
        <p:nvSpPr>
          <p:cNvPr id="25" name="Content Placeholder 2"/>
          <p:cNvSpPr txBox="1">
            <a:spLocks/>
          </p:cNvSpPr>
          <p:nvPr/>
        </p:nvSpPr>
        <p:spPr>
          <a:xfrm>
            <a:off x="4724595" y="1829027"/>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Android Support</a:t>
            </a:r>
          </a:p>
        </p:txBody>
      </p:sp>
      <p:sp>
        <p:nvSpPr>
          <p:cNvPr id="26" name="Content Placeholder 2"/>
          <p:cNvSpPr txBox="1">
            <a:spLocks/>
          </p:cNvSpPr>
          <p:nvPr/>
        </p:nvSpPr>
        <p:spPr>
          <a:xfrm>
            <a:off x="1774504" y="1979047"/>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BDD4DE"/>
                </a:solidFill>
              </a:rPr>
              <a:t>HTML 5/CORS</a:t>
            </a:r>
          </a:p>
        </p:txBody>
      </p:sp>
      <p:sp>
        <p:nvSpPr>
          <p:cNvPr id="27" name="Content Placeholder 2"/>
          <p:cNvSpPr txBox="1">
            <a:spLocks/>
          </p:cNvSpPr>
          <p:nvPr/>
        </p:nvSpPr>
        <p:spPr>
          <a:xfrm>
            <a:off x="1239795" y="1371892"/>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Windows Phone Support</a:t>
            </a:r>
          </a:p>
        </p:txBody>
      </p:sp>
      <p:sp>
        <p:nvSpPr>
          <p:cNvPr id="28" name="Content Placeholder 2"/>
          <p:cNvSpPr txBox="1">
            <a:spLocks/>
          </p:cNvSpPr>
          <p:nvPr/>
        </p:nvSpPr>
        <p:spPr>
          <a:xfrm>
            <a:off x="358801" y="2324356"/>
            <a:ext cx="3153691" cy="489539"/>
          </a:xfrm>
          <a:prstGeom prst="rect">
            <a:avLst/>
          </a:prstGeom>
        </p:spPr>
        <p:txBody>
          <a:bodyPr vert="horz" lIns="91403" tIns="45702" rIns="91403" bIns="45702"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Custom Mobile API</a:t>
            </a:r>
          </a:p>
        </p:txBody>
      </p:sp>
      <p:sp>
        <p:nvSpPr>
          <p:cNvPr id="29" name="Content Placeholder 2"/>
          <p:cNvSpPr txBox="1">
            <a:spLocks/>
          </p:cNvSpPr>
          <p:nvPr/>
        </p:nvSpPr>
        <p:spPr>
          <a:xfrm>
            <a:off x="667150" y="4409850"/>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iOS Notification Support</a:t>
            </a:r>
          </a:p>
        </p:txBody>
      </p:sp>
      <p:sp>
        <p:nvSpPr>
          <p:cNvPr id="30" name="Content Placeholder 2"/>
          <p:cNvSpPr txBox="1">
            <a:spLocks/>
          </p:cNvSpPr>
          <p:nvPr/>
        </p:nvSpPr>
        <p:spPr>
          <a:xfrm>
            <a:off x="435889" y="5257541"/>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BDD4DE"/>
                </a:solidFill>
              </a:rPr>
              <a:t>Git Source Control</a:t>
            </a:r>
          </a:p>
        </p:txBody>
      </p:sp>
      <p:sp>
        <p:nvSpPr>
          <p:cNvPr id="32" name="Content Placeholder 2"/>
          <p:cNvSpPr txBox="1">
            <a:spLocks/>
          </p:cNvSpPr>
          <p:nvPr/>
        </p:nvSpPr>
        <p:spPr>
          <a:xfrm>
            <a:off x="9600704" y="5366957"/>
            <a:ext cx="2428797" cy="652476"/>
          </a:xfrm>
          <a:prstGeom prst="rect">
            <a:avLst/>
          </a:prstGeom>
        </p:spPr>
        <p:txBody>
          <a:bodyPr vert="horz" lIns="91403" tIns="45702" rIns="91403" bIns="45702"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799" dirty="0">
                <a:solidFill>
                  <a:srgbClr val="BDD4DE"/>
                </a:solidFill>
              </a:rPr>
              <a:t>Windows 8 Notification Support</a:t>
            </a:r>
          </a:p>
        </p:txBody>
      </p:sp>
      <p:sp>
        <p:nvSpPr>
          <p:cNvPr id="34" name="Content Placeholder 2"/>
          <p:cNvSpPr txBox="1">
            <a:spLocks/>
          </p:cNvSpPr>
          <p:nvPr/>
        </p:nvSpPr>
        <p:spPr>
          <a:xfrm>
            <a:off x="8275553" y="1050144"/>
            <a:ext cx="3153691" cy="489539"/>
          </a:xfrm>
          <a:prstGeom prst="rect">
            <a:avLst/>
          </a:prstGeom>
        </p:spPr>
        <p:txBody>
          <a:bodyPr vert="horz" lIns="91403" tIns="45702" rIns="91403" bIns="45702"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Mercurial Deployment</a:t>
            </a:r>
          </a:p>
        </p:txBody>
      </p:sp>
      <p:sp>
        <p:nvSpPr>
          <p:cNvPr id="35" name="Content Placeholder 2"/>
          <p:cNvSpPr txBox="1">
            <a:spLocks/>
          </p:cNvSpPr>
          <p:nvPr/>
        </p:nvSpPr>
        <p:spPr>
          <a:xfrm>
            <a:off x="9237113" y="1561811"/>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Log Streaming</a:t>
            </a:r>
          </a:p>
        </p:txBody>
      </p:sp>
      <p:sp>
        <p:nvSpPr>
          <p:cNvPr id="36" name="Content Placeholder 2"/>
          <p:cNvSpPr txBox="1">
            <a:spLocks/>
          </p:cNvSpPr>
          <p:nvPr/>
        </p:nvSpPr>
        <p:spPr>
          <a:xfrm>
            <a:off x="7622837" y="2209973"/>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IP and SNI SSL</a:t>
            </a:r>
          </a:p>
        </p:txBody>
      </p:sp>
      <p:sp>
        <p:nvSpPr>
          <p:cNvPr id="37" name="Content Placeholder 2"/>
          <p:cNvSpPr txBox="1">
            <a:spLocks/>
          </p:cNvSpPr>
          <p:nvPr/>
        </p:nvSpPr>
        <p:spPr>
          <a:xfrm>
            <a:off x="9559800" y="2900361"/>
            <a:ext cx="2629750"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IP/DDOS Protection</a:t>
            </a:r>
          </a:p>
        </p:txBody>
      </p:sp>
      <p:sp>
        <p:nvSpPr>
          <p:cNvPr id="38" name="Content Placeholder 2"/>
          <p:cNvSpPr txBox="1">
            <a:spLocks/>
          </p:cNvSpPr>
          <p:nvPr/>
        </p:nvSpPr>
        <p:spPr>
          <a:xfrm>
            <a:off x="8002555" y="3489520"/>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http Logs to Storage</a:t>
            </a:r>
          </a:p>
        </p:txBody>
      </p:sp>
      <p:sp>
        <p:nvSpPr>
          <p:cNvPr id="39" name="Content Placeholder 2"/>
          <p:cNvSpPr txBox="1">
            <a:spLocks/>
          </p:cNvSpPr>
          <p:nvPr/>
        </p:nvSpPr>
        <p:spPr>
          <a:xfrm>
            <a:off x="7590025" y="4078757"/>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rgbClr val="BDD4DE"/>
                </a:solidFill>
              </a:rPr>
              <a:t>WebSockets</a:t>
            </a:r>
            <a:endParaRPr lang="en-US" sz="2799" dirty="0">
              <a:solidFill>
                <a:srgbClr val="BDD4DE"/>
              </a:solidFill>
            </a:endParaRPr>
          </a:p>
        </p:txBody>
      </p:sp>
      <p:sp>
        <p:nvSpPr>
          <p:cNvPr id="40" name="Content Placeholder 2"/>
          <p:cNvSpPr txBox="1">
            <a:spLocks/>
          </p:cNvSpPr>
          <p:nvPr/>
        </p:nvSpPr>
        <p:spPr>
          <a:xfrm>
            <a:off x="9353109" y="4898363"/>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New Relic</a:t>
            </a:r>
          </a:p>
        </p:txBody>
      </p:sp>
      <p:sp>
        <p:nvSpPr>
          <p:cNvPr id="41" name="Content Placeholder 2"/>
          <p:cNvSpPr txBox="1">
            <a:spLocks/>
          </p:cNvSpPr>
          <p:nvPr/>
        </p:nvSpPr>
        <p:spPr>
          <a:xfrm>
            <a:off x="6169725" y="35047"/>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Remote Debug</a:t>
            </a:r>
          </a:p>
        </p:txBody>
      </p:sp>
      <p:sp>
        <p:nvSpPr>
          <p:cNvPr id="42" name="Content Placeholder 2"/>
          <p:cNvSpPr txBox="1">
            <a:spLocks/>
          </p:cNvSpPr>
          <p:nvPr/>
        </p:nvSpPr>
        <p:spPr>
          <a:xfrm>
            <a:off x="6167486" y="5847193"/>
            <a:ext cx="3055959"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VOD Streaming + Encoding</a:t>
            </a:r>
          </a:p>
        </p:txBody>
      </p:sp>
      <p:sp>
        <p:nvSpPr>
          <p:cNvPr id="43" name="Content Placeholder 2"/>
          <p:cNvSpPr txBox="1">
            <a:spLocks/>
          </p:cNvSpPr>
          <p:nvPr/>
        </p:nvSpPr>
        <p:spPr>
          <a:xfrm>
            <a:off x="2015955" y="5511493"/>
            <a:ext cx="2428797"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BDD4DE"/>
                </a:solidFill>
              </a:rPr>
              <a:t>AD Management Portal</a:t>
            </a:r>
          </a:p>
        </p:txBody>
      </p:sp>
      <p:sp>
        <p:nvSpPr>
          <p:cNvPr id="44" name="Content Placeholder 2"/>
          <p:cNvSpPr txBox="1">
            <a:spLocks/>
          </p:cNvSpPr>
          <p:nvPr/>
        </p:nvSpPr>
        <p:spPr>
          <a:xfrm>
            <a:off x="7348943" y="5390626"/>
            <a:ext cx="2377208"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AD Directory Sync</a:t>
            </a:r>
          </a:p>
        </p:txBody>
      </p:sp>
      <p:sp>
        <p:nvSpPr>
          <p:cNvPr id="45" name="Content Placeholder 2"/>
          <p:cNvSpPr txBox="1">
            <a:spLocks/>
          </p:cNvSpPr>
          <p:nvPr/>
        </p:nvSpPr>
        <p:spPr>
          <a:xfrm>
            <a:off x="6962864" y="5046540"/>
            <a:ext cx="2428797"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99" dirty="0">
                <a:solidFill>
                  <a:srgbClr val="BDD4DE"/>
                </a:solidFill>
              </a:rPr>
              <a:t>Manage Azure in AD</a:t>
            </a:r>
          </a:p>
        </p:txBody>
      </p:sp>
      <p:sp>
        <p:nvSpPr>
          <p:cNvPr id="50" name="Content Placeholder 2"/>
          <p:cNvSpPr txBox="1">
            <a:spLocks/>
          </p:cNvSpPr>
          <p:nvPr/>
        </p:nvSpPr>
        <p:spPr>
          <a:xfrm>
            <a:off x="641175" y="5740873"/>
            <a:ext cx="3402436"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B2B/EDI and EAI Adapters </a:t>
            </a:r>
          </a:p>
        </p:txBody>
      </p:sp>
      <p:sp>
        <p:nvSpPr>
          <p:cNvPr id="51" name="Content Placeholder 2"/>
          <p:cNvSpPr txBox="1">
            <a:spLocks/>
          </p:cNvSpPr>
          <p:nvPr/>
        </p:nvSpPr>
        <p:spPr>
          <a:xfrm>
            <a:off x="5982514" y="6138302"/>
            <a:ext cx="2428797" cy="652476"/>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solidFill>
                  <a:srgbClr val="BDD4DE"/>
                </a:solidFill>
              </a:rPr>
              <a:t>AutoScale</a:t>
            </a:r>
            <a:r>
              <a:rPr lang="en-US" sz="1600" dirty="0">
                <a:solidFill>
                  <a:srgbClr val="BDD4DE"/>
                </a:solidFill>
              </a:rPr>
              <a:t>/Monitoring</a:t>
            </a:r>
          </a:p>
        </p:txBody>
      </p:sp>
      <p:sp>
        <p:nvSpPr>
          <p:cNvPr id="54" name="Content Placeholder 2"/>
          <p:cNvSpPr txBox="1">
            <a:spLocks/>
          </p:cNvSpPr>
          <p:nvPr/>
        </p:nvSpPr>
        <p:spPr>
          <a:xfrm>
            <a:off x="2905131" y="4876595"/>
            <a:ext cx="3153691" cy="489539"/>
          </a:xfrm>
          <a:prstGeom prst="rect">
            <a:avLst/>
          </a:prstGeom>
        </p:spPr>
        <p:txBody>
          <a:bodyPr vert="horz" lIns="91403" tIns="45702" rIns="91403" bIns="45702"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Windows Server Backup</a:t>
            </a:r>
          </a:p>
        </p:txBody>
      </p:sp>
      <p:sp>
        <p:nvSpPr>
          <p:cNvPr id="55" name="Content Placeholder 2"/>
          <p:cNvSpPr txBox="1">
            <a:spLocks/>
          </p:cNvSpPr>
          <p:nvPr/>
        </p:nvSpPr>
        <p:spPr>
          <a:xfrm>
            <a:off x="39779" y="3176903"/>
            <a:ext cx="4375337" cy="39597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99" dirty="0">
                <a:solidFill>
                  <a:srgbClr val="BDD4DE"/>
                </a:solidFill>
              </a:rPr>
              <a:t>Hyper-V Disaster Recovery Support</a:t>
            </a:r>
          </a:p>
        </p:txBody>
      </p:sp>
      <p:sp>
        <p:nvSpPr>
          <p:cNvPr id="56" name="Content Placeholder 2"/>
          <p:cNvSpPr txBox="1">
            <a:spLocks/>
          </p:cNvSpPr>
          <p:nvPr/>
        </p:nvSpPr>
        <p:spPr>
          <a:xfrm>
            <a:off x="7970796" y="2545001"/>
            <a:ext cx="3153691" cy="489539"/>
          </a:xfrm>
          <a:prstGeom prst="rect">
            <a:avLst/>
          </a:prstGeom>
        </p:spPr>
        <p:txBody>
          <a:bodyPr vert="horz" lIns="91403" tIns="45702" rIns="91403" bIns="45702"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http Logs to Storage</a:t>
            </a:r>
          </a:p>
        </p:txBody>
      </p:sp>
      <p:sp>
        <p:nvSpPr>
          <p:cNvPr id="57" name="Content Placeholder 2"/>
          <p:cNvSpPr txBox="1">
            <a:spLocks/>
          </p:cNvSpPr>
          <p:nvPr/>
        </p:nvSpPr>
        <p:spPr>
          <a:xfrm>
            <a:off x="7911494" y="6520353"/>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Import/Export Hard Drives</a:t>
            </a:r>
          </a:p>
        </p:txBody>
      </p:sp>
      <p:sp>
        <p:nvSpPr>
          <p:cNvPr id="58" name="Content Placeholder 2"/>
          <p:cNvSpPr txBox="1">
            <a:spLocks/>
          </p:cNvSpPr>
          <p:nvPr/>
        </p:nvSpPr>
        <p:spPr>
          <a:xfrm>
            <a:off x="4248770" y="5577572"/>
            <a:ext cx="3153691" cy="489539"/>
          </a:xfrm>
          <a:prstGeom prst="rect">
            <a:avLst/>
          </a:prstGeom>
        </p:spPr>
        <p:txBody>
          <a:bodyPr vert="horz" lIns="91403" tIns="45702" rIns="91403" bIns="45702"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CORS/JSON Storage Support</a:t>
            </a:r>
          </a:p>
        </p:txBody>
      </p:sp>
      <p:sp>
        <p:nvSpPr>
          <p:cNvPr id="59" name="Content Placeholder 2"/>
          <p:cNvSpPr txBox="1">
            <a:spLocks/>
          </p:cNvSpPr>
          <p:nvPr/>
        </p:nvSpPr>
        <p:spPr>
          <a:xfrm>
            <a:off x="2210352" y="4006110"/>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99" dirty="0">
                <a:solidFill>
                  <a:srgbClr val="BDD4DE"/>
                </a:solidFill>
              </a:rPr>
              <a:t>Storage Analytics</a:t>
            </a:r>
          </a:p>
        </p:txBody>
      </p:sp>
      <p:sp>
        <p:nvSpPr>
          <p:cNvPr id="60" name="Content Placeholder 2"/>
          <p:cNvSpPr txBox="1">
            <a:spLocks/>
          </p:cNvSpPr>
          <p:nvPr/>
        </p:nvSpPr>
        <p:spPr>
          <a:xfrm>
            <a:off x="2959465" y="6450256"/>
            <a:ext cx="4177385" cy="489539"/>
          </a:xfrm>
          <a:prstGeom prst="rect">
            <a:avLst/>
          </a:prstGeom>
        </p:spPr>
        <p:txBody>
          <a:bodyPr vert="horz" lIns="91403" tIns="45702" rIns="91403" bIns="45702"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Message Pump Programming Model</a:t>
            </a:r>
          </a:p>
        </p:txBody>
      </p:sp>
      <p:sp>
        <p:nvSpPr>
          <p:cNvPr id="61" name="Content Placeholder 2"/>
          <p:cNvSpPr txBox="1">
            <a:spLocks/>
          </p:cNvSpPr>
          <p:nvPr/>
        </p:nvSpPr>
        <p:spPr>
          <a:xfrm>
            <a:off x="9739331" y="4227749"/>
            <a:ext cx="23627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99" dirty="0">
                <a:solidFill>
                  <a:srgbClr val="BDD4DE"/>
                </a:solidFill>
              </a:rPr>
              <a:t>AMQP Support</a:t>
            </a:r>
          </a:p>
        </p:txBody>
      </p:sp>
      <p:sp>
        <p:nvSpPr>
          <p:cNvPr id="62" name="Content Placeholder 2"/>
          <p:cNvSpPr txBox="1">
            <a:spLocks/>
          </p:cNvSpPr>
          <p:nvPr/>
        </p:nvSpPr>
        <p:spPr>
          <a:xfrm>
            <a:off x="9037781" y="1384488"/>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Partitioned Queues/Topics</a:t>
            </a:r>
          </a:p>
        </p:txBody>
      </p:sp>
      <p:sp>
        <p:nvSpPr>
          <p:cNvPr id="63" name="Content Placeholder 2"/>
          <p:cNvSpPr txBox="1">
            <a:spLocks/>
          </p:cNvSpPr>
          <p:nvPr/>
        </p:nvSpPr>
        <p:spPr>
          <a:xfrm>
            <a:off x="5153303" y="958543"/>
            <a:ext cx="3153691" cy="489539"/>
          </a:xfrm>
          <a:prstGeom prst="rect">
            <a:avLst/>
          </a:prstGeom>
        </p:spPr>
        <p:txBody>
          <a:bodyPr vert="horz" lIns="91403" tIns="45702" rIns="91403" bIns="45702"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Cloud Services SDK 2.0</a:t>
            </a:r>
          </a:p>
        </p:txBody>
      </p:sp>
      <p:sp>
        <p:nvSpPr>
          <p:cNvPr id="64" name="Content Placeholder 2"/>
          <p:cNvSpPr txBox="1">
            <a:spLocks/>
          </p:cNvSpPr>
          <p:nvPr/>
        </p:nvSpPr>
        <p:spPr>
          <a:xfrm>
            <a:off x="6062187" y="1644245"/>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Dynamic Remote Desktop</a:t>
            </a:r>
          </a:p>
        </p:txBody>
      </p:sp>
      <p:sp>
        <p:nvSpPr>
          <p:cNvPr id="65" name="Content Placeholder 2"/>
          <p:cNvSpPr txBox="1">
            <a:spLocks/>
          </p:cNvSpPr>
          <p:nvPr/>
        </p:nvSpPr>
        <p:spPr>
          <a:xfrm>
            <a:off x="8898860" y="3863372"/>
            <a:ext cx="3153691" cy="489539"/>
          </a:xfrm>
          <a:prstGeom prst="rect">
            <a:avLst/>
          </a:prstGeom>
        </p:spPr>
        <p:txBody>
          <a:bodyPr vert="horz" lIns="91403" tIns="45702" rIns="91403" bIns="45702"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Dynamic Remote Desktop</a:t>
            </a:r>
          </a:p>
        </p:txBody>
      </p:sp>
      <p:sp>
        <p:nvSpPr>
          <p:cNvPr id="67" name="Content Placeholder 2"/>
          <p:cNvSpPr txBox="1">
            <a:spLocks/>
          </p:cNvSpPr>
          <p:nvPr/>
        </p:nvSpPr>
        <p:spPr>
          <a:xfrm>
            <a:off x="2283563" y="2533069"/>
            <a:ext cx="6893585" cy="2115102"/>
          </a:xfrm>
          <a:prstGeom prst="rect">
            <a:avLst/>
          </a:prstGeom>
        </p:spPr>
        <p:txBody>
          <a:bodyPr vert="horz" lIns="91403" tIns="45702" rIns="91403"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5998"/>
              </a:lnSpc>
              <a:buNone/>
            </a:pPr>
            <a:r>
              <a:rPr lang="en-US" sz="8798" dirty="0">
                <a:latin typeface="Segoe UI Light"/>
              </a:rPr>
              <a:t>Last 12</a:t>
            </a:r>
          </a:p>
        </p:txBody>
      </p:sp>
      <p:sp>
        <p:nvSpPr>
          <p:cNvPr id="66" name="Content Placeholder 2"/>
          <p:cNvSpPr txBox="1">
            <a:spLocks/>
          </p:cNvSpPr>
          <p:nvPr/>
        </p:nvSpPr>
        <p:spPr>
          <a:xfrm>
            <a:off x="9847880" y="396728"/>
            <a:ext cx="2288974" cy="471785"/>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99" dirty="0" err="1">
                <a:solidFill>
                  <a:srgbClr val="BDD4DE"/>
                </a:solidFill>
              </a:rPr>
              <a:t>Xamarin</a:t>
            </a:r>
            <a:r>
              <a:rPr lang="en-US" sz="1799" dirty="0">
                <a:solidFill>
                  <a:srgbClr val="BDD4DE"/>
                </a:solidFill>
              </a:rPr>
              <a:t> integration</a:t>
            </a:r>
          </a:p>
        </p:txBody>
      </p:sp>
      <p:sp>
        <p:nvSpPr>
          <p:cNvPr id="75" name="Content Placeholder 2"/>
          <p:cNvSpPr txBox="1">
            <a:spLocks/>
          </p:cNvSpPr>
          <p:nvPr/>
        </p:nvSpPr>
        <p:spPr>
          <a:xfrm>
            <a:off x="3189042" y="940588"/>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rgbClr val="BDD4DE"/>
                </a:solidFill>
              </a:rPr>
              <a:t>HDInsight</a:t>
            </a:r>
            <a:endParaRPr lang="en-US" sz="2799" dirty="0">
              <a:solidFill>
                <a:srgbClr val="BDD4DE"/>
              </a:solidFill>
            </a:endParaRPr>
          </a:p>
        </p:txBody>
      </p:sp>
      <p:sp>
        <p:nvSpPr>
          <p:cNvPr id="78" name="Content Placeholder 2"/>
          <p:cNvSpPr txBox="1">
            <a:spLocks/>
          </p:cNvSpPr>
          <p:nvPr/>
        </p:nvSpPr>
        <p:spPr>
          <a:xfrm>
            <a:off x="2453" y="1677105"/>
            <a:ext cx="2970604" cy="488753"/>
          </a:xfrm>
          <a:prstGeom prst="rect">
            <a:avLst/>
          </a:prstGeom>
        </p:spPr>
        <p:txBody>
          <a:bodyPr vert="horz" lIns="91403" tIns="45702" rIns="91403" bIns="45702"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9" dirty="0" err="1">
                <a:solidFill>
                  <a:srgbClr val="BDD4DE"/>
                </a:solidFill>
              </a:rPr>
              <a:t>AutoScale</a:t>
            </a:r>
            <a:endParaRPr lang="en-US" sz="3599" dirty="0">
              <a:solidFill>
                <a:srgbClr val="BDD4DE"/>
              </a:solidFill>
            </a:endParaRPr>
          </a:p>
        </p:txBody>
      </p:sp>
      <p:sp>
        <p:nvSpPr>
          <p:cNvPr id="79" name="Content Placeholder 2"/>
          <p:cNvSpPr txBox="1">
            <a:spLocks/>
          </p:cNvSpPr>
          <p:nvPr/>
        </p:nvSpPr>
        <p:spPr>
          <a:xfrm>
            <a:off x="8211988" y="1905217"/>
            <a:ext cx="1922039" cy="488753"/>
          </a:xfrm>
          <a:prstGeom prst="rect">
            <a:avLst/>
          </a:prstGeom>
        </p:spPr>
        <p:txBody>
          <a:bodyPr vert="horz" lIns="91403" tIns="45702" rIns="91403" bIns="45702"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9" dirty="0">
                <a:solidFill>
                  <a:srgbClr val="BDD4DE"/>
                </a:solidFill>
              </a:rPr>
              <a:t>IaaS</a:t>
            </a:r>
          </a:p>
        </p:txBody>
      </p:sp>
      <p:sp>
        <p:nvSpPr>
          <p:cNvPr id="80" name="Content Placeholder 2"/>
          <p:cNvSpPr txBox="1">
            <a:spLocks/>
          </p:cNvSpPr>
          <p:nvPr/>
        </p:nvSpPr>
        <p:spPr>
          <a:xfrm>
            <a:off x="7869665" y="3083717"/>
            <a:ext cx="3822549" cy="548346"/>
          </a:xfrm>
          <a:prstGeom prst="rect">
            <a:avLst/>
          </a:prstGeom>
        </p:spPr>
        <p:txBody>
          <a:bodyPr vert="horz" lIns="91403" tIns="45702" rIns="91403"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199" dirty="0">
                <a:solidFill>
                  <a:srgbClr val="BDD4DE"/>
                </a:solidFill>
              </a:rPr>
              <a:t>Multi-Factor </a:t>
            </a:r>
            <a:r>
              <a:rPr lang="en-US" sz="3199" dirty="0" err="1">
                <a:solidFill>
                  <a:srgbClr val="BDD4DE"/>
                </a:solidFill>
              </a:rPr>
              <a:t>Auth</a:t>
            </a:r>
            <a:endParaRPr lang="en-US" sz="3199" dirty="0">
              <a:solidFill>
                <a:srgbClr val="BDD4DE"/>
              </a:solidFill>
            </a:endParaRPr>
          </a:p>
        </p:txBody>
      </p:sp>
      <p:sp>
        <p:nvSpPr>
          <p:cNvPr id="81" name="Content Placeholder 2"/>
          <p:cNvSpPr txBox="1">
            <a:spLocks/>
          </p:cNvSpPr>
          <p:nvPr/>
        </p:nvSpPr>
        <p:spPr>
          <a:xfrm>
            <a:off x="9358572" y="2007304"/>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Active Directory</a:t>
            </a:r>
          </a:p>
        </p:txBody>
      </p:sp>
      <p:sp>
        <p:nvSpPr>
          <p:cNvPr id="82" name="Content Placeholder 2"/>
          <p:cNvSpPr txBox="1">
            <a:spLocks/>
          </p:cNvSpPr>
          <p:nvPr/>
        </p:nvSpPr>
        <p:spPr>
          <a:xfrm>
            <a:off x="305219" y="2825162"/>
            <a:ext cx="3153095" cy="488753"/>
          </a:xfrm>
          <a:prstGeom prst="rect">
            <a:avLst/>
          </a:prstGeom>
        </p:spPr>
        <p:txBody>
          <a:bodyPr vert="horz" lIns="91403" tIns="45702" rIns="91403" bIns="45702"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9" dirty="0">
                <a:solidFill>
                  <a:srgbClr val="BDD4DE"/>
                </a:solidFill>
              </a:rPr>
              <a:t>BizTalk Services</a:t>
            </a:r>
          </a:p>
        </p:txBody>
      </p:sp>
      <p:sp>
        <p:nvSpPr>
          <p:cNvPr id="83" name="Content Placeholder 2"/>
          <p:cNvSpPr txBox="1">
            <a:spLocks/>
          </p:cNvSpPr>
          <p:nvPr/>
        </p:nvSpPr>
        <p:spPr>
          <a:xfrm>
            <a:off x="148307" y="43069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Traffic Manager</a:t>
            </a:r>
          </a:p>
        </p:txBody>
      </p:sp>
      <p:sp>
        <p:nvSpPr>
          <p:cNvPr id="84" name="Content Placeholder 2"/>
          <p:cNvSpPr txBox="1">
            <a:spLocks/>
          </p:cNvSpPr>
          <p:nvPr/>
        </p:nvSpPr>
        <p:spPr>
          <a:xfrm>
            <a:off x="9104345" y="452301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rgbClr val="BDD4DE"/>
                </a:solidFill>
              </a:rPr>
              <a:t>PowerBI</a:t>
            </a:r>
            <a:endParaRPr lang="en-US" sz="2799" dirty="0">
              <a:solidFill>
                <a:srgbClr val="BDD4DE"/>
              </a:solidFill>
            </a:endParaRPr>
          </a:p>
        </p:txBody>
      </p:sp>
      <p:sp>
        <p:nvSpPr>
          <p:cNvPr id="85" name="Content Placeholder 2"/>
          <p:cNvSpPr txBox="1">
            <a:spLocks/>
          </p:cNvSpPr>
          <p:nvPr/>
        </p:nvSpPr>
        <p:spPr>
          <a:xfrm>
            <a:off x="346209" y="608120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Web Sites</a:t>
            </a:r>
          </a:p>
        </p:txBody>
      </p:sp>
      <p:sp>
        <p:nvSpPr>
          <p:cNvPr id="86" name="Content Placeholder 2"/>
          <p:cNvSpPr txBox="1">
            <a:spLocks/>
          </p:cNvSpPr>
          <p:nvPr/>
        </p:nvSpPr>
        <p:spPr>
          <a:xfrm>
            <a:off x="4222141" y="5112066"/>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Notification Hubs</a:t>
            </a:r>
          </a:p>
        </p:txBody>
      </p:sp>
      <p:sp>
        <p:nvSpPr>
          <p:cNvPr id="87" name="Content Placeholder 2"/>
          <p:cNvSpPr txBox="1">
            <a:spLocks/>
          </p:cNvSpPr>
          <p:nvPr/>
        </p:nvSpPr>
        <p:spPr>
          <a:xfrm>
            <a:off x="61828" y="4916333"/>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BDD4DE"/>
                </a:solidFill>
              </a:rPr>
              <a:t>Mobile Services</a:t>
            </a:r>
          </a:p>
        </p:txBody>
      </p:sp>
      <p:sp>
        <p:nvSpPr>
          <p:cNvPr id="88" name="Content Placeholder 2"/>
          <p:cNvSpPr txBox="1">
            <a:spLocks/>
          </p:cNvSpPr>
          <p:nvPr/>
        </p:nvSpPr>
        <p:spPr>
          <a:xfrm>
            <a:off x="2674361" y="6069784"/>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Media Services</a:t>
            </a:r>
          </a:p>
        </p:txBody>
      </p:sp>
      <p:sp>
        <p:nvSpPr>
          <p:cNvPr id="89" name="Content Placeholder 2"/>
          <p:cNvSpPr txBox="1">
            <a:spLocks/>
          </p:cNvSpPr>
          <p:nvPr/>
        </p:nvSpPr>
        <p:spPr>
          <a:xfrm>
            <a:off x="6881679" y="1156449"/>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Scheduler</a:t>
            </a:r>
          </a:p>
        </p:txBody>
      </p:sp>
      <p:sp>
        <p:nvSpPr>
          <p:cNvPr id="90" name="Content Placeholder 2"/>
          <p:cNvSpPr txBox="1">
            <a:spLocks/>
          </p:cNvSpPr>
          <p:nvPr/>
        </p:nvSpPr>
        <p:spPr>
          <a:xfrm>
            <a:off x="9113635" y="6063219"/>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VS Online</a:t>
            </a:r>
          </a:p>
        </p:txBody>
      </p:sp>
      <p:sp>
        <p:nvSpPr>
          <p:cNvPr id="91" name="Content Placeholder 2"/>
          <p:cNvSpPr txBox="1">
            <a:spLocks/>
          </p:cNvSpPr>
          <p:nvPr/>
        </p:nvSpPr>
        <p:spPr>
          <a:xfrm>
            <a:off x="9081561" y="659910"/>
            <a:ext cx="3153691" cy="489539"/>
          </a:xfrm>
          <a:prstGeom prst="rect">
            <a:avLst/>
          </a:prstGeom>
        </p:spPr>
        <p:txBody>
          <a:bodyPr vert="horz" lIns="91403" tIns="45702" rIns="91403" bIns="4570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rgbClr val="BDD4DE"/>
                </a:solidFill>
              </a:rPr>
              <a:t>Hyper-V Recovery</a:t>
            </a:r>
          </a:p>
        </p:txBody>
      </p:sp>
      <p:sp>
        <p:nvSpPr>
          <p:cNvPr id="68" name="Content Placeholder 2"/>
          <p:cNvSpPr txBox="1">
            <a:spLocks/>
          </p:cNvSpPr>
          <p:nvPr/>
        </p:nvSpPr>
        <p:spPr>
          <a:xfrm>
            <a:off x="3255603" y="3427704"/>
            <a:ext cx="5178388" cy="1183125"/>
          </a:xfrm>
          <a:prstGeom prst="rect">
            <a:avLst/>
          </a:prstGeom>
        </p:spPr>
        <p:txBody>
          <a:bodyPr vert="horz" lIns="91403" tIns="45702" rIns="91403"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5998"/>
              </a:lnSpc>
              <a:buNone/>
            </a:pPr>
            <a:r>
              <a:rPr lang="en-US" sz="8798" dirty="0">
                <a:latin typeface="Segoe UI Light"/>
              </a:rPr>
              <a:t>months</a:t>
            </a:r>
          </a:p>
        </p:txBody>
      </p:sp>
    </p:spTree>
    <p:extLst>
      <p:ext uri="{BB962C8B-B14F-4D97-AF65-F5344CB8AC3E}">
        <p14:creationId xmlns:p14="http://schemas.microsoft.com/office/powerpoint/2010/main" val="380515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fade">
                                      <p:cBhvr>
                                        <p:cTn id="7" dur="750"/>
                                        <p:tgtEl>
                                          <p:spTgt spid="78">
                                            <p:txEl>
                                              <p:pRg st="0" end="0"/>
                                            </p:txEl>
                                          </p:spTgt>
                                        </p:tgtEl>
                                      </p:cBhvr>
                                    </p:animEffect>
                                  </p:childTnLst>
                                </p:cTn>
                              </p:par>
                              <p:par>
                                <p:cTn id="8" presetID="10" presetClass="entr" presetSubtype="0" fill="hold" grpId="0" nodeType="withEffect">
                                  <p:stCondLst>
                                    <p:cond delay="23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750"/>
                                        <p:tgtEl>
                                          <p:spTgt spid="7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750"/>
                                        <p:tgtEl>
                                          <p:spTgt spid="80"/>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750"/>
                                        <p:tgtEl>
                                          <p:spTgt spid="8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750"/>
                                        <p:tgtEl>
                                          <p:spTgt spid="82"/>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750"/>
                                        <p:tgtEl>
                                          <p:spTgt spid="83"/>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750"/>
                                        <p:tgtEl>
                                          <p:spTgt spid="84"/>
                                        </p:tgtEl>
                                      </p:cBhvr>
                                    </p:animEffect>
                                  </p:childTnLst>
                                </p:cTn>
                              </p:par>
                              <p:par>
                                <p:cTn id="26" presetID="10" presetClass="entr" presetSubtype="0" fill="hold" grpId="0" nodeType="withEffect">
                                  <p:stCondLst>
                                    <p:cond delay="180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750"/>
                                        <p:tgtEl>
                                          <p:spTgt spid="85"/>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750"/>
                                        <p:tgtEl>
                                          <p:spTgt spid="86"/>
                                        </p:tgtEl>
                                      </p:cBhvr>
                                    </p:animEffect>
                                  </p:childTnLst>
                                </p:cTn>
                              </p:par>
                              <p:par>
                                <p:cTn id="32" presetID="10" presetClass="entr" presetSubtype="0" fill="hold" grpId="0" nodeType="withEffect">
                                  <p:stCondLst>
                                    <p:cond delay="220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750"/>
                                        <p:tgtEl>
                                          <p:spTgt spid="87"/>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750"/>
                                        <p:tgtEl>
                                          <p:spTgt spid="88"/>
                                        </p:tgtEl>
                                      </p:cBhvr>
                                    </p:animEffect>
                                  </p:childTnLst>
                                </p:cTn>
                              </p:par>
                              <p:par>
                                <p:cTn id="38" presetID="10" presetClass="entr" presetSubtype="0" fill="hold" grpId="0" nodeType="withEffect">
                                  <p:stCondLst>
                                    <p:cond delay="280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750"/>
                                        <p:tgtEl>
                                          <p:spTgt spid="89"/>
                                        </p:tgtEl>
                                      </p:cBhvr>
                                    </p:animEffect>
                                  </p:childTnLst>
                                </p:cTn>
                              </p:par>
                              <p:par>
                                <p:cTn id="41" presetID="10" presetClass="entr" presetSubtype="0" fill="hold" grpId="0" nodeType="withEffect">
                                  <p:stCondLst>
                                    <p:cond delay="32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750"/>
                                        <p:tgtEl>
                                          <p:spTgt spid="90"/>
                                        </p:tgtEl>
                                      </p:cBhvr>
                                    </p:animEffect>
                                  </p:childTnLst>
                                </p:cTn>
                              </p:par>
                              <p:par>
                                <p:cTn id="44" presetID="10" presetClass="entr" presetSubtype="0" fill="hold" grpId="0" nodeType="withEffect">
                                  <p:stCondLst>
                                    <p:cond delay="350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750"/>
                                        <p:tgtEl>
                                          <p:spTgt spid="91"/>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500"/>
                                        <p:tgtEl>
                                          <p:spTgt spid="6"/>
                                        </p:tgtEl>
                                      </p:cBhvr>
                                    </p:animEffect>
                                  </p:childTnLst>
                                </p:cTn>
                              </p:par>
                              <p:par>
                                <p:cTn id="50" presetID="10" presetClass="entr" presetSubtype="0" fill="hold" grpId="0" nodeType="withEffect">
                                  <p:stCondLst>
                                    <p:cond delay="23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500"/>
                                        <p:tgtEl>
                                          <p:spTgt spid="7"/>
                                        </p:tgtEl>
                                      </p:cBhvr>
                                    </p:animEffect>
                                  </p:childTnLst>
                                </p:cTn>
                              </p:par>
                              <p:par>
                                <p:cTn id="53" presetID="10" presetClass="entr" presetSubtype="0" fill="hold" grpId="0" nodeType="withEffect">
                                  <p:stCondLst>
                                    <p:cond delay="270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500"/>
                                        <p:tgtEl>
                                          <p:spTgt spid="8"/>
                                        </p:tgtEl>
                                      </p:cBhvr>
                                    </p:animEffect>
                                  </p:childTnLst>
                                </p:cTn>
                              </p:par>
                              <p:par>
                                <p:cTn id="56" presetID="10" presetClass="entr" presetSubtype="0" fill="hold" grpId="0" nodeType="withEffect">
                                  <p:stCondLst>
                                    <p:cond delay="3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500"/>
                                        <p:tgtEl>
                                          <p:spTgt spid="9"/>
                                        </p:tgtEl>
                                      </p:cBhvr>
                                    </p:animEffect>
                                  </p:childTnLst>
                                </p:cTn>
                              </p:par>
                              <p:par>
                                <p:cTn id="59" presetID="10" presetClass="entr" presetSubtype="0" fill="hold" grpId="0" nodeType="withEffect">
                                  <p:stCondLst>
                                    <p:cond delay="33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500"/>
                                        <p:tgtEl>
                                          <p:spTgt spid="12"/>
                                        </p:tgtEl>
                                      </p:cBhvr>
                                    </p:animEffect>
                                  </p:childTnLst>
                                </p:cTn>
                              </p:par>
                              <p:par>
                                <p:cTn id="62" presetID="10" presetClass="entr" presetSubtype="0" fill="hold" grpId="0" nodeType="withEffect">
                                  <p:stCondLst>
                                    <p:cond delay="280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500"/>
                                        <p:tgtEl>
                                          <p:spTgt spid="13"/>
                                        </p:tgtEl>
                                      </p:cBhvr>
                                    </p:animEffect>
                                  </p:childTnLst>
                                </p:cTn>
                              </p:par>
                              <p:par>
                                <p:cTn id="65" presetID="10" presetClass="entr" presetSubtype="0" fill="hold" grpId="0" nodeType="withEffect">
                                  <p:stCondLst>
                                    <p:cond delay="260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500"/>
                                        <p:tgtEl>
                                          <p:spTgt spid="14"/>
                                        </p:tgtEl>
                                      </p:cBhvr>
                                    </p:animEffect>
                                  </p:childTnLst>
                                </p:cTn>
                              </p:par>
                              <p:par>
                                <p:cTn id="68" presetID="10" presetClass="entr" presetSubtype="0" fill="hold" grpId="0" nodeType="withEffect">
                                  <p:stCondLst>
                                    <p:cond delay="220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500"/>
                                        <p:tgtEl>
                                          <p:spTgt spid="16"/>
                                        </p:tgtEl>
                                      </p:cBhvr>
                                    </p:animEffect>
                                  </p:childTnLst>
                                </p:cTn>
                              </p:par>
                              <p:par>
                                <p:cTn id="71" presetID="10" presetClass="entr" presetSubtype="0" fill="hold" grpId="0" nodeType="withEffect">
                                  <p:stCondLst>
                                    <p:cond delay="260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1500"/>
                                        <p:tgtEl>
                                          <p:spTgt spid="17"/>
                                        </p:tgtEl>
                                      </p:cBhvr>
                                    </p:animEffect>
                                  </p:childTnLst>
                                </p:cTn>
                              </p:par>
                              <p:par>
                                <p:cTn id="74" presetID="10" presetClass="entr" presetSubtype="0" fill="hold" grpId="0" nodeType="withEffect">
                                  <p:stCondLst>
                                    <p:cond delay="280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500"/>
                                        <p:tgtEl>
                                          <p:spTgt spid="18"/>
                                        </p:tgtEl>
                                      </p:cBhvr>
                                    </p:animEffect>
                                  </p:childTnLst>
                                </p:cTn>
                              </p:par>
                              <p:par>
                                <p:cTn id="77" presetID="10" presetClass="entr" presetSubtype="0" fill="hold" grpId="0" nodeType="withEffect">
                                  <p:stCondLst>
                                    <p:cond delay="310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500"/>
                                        <p:tgtEl>
                                          <p:spTgt spid="19"/>
                                        </p:tgtEl>
                                      </p:cBhvr>
                                    </p:animEffect>
                                  </p:childTnLst>
                                </p:cTn>
                              </p:par>
                              <p:par>
                                <p:cTn id="80" presetID="10" presetClass="entr" presetSubtype="0" fill="hold" grpId="0" nodeType="withEffect">
                                  <p:stCondLst>
                                    <p:cond delay="350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500"/>
                                        <p:tgtEl>
                                          <p:spTgt spid="20"/>
                                        </p:tgtEl>
                                      </p:cBhvr>
                                    </p:animEffect>
                                  </p:childTnLst>
                                </p:cTn>
                              </p:par>
                              <p:par>
                                <p:cTn id="83" presetID="10" presetClass="entr" presetSubtype="0" fill="hold" grpId="0" nodeType="withEffect">
                                  <p:stCondLst>
                                    <p:cond delay="380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500"/>
                                        <p:tgtEl>
                                          <p:spTgt spid="21"/>
                                        </p:tgtEl>
                                      </p:cBhvr>
                                    </p:animEffect>
                                  </p:childTnLst>
                                </p:cTn>
                              </p:par>
                              <p:par>
                                <p:cTn id="86" presetID="10" presetClass="entr" presetSubtype="0" fill="hold" grpId="0" nodeType="withEffect">
                                  <p:stCondLst>
                                    <p:cond delay="420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500"/>
                                        <p:tgtEl>
                                          <p:spTgt spid="22"/>
                                        </p:tgtEl>
                                      </p:cBhvr>
                                    </p:animEffect>
                                  </p:childTnLst>
                                </p:cTn>
                              </p:par>
                              <p:par>
                                <p:cTn id="89" presetID="10" presetClass="entr" presetSubtype="0" fill="hold" grpId="0" nodeType="withEffect">
                                  <p:stCondLst>
                                    <p:cond delay="450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1500"/>
                                        <p:tgtEl>
                                          <p:spTgt spid="23"/>
                                        </p:tgtEl>
                                      </p:cBhvr>
                                    </p:animEffect>
                                  </p:childTnLst>
                                </p:cTn>
                              </p:par>
                              <p:par>
                                <p:cTn id="92" presetID="10" presetClass="entr" presetSubtype="0" fill="hold" grpId="0" nodeType="withEffect">
                                  <p:stCondLst>
                                    <p:cond delay="480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1500"/>
                                        <p:tgtEl>
                                          <p:spTgt spid="24"/>
                                        </p:tgtEl>
                                      </p:cBhvr>
                                    </p:animEffect>
                                  </p:childTnLst>
                                </p:cTn>
                              </p:par>
                              <p:par>
                                <p:cTn id="95" presetID="10" presetClass="entr" presetSubtype="0" fill="hold" grpId="0" nodeType="withEffect">
                                  <p:stCondLst>
                                    <p:cond delay="530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1500"/>
                                        <p:tgtEl>
                                          <p:spTgt spid="25"/>
                                        </p:tgtEl>
                                      </p:cBhvr>
                                    </p:animEffect>
                                  </p:childTnLst>
                                </p:cTn>
                              </p:par>
                              <p:par>
                                <p:cTn id="98" presetID="10" presetClass="entr" presetSubtype="0" fill="hold" grpId="0" nodeType="withEffect">
                                  <p:stCondLst>
                                    <p:cond delay="570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1500"/>
                                        <p:tgtEl>
                                          <p:spTgt spid="26"/>
                                        </p:tgtEl>
                                      </p:cBhvr>
                                    </p:animEffect>
                                  </p:childTnLst>
                                </p:cTn>
                              </p:par>
                              <p:par>
                                <p:cTn id="101" presetID="10" presetClass="entr" presetSubtype="0" fill="hold" grpId="0" nodeType="withEffect">
                                  <p:stCondLst>
                                    <p:cond delay="610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1500"/>
                                        <p:tgtEl>
                                          <p:spTgt spid="27"/>
                                        </p:tgtEl>
                                      </p:cBhvr>
                                    </p:animEffect>
                                  </p:childTnLst>
                                </p:cTn>
                              </p:par>
                              <p:par>
                                <p:cTn id="104" presetID="10" presetClass="entr" presetSubtype="0" fill="hold" grpId="0" nodeType="withEffect">
                                  <p:stCondLst>
                                    <p:cond delay="650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1500"/>
                                        <p:tgtEl>
                                          <p:spTgt spid="28"/>
                                        </p:tgtEl>
                                      </p:cBhvr>
                                    </p:animEffect>
                                  </p:childTnLst>
                                </p:cTn>
                              </p:par>
                              <p:par>
                                <p:cTn id="107" presetID="10" presetClass="entr" presetSubtype="0" fill="hold" grpId="0" nodeType="withEffect">
                                  <p:stCondLst>
                                    <p:cond delay="700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1500"/>
                                        <p:tgtEl>
                                          <p:spTgt spid="29"/>
                                        </p:tgtEl>
                                      </p:cBhvr>
                                    </p:animEffect>
                                  </p:childTnLst>
                                </p:cTn>
                              </p:par>
                              <p:par>
                                <p:cTn id="110" presetID="10" presetClass="entr" presetSubtype="0" fill="hold" grpId="0" nodeType="withEffect">
                                  <p:stCondLst>
                                    <p:cond delay="730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500"/>
                                        <p:tgtEl>
                                          <p:spTgt spid="30"/>
                                        </p:tgtEl>
                                      </p:cBhvr>
                                    </p:animEffect>
                                  </p:childTnLst>
                                </p:cTn>
                              </p:par>
                              <p:par>
                                <p:cTn id="113" presetID="10" presetClass="entr" presetSubtype="0" fill="hold" grpId="0" nodeType="withEffect">
                                  <p:stCondLst>
                                    <p:cond delay="770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500"/>
                                        <p:tgtEl>
                                          <p:spTgt spid="32"/>
                                        </p:tgtEl>
                                      </p:cBhvr>
                                    </p:animEffect>
                                  </p:childTnLst>
                                </p:cTn>
                              </p:par>
                              <p:par>
                                <p:cTn id="116" presetID="10" presetClass="entr" presetSubtype="0" fill="hold" grpId="0" nodeType="withEffect">
                                  <p:stCondLst>
                                    <p:cond delay="830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1500"/>
                                        <p:tgtEl>
                                          <p:spTgt spid="34"/>
                                        </p:tgtEl>
                                      </p:cBhvr>
                                    </p:animEffect>
                                  </p:childTnLst>
                                </p:cTn>
                              </p:par>
                              <p:par>
                                <p:cTn id="119" presetID="10" presetClass="entr" presetSubtype="0" fill="hold" grpId="0" nodeType="withEffect">
                                  <p:stCondLst>
                                    <p:cond delay="870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1500"/>
                                        <p:tgtEl>
                                          <p:spTgt spid="35"/>
                                        </p:tgtEl>
                                      </p:cBhvr>
                                    </p:animEffect>
                                  </p:childTnLst>
                                </p:cTn>
                              </p:par>
                              <p:par>
                                <p:cTn id="122" presetID="10" presetClass="entr" presetSubtype="0" fill="hold" grpId="0" nodeType="withEffect">
                                  <p:stCondLst>
                                    <p:cond delay="9000"/>
                                  </p:stCondLst>
                                  <p:childTnLst>
                                    <p:set>
                                      <p:cBhvr>
                                        <p:cTn id="123" dur="1" fill="hold">
                                          <p:stCondLst>
                                            <p:cond delay="0"/>
                                          </p:stCondLst>
                                        </p:cTn>
                                        <p:tgtEl>
                                          <p:spTgt spid="36"/>
                                        </p:tgtEl>
                                        <p:attrNameLst>
                                          <p:attrName>style.visibility</p:attrName>
                                        </p:attrNameLst>
                                      </p:cBhvr>
                                      <p:to>
                                        <p:strVal val="visible"/>
                                      </p:to>
                                    </p:set>
                                    <p:animEffect transition="in" filter="fade">
                                      <p:cBhvr>
                                        <p:cTn id="124" dur="1500"/>
                                        <p:tgtEl>
                                          <p:spTgt spid="36"/>
                                        </p:tgtEl>
                                      </p:cBhvr>
                                    </p:animEffect>
                                  </p:childTnLst>
                                </p:cTn>
                              </p:par>
                              <p:par>
                                <p:cTn id="125" presetID="10" presetClass="entr" presetSubtype="0" fill="hold" grpId="0" nodeType="withEffect">
                                  <p:stCondLst>
                                    <p:cond delay="850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1500"/>
                                        <p:tgtEl>
                                          <p:spTgt spid="37"/>
                                        </p:tgtEl>
                                      </p:cBhvr>
                                    </p:animEffect>
                                  </p:childTnLst>
                                </p:cTn>
                              </p:par>
                              <p:par>
                                <p:cTn id="128" presetID="10" presetClass="entr" presetSubtype="0" fill="hold" grpId="0" nodeType="withEffect">
                                  <p:stCondLst>
                                    <p:cond delay="8000"/>
                                  </p:stCondLst>
                                  <p:childTnLst>
                                    <p:set>
                                      <p:cBhvr>
                                        <p:cTn id="129" dur="1" fill="hold">
                                          <p:stCondLst>
                                            <p:cond delay="0"/>
                                          </p:stCondLst>
                                        </p:cTn>
                                        <p:tgtEl>
                                          <p:spTgt spid="38"/>
                                        </p:tgtEl>
                                        <p:attrNameLst>
                                          <p:attrName>style.visibility</p:attrName>
                                        </p:attrNameLst>
                                      </p:cBhvr>
                                      <p:to>
                                        <p:strVal val="visible"/>
                                      </p:to>
                                    </p:set>
                                    <p:animEffect transition="in" filter="fade">
                                      <p:cBhvr>
                                        <p:cTn id="130" dur="1500"/>
                                        <p:tgtEl>
                                          <p:spTgt spid="38"/>
                                        </p:tgtEl>
                                      </p:cBhvr>
                                    </p:animEffect>
                                  </p:childTnLst>
                                </p:cTn>
                              </p:par>
                              <p:par>
                                <p:cTn id="131" presetID="10" presetClass="entr" presetSubtype="0" fill="hold" grpId="0" nodeType="withEffect">
                                  <p:stCondLst>
                                    <p:cond delay="7700"/>
                                  </p:stCondLst>
                                  <p:childTnLst>
                                    <p:set>
                                      <p:cBhvr>
                                        <p:cTn id="132" dur="1" fill="hold">
                                          <p:stCondLst>
                                            <p:cond delay="0"/>
                                          </p:stCondLst>
                                        </p:cTn>
                                        <p:tgtEl>
                                          <p:spTgt spid="39"/>
                                        </p:tgtEl>
                                        <p:attrNameLst>
                                          <p:attrName>style.visibility</p:attrName>
                                        </p:attrNameLst>
                                      </p:cBhvr>
                                      <p:to>
                                        <p:strVal val="visible"/>
                                      </p:to>
                                    </p:set>
                                    <p:animEffect transition="in" filter="fade">
                                      <p:cBhvr>
                                        <p:cTn id="133" dur="1500"/>
                                        <p:tgtEl>
                                          <p:spTgt spid="39"/>
                                        </p:tgtEl>
                                      </p:cBhvr>
                                    </p:animEffect>
                                  </p:childTnLst>
                                </p:cTn>
                              </p:par>
                              <p:par>
                                <p:cTn id="134" presetID="10" presetClass="entr" presetSubtype="0" fill="hold" grpId="0" nodeType="withEffect">
                                  <p:stCondLst>
                                    <p:cond delay="7500"/>
                                  </p:stCondLst>
                                  <p:childTnLst>
                                    <p:set>
                                      <p:cBhvr>
                                        <p:cTn id="135" dur="1" fill="hold">
                                          <p:stCondLst>
                                            <p:cond delay="0"/>
                                          </p:stCondLst>
                                        </p:cTn>
                                        <p:tgtEl>
                                          <p:spTgt spid="40"/>
                                        </p:tgtEl>
                                        <p:attrNameLst>
                                          <p:attrName>style.visibility</p:attrName>
                                        </p:attrNameLst>
                                      </p:cBhvr>
                                      <p:to>
                                        <p:strVal val="visible"/>
                                      </p:to>
                                    </p:set>
                                    <p:animEffect transition="in" filter="fade">
                                      <p:cBhvr>
                                        <p:cTn id="136" dur="1500"/>
                                        <p:tgtEl>
                                          <p:spTgt spid="40"/>
                                        </p:tgtEl>
                                      </p:cBhvr>
                                    </p:animEffect>
                                  </p:childTnLst>
                                </p:cTn>
                              </p:par>
                              <p:par>
                                <p:cTn id="137" presetID="10" presetClass="entr" presetSubtype="0" fill="hold" grpId="0" nodeType="withEffect">
                                  <p:stCondLst>
                                    <p:cond delay="7000"/>
                                  </p:stCondLst>
                                  <p:childTnLst>
                                    <p:set>
                                      <p:cBhvr>
                                        <p:cTn id="138" dur="1" fill="hold">
                                          <p:stCondLst>
                                            <p:cond delay="0"/>
                                          </p:stCondLst>
                                        </p:cTn>
                                        <p:tgtEl>
                                          <p:spTgt spid="41"/>
                                        </p:tgtEl>
                                        <p:attrNameLst>
                                          <p:attrName>style.visibility</p:attrName>
                                        </p:attrNameLst>
                                      </p:cBhvr>
                                      <p:to>
                                        <p:strVal val="visible"/>
                                      </p:to>
                                    </p:set>
                                    <p:animEffect transition="in" filter="fade">
                                      <p:cBhvr>
                                        <p:cTn id="139" dur="1500"/>
                                        <p:tgtEl>
                                          <p:spTgt spid="41"/>
                                        </p:tgtEl>
                                      </p:cBhvr>
                                    </p:animEffect>
                                  </p:childTnLst>
                                </p:cTn>
                              </p:par>
                              <p:par>
                                <p:cTn id="140" presetID="10" presetClass="entr" presetSubtype="0" fill="hold" grpId="0" nodeType="withEffect">
                                  <p:stCondLst>
                                    <p:cond delay="6700"/>
                                  </p:stCondLst>
                                  <p:childTnLst>
                                    <p:set>
                                      <p:cBhvr>
                                        <p:cTn id="141" dur="1" fill="hold">
                                          <p:stCondLst>
                                            <p:cond delay="0"/>
                                          </p:stCondLst>
                                        </p:cTn>
                                        <p:tgtEl>
                                          <p:spTgt spid="42"/>
                                        </p:tgtEl>
                                        <p:attrNameLst>
                                          <p:attrName>style.visibility</p:attrName>
                                        </p:attrNameLst>
                                      </p:cBhvr>
                                      <p:to>
                                        <p:strVal val="visible"/>
                                      </p:to>
                                    </p:set>
                                    <p:animEffect transition="in" filter="fade">
                                      <p:cBhvr>
                                        <p:cTn id="142" dur="1500"/>
                                        <p:tgtEl>
                                          <p:spTgt spid="42"/>
                                        </p:tgtEl>
                                      </p:cBhvr>
                                    </p:animEffect>
                                  </p:childTnLst>
                                </p:cTn>
                              </p:par>
                              <p:par>
                                <p:cTn id="143" presetID="10" presetClass="entr" presetSubtype="0" fill="hold" grpId="0" nodeType="withEffect">
                                  <p:stCondLst>
                                    <p:cond delay="6600"/>
                                  </p:stCondLst>
                                  <p:childTnLst>
                                    <p:set>
                                      <p:cBhvr>
                                        <p:cTn id="144" dur="1" fill="hold">
                                          <p:stCondLst>
                                            <p:cond delay="0"/>
                                          </p:stCondLst>
                                        </p:cTn>
                                        <p:tgtEl>
                                          <p:spTgt spid="43"/>
                                        </p:tgtEl>
                                        <p:attrNameLst>
                                          <p:attrName>style.visibility</p:attrName>
                                        </p:attrNameLst>
                                      </p:cBhvr>
                                      <p:to>
                                        <p:strVal val="visible"/>
                                      </p:to>
                                    </p:set>
                                    <p:animEffect transition="in" filter="fade">
                                      <p:cBhvr>
                                        <p:cTn id="145" dur="1500"/>
                                        <p:tgtEl>
                                          <p:spTgt spid="43"/>
                                        </p:tgtEl>
                                      </p:cBhvr>
                                    </p:animEffect>
                                  </p:childTnLst>
                                </p:cTn>
                              </p:par>
                              <p:par>
                                <p:cTn id="146" presetID="10" presetClass="entr" presetSubtype="0" fill="hold" grpId="0" nodeType="withEffect">
                                  <p:stCondLst>
                                    <p:cond delay="6300"/>
                                  </p:stCondLst>
                                  <p:childTnLst>
                                    <p:set>
                                      <p:cBhvr>
                                        <p:cTn id="147" dur="1" fill="hold">
                                          <p:stCondLst>
                                            <p:cond delay="0"/>
                                          </p:stCondLst>
                                        </p:cTn>
                                        <p:tgtEl>
                                          <p:spTgt spid="44"/>
                                        </p:tgtEl>
                                        <p:attrNameLst>
                                          <p:attrName>style.visibility</p:attrName>
                                        </p:attrNameLst>
                                      </p:cBhvr>
                                      <p:to>
                                        <p:strVal val="visible"/>
                                      </p:to>
                                    </p:set>
                                    <p:animEffect transition="in" filter="fade">
                                      <p:cBhvr>
                                        <p:cTn id="148" dur="1500"/>
                                        <p:tgtEl>
                                          <p:spTgt spid="44"/>
                                        </p:tgtEl>
                                      </p:cBhvr>
                                    </p:animEffect>
                                  </p:childTnLst>
                                </p:cTn>
                              </p:par>
                              <p:par>
                                <p:cTn id="149" presetID="10" presetClass="entr" presetSubtype="0" fill="hold" grpId="0" nodeType="withEffect">
                                  <p:stCondLst>
                                    <p:cond delay="5900"/>
                                  </p:stCondLst>
                                  <p:childTnLst>
                                    <p:set>
                                      <p:cBhvr>
                                        <p:cTn id="150" dur="1" fill="hold">
                                          <p:stCondLst>
                                            <p:cond delay="0"/>
                                          </p:stCondLst>
                                        </p:cTn>
                                        <p:tgtEl>
                                          <p:spTgt spid="45"/>
                                        </p:tgtEl>
                                        <p:attrNameLst>
                                          <p:attrName>style.visibility</p:attrName>
                                        </p:attrNameLst>
                                      </p:cBhvr>
                                      <p:to>
                                        <p:strVal val="visible"/>
                                      </p:to>
                                    </p:set>
                                    <p:animEffect transition="in" filter="fade">
                                      <p:cBhvr>
                                        <p:cTn id="151" dur="1500"/>
                                        <p:tgtEl>
                                          <p:spTgt spid="45"/>
                                        </p:tgtEl>
                                      </p:cBhvr>
                                    </p:animEffect>
                                  </p:childTnLst>
                                </p:cTn>
                              </p:par>
                              <p:par>
                                <p:cTn id="152" presetID="10" presetClass="entr" presetSubtype="0" fill="hold" grpId="0" nodeType="withEffect">
                                  <p:stCondLst>
                                    <p:cond delay="5500"/>
                                  </p:stCondLst>
                                  <p:childTnLst>
                                    <p:set>
                                      <p:cBhvr>
                                        <p:cTn id="153" dur="1" fill="hold">
                                          <p:stCondLst>
                                            <p:cond delay="0"/>
                                          </p:stCondLst>
                                        </p:cTn>
                                        <p:tgtEl>
                                          <p:spTgt spid="50"/>
                                        </p:tgtEl>
                                        <p:attrNameLst>
                                          <p:attrName>style.visibility</p:attrName>
                                        </p:attrNameLst>
                                      </p:cBhvr>
                                      <p:to>
                                        <p:strVal val="visible"/>
                                      </p:to>
                                    </p:set>
                                    <p:animEffect transition="in" filter="fade">
                                      <p:cBhvr>
                                        <p:cTn id="154" dur="1500"/>
                                        <p:tgtEl>
                                          <p:spTgt spid="50"/>
                                        </p:tgtEl>
                                      </p:cBhvr>
                                    </p:animEffect>
                                  </p:childTnLst>
                                </p:cTn>
                              </p:par>
                              <p:par>
                                <p:cTn id="155" presetID="10" presetClass="entr" presetSubtype="0" fill="hold" grpId="0" nodeType="withEffect">
                                  <p:stCondLst>
                                    <p:cond delay="530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500"/>
                                        <p:tgtEl>
                                          <p:spTgt spid="51"/>
                                        </p:tgtEl>
                                      </p:cBhvr>
                                    </p:animEffect>
                                  </p:childTnLst>
                                </p:cTn>
                              </p:par>
                              <p:par>
                                <p:cTn id="158" presetID="10" presetClass="entr" presetSubtype="0" fill="hold" grpId="0" nodeType="withEffect">
                                  <p:stCondLst>
                                    <p:cond delay="4700"/>
                                  </p:stCondLst>
                                  <p:childTnLst>
                                    <p:set>
                                      <p:cBhvr>
                                        <p:cTn id="159" dur="1" fill="hold">
                                          <p:stCondLst>
                                            <p:cond delay="0"/>
                                          </p:stCondLst>
                                        </p:cTn>
                                        <p:tgtEl>
                                          <p:spTgt spid="54"/>
                                        </p:tgtEl>
                                        <p:attrNameLst>
                                          <p:attrName>style.visibility</p:attrName>
                                        </p:attrNameLst>
                                      </p:cBhvr>
                                      <p:to>
                                        <p:strVal val="visible"/>
                                      </p:to>
                                    </p:set>
                                    <p:animEffect transition="in" filter="fade">
                                      <p:cBhvr>
                                        <p:cTn id="160" dur="1500"/>
                                        <p:tgtEl>
                                          <p:spTgt spid="54"/>
                                        </p:tgtEl>
                                      </p:cBhvr>
                                    </p:animEffect>
                                  </p:childTnLst>
                                </p:cTn>
                              </p:par>
                              <p:par>
                                <p:cTn id="161" presetID="10" presetClass="entr" presetSubtype="0" fill="hold" grpId="0" nodeType="withEffect">
                                  <p:stCondLst>
                                    <p:cond delay="4300"/>
                                  </p:stCondLst>
                                  <p:childTnLst>
                                    <p:set>
                                      <p:cBhvr>
                                        <p:cTn id="162" dur="1" fill="hold">
                                          <p:stCondLst>
                                            <p:cond delay="0"/>
                                          </p:stCondLst>
                                        </p:cTn>
                                        <p:tgtEl>
                                          <p:spTgt spid="55"/>
                                        </p:tgtEl>
                                        <p:attrNameLst>
                                          <p:attrName>style.visibility</p:attrName>
                                        </p:attrNameLst>
                                      </p:cBhvr>
                                      <p:to>
                                        <p:strVal val="visible"/>
                                      </p:to>
                                    </p:set>
                                    <p:animEffect transition="in" filter="fade">
                                      <p:cBhvr>
                                        <p:cTn id="163" dur="1500"/>
                                        <p:tgtEl>
                                          <p:spTgt spid="55"/>
                                        </p:tgtEl>
                                      </p:cBhvr>
                                    </p:animEffect>
                                  </p:childTnLst>
                                </p:cTn>
                              </p:par>
                              <p:par>
                                <p:cTn id="164" presetID="10" presetClass="entr" presetSubtype="0" fill="hold" grpId="0" nodeType="withEffect">
                                  <p:stCondLst>
                                    <p:cond delay="4700"/>
                                  </p:stCondLst>
                                  <p:childTnLst>
                                    <p:set>
                                      <p:cBhvr>
                                        <p:cTn id="165" dur="1" fill="hold">
                                          <p:stCondLst>
                                            <p:cond delay="0"/>
                                          </p:stCondLst>
                                        </p:cTn>
                                        <p:tgtEl>
                                          <p:spTgt spid="56"/>
                                        </p:tgtEl>
                                        <p:attrNameLst>
                                          <p:attrName>style.visibility</p:attrName>
                                        </p:attrNameLst>
                                      </p:cBhvr>
                                      <p:to>
                                        <p:strVal val="visible"/>
                                      </p:to>
                                    </p:set>
                                    <p:animEffect transition="in" filter="fade">
                                      <p:cBhvr>
                                        <p:cTn id="166" dur="1500"/>
                                        <p:tgtEl>
                                          <p:spTgt spid="56"/>
                                        </p:tgtEl>
                                      </p:cBhvr>
                                    </p:animEffect>
                                  </p:childTnLst>
                                </p:cTn>
                              </p:par>
                              <p:par>
                                <p:cTn id="167" presetID="10" presetClass="entr" presetSubtype="0" fill="hold" grpId="0" nodeType="withEffect">
                                  <p:stCondLst>
                                    <p:cond delay="5000"/>
                                  </p:stCondLst>
                                  <p:childTnLst>
                                    <p:set>
                                      <p:cBhvr>
                                        <p:cTn id="168" dur="1" fill="hold">
                                          <p:stCondLst>
                                            <p:cond delay="0"/>
                                          </p:stCondLst>
                                        </p:cTn>
                                        <p:tgtEl>
                                          <p:spTgt spid="57"/>
                                        </p:tgtEl>
                                        <p:attrNameLst>
                                          <p:attrName>style.visibility</p:attrName>
                                        </p:attrNameLst>
                                      </p:cBhvr>
                                      <p:to>
                                        <p:strVal val="visible"/>
                                      </p:to>
                                    </p:set>
                                    <p:animEffect transition="in" filter="fade">
                                      <p:cBhvr>
                                        <p:cTn id="169" dur="1500"/>
                                        <p:tgtEl>
                                          <p:spTgt spid="57"/>
                                        </p:tgtEl>
                                      </p:cBhvr>
                                    </p:animEffect>
                                  </p:childTnLst>
                                </p:cTn>
                              </p:par>
                              <p:par>
                                <p:cTn id="170" presetID="10" presetClass="entr" presetSubtype="0" fill="hold" grpId="0" nodeType="withEffect">
                                  <p:stCondLst>
                                    <p:cond delay="5200"/>
                                  </p:stCondLst>
                                  <p:childTnLst>
                                    <p:set>
                                      <p:cBhvr>
                                        <p:cTn id="171" dur="1" fill="hold">
                                          <p:stCondLst>
                                            <p:cond delay="0"/>
                                          </p:stCondLst>
                                        </p:cTn>
                                        <p:tgtEl>
                                          <p:spTgt spid="58"/>
                                        </p:tgtEl>
                                        <p:attrNameLst>
                                          <p:attrName>style.visibility</p:attrName>
                                        </p:attrNameLst>
                                      </p:cBhvr>
                                      <p:to>
                                        <p:strVal val="visible"/>
                                      </p:to>
                                    </p:set>
                                    <p:animEffect transition="in" filter="fade">
                                      <p:cBhvr>
                                        <p:cTn id="172" dur="1500"/>
                                        <p:tgtEl>
                                          <p:spTgt spid="58"/>
                                        </p:tgtEl>
                                      </p:cBhvr>
                                    </p:animEffect>
                                  </p:childTnLst>
                                </p:cTn>
                              </p:par>
                              <p:par>
                                <p:cTn id="173" presetID="10" presetClass="entr" presetSubtype="0" fill="hold" grpId="0" nodeType="withEffect">
                                  <p:stCondLst>
                                    <p:cond delay="5500"/>
                                  </p:stCondLst>
                                  <p:childTnLst>
                                    <p:set>
                                      <p:cBhvr>
                                        <p:cTn id="174" dur="1" fill="hold">
                                          <p:stCondLst>
                                            <p:cond delay="0"/>
                                          </p:stCondLst>
                                        </p:cTn>
                                        <p:tgtEl>
                                          <p:spTgt spid="59"/>
                                        </p:tgtEl>
                                        <p:attrNameLst>
                                          <p:attrName>style.visibility</p:attrName>
                                        </p:attrNameLst>
                                      </p:cBhvr>
                                      <p:to>
                                        <p:strVal val="visible"/>
                                      </p:to>
                                    </p:set>
                                    <p:animEffect transition="in" filter="fade">
                                      <p:cBhvr>
                                        <p:cTn id="175" dur="1500"/>
                                        <p:tgtEl>
                                          <p:spTgt spid="59"/>
                                        </p:tgtEl>
                                      </p:cBhvr>
                                    </p:animEffect>
                                  </p:childTnLst>
                                </p:cTn>
                              </p:par>
                              <p:par>
                                <p:cTn id="176" presetID="10" presetClass="entr" presetSubtype="0" fill="hold" grpId="0" nodeType="withEffect">
                                  <p:stCondLst>
                                    <p:cond delay="6000"/>
                                  </p:stCondLst>
                                  <p:childTnLst>
                                    <p:set>
                                      <p:cBhvr>
                                        <p:cTn id="177" dur="1" fill="hold">
                                          <p:stCondLst>
                                            <p:cond delay="0"/>
                                          </p:stCondLst>
                                        </p:cTn>
                                        <p:tgtEl>
                                          <p:spTgt spid="60"/>
                                        </p:tgtEl>
                                        <p:attrNameLst>
                                          <p:attrName>style.visibility</p:attrName>
                                        </p:attrNameLst>
                                      </p:cBhvr>
                                      <p:to>
                                        <p:strVal val="visible"/>
                                      </p:to>
                                    </p:set>
                                    <p:animEffect transition="in" filter="fade">
                                      <p:cBhvr>
                                        <p:cTn id="178" dur="1500"/>
                                        <p:tgtEl>
                                          <p:spTgt spid="60"/>
                                        </p:tgtEl>
                                      </p:cBhvr>
                                    </p:animEffect>
                                  </p:childTnLst>
                                </p:cTn>
                              </p:par>
                              <p:par>
                                <p:cTn id="179" presetID="10" presetClass="entr" presetSubtype="0" fill="hold" grpId="0" nodeType="withEffect">
                                  <p:stCondLst>
                                    <p:cond delay="6300"/>
                                  </p:stCondLst>
                                  <p:childTnLst>
                                    <p:set>
                                      <p:cBhvr>
                                        <p:cTn id="180" dur="1" fill="hold">
                                          <p:stCondLst>
                                            <p:cond delay="0"/>
                                          </p:stCondLst>
                                        </p:cTn>
                                        <p:tgtEl>
                                          <p:spTgt spid="61"/>
                                        </p:tgtEl>
                                        <p:attrNameLst>
                                          <p:attrName>style.visibility</p:attrName>
                                        </p:attrNameLst>
                                      </p:cBhvr>
                                      <p:to>
                                        <p:strVal val="visible"/>
                                      </p:to>
                                    </p:set>
                                    <p:animEffect transition="in" filter="fade">
                                      <p:cBhvr>
                                        <p:cTn id="181" dur="1500"/>
                                        <p:tgtEl>
                                          <p:spTgt spid="61"/>
                                        </p:tgtEl>
                                      </p:cBhvr>
                                    </p:animEffect>
                                  </p:childTnLst>
                                </p:cTn>
                              </p:par>
                              <p:par>
                                <p:cTn id="182" presetID="10" presetClass="entr" presetSubtype="0" fill="hold" grpId="0" nodeType="withEffect">
                                  <p:stCondLst>
                                    <p:cond delay="6500"/>
                                  </p:stCondLst>
                                  <p:childTnLst>
                                    <p:set>
                                      <p:cBhvr>
                                        <p:cTn id="183" dur="1" fill="hold">
                                          <p:stCondLst>
                                            <p:cond delay="0"/>
                                          </p:stCondLst>
                                        </p:cTn>
                                        <p:tgtEl>
                                          <p:spTgt spid="62"/>
                                        </p:tgtEl>
                                        <p:attrNameLst>
                                          <p:attrName>style.visibility</p:attrName>
                                        </p:attrNameLst>
                                      </p:cBhvr>
                                      <p:to>
                                        <p:strVal val="visible"/>
                                      </p:to>
                                    </p:set>
                                    <p:animEffect transition="in" filter="fade">
                                      <p:cBhvr>
                                        <p:cTn id="184" dur="1500"/>
                                        <p:tgtEl>
                                          <p:spTgt spid="62"/>
                                        </p:tgtEl>
                                      </p:cBhvr>
                                    </p:animEffect>
                                  </p:childTnLst>
                                </p:cTn>
                              </p:par>
                              <p:par>
                                <p:cTn id="185" presetID="10" presetClass="entr" presetSubtype="0" fill="hold" grpId="0" nodeType="withEffect">
                                  <p:stCondLst>
                                    <p:cond delay="6800"/>
                                  </p:stCondLst>
                                  <p:childTnLst>
                                    <p:set>
                                      <p:cBhvr>
                                        <p:cTn id="186" dur="1" fill="hold">
                                          <p:stCondLst>
                                            <p:cond delay="0"/>
                                          </p:stCondLst>
                                        </p:cTn>
                                        <p:tgtEl>
                                          <p:spTgt spid="63"/>
                                        </p:tgtEl>
                                        <p:attrNameLst>
                                          <p:attrName>style.visibility</p:attrName>
                                        </p:attrNameLst>
                                      </p:cBhvr>
                                      <p:to>
                                        <p:strVal val="visible"/>
                                      </p:to>
                                    </p:set>
                                    <p:animEffect transition="in" filter="fade">
                                      <p:cBhvr>
                                        <p:cTn id="187" dur="1500"/>
                                        <p:tgtEl>
                                          <p:spTgt spid="63"/>
                                        </p:tgtEl>
                                      </p:cBhvr>
                                    </p:animEffect>
                                  </p:childTnLst>
                                </p:cTn>
                              </p:par>
                              <p:par>
                                <p:cTn id="188" presetID="10" presetClass="entr" presetSubtype="0" fill="hold" grpId="0" nodeType="withEffect">
                                  <p:stCondLst>
                                    <p:cond delay="710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1500"/>
                                        <p:tgtEl>
                                          <p:spTgt spid="64"/>
                                        </p:tgtEl>
                                      </p:cBhvr>
                                    </p:animEffect>
                                  </p:childTnLst>
                                </p:cTn>
                              </p:par>
                              <p:par>
                                <p:cTn id="191" presetID="10" presetClass="entr" presetSubtype="0" fill="hold" grpId="0" nodeType="withEffect">
                                  <p:stCondLst>
                                    <p:cond delay="7500"/>
                                  </p:stCondLst>
                                  <p:childTnLst>
                                    <p:set>
                                      <p:cBhvr>
                                        <p:cTn id="192" dur="1" fill="hold">
                                          <p:stCondLst>
                                            <p:cond delay="0"/>
                                          </p:stCondLst>
                                        </p:cTn>
                                        <p:tgtEl>
                                          <p:spTgt spid="65"/>
                                        </p:tgtEl>
                                        <p:attrNameLst>
                                          <p:attrName>style.visibility</p:attrName>
                                        </p:attrNameLst>
                                      </p:cBhvr>
                                      <p:to>
                                        <p:strVal val="visible"/>
                                      </p:to>
                                    </p:set>
                                    <p:animEffect transition="in" filter="fade">
                                      <p:cBhvr>
                                        <p:cTn id="193" dur="1500"/>
                                        <p:tgtEl>
                                          <p:spTgt spid="65"/>
                                        </p:tgtEl>
                                      </p:cBhvr>
                                    </p:animEffect>
                                  </p:childTnLst>
                                </p:cTn>
                              </p:par>
                              <p:par>
                                <p:cTn id="194" presetID="10" presetClass="entr" presetSubtype="0" fill="hold" grpId="0" nodeType="withEffect">
                                  <p:stCondLst>
                                    <p:cond delay="7800"/>
                                  </p:stCondLst>
                                  <p:childTnLst>
                                    <p:set>
                                      <p:cBhvr>
                                        <p:cTn id="195" dur="1" fill="hold">
                                          <p:stCondLst>
                                            <p:cond delay="0"/>
                                          </p:stCondLst>
                                        </p:cTn>
                                        <p:tgtEl>
                                          <p:spTgt spid="66"/>
                                        </p:tgtEl>
                                        <p:attrNameLst>
                                          <p:attrName>style.visibility</p:attrName>
                                        </p:attrNameLst>
                                      </p:cBhvr>
                                      <p:to>
                                        <p:strVal val="visible"/>
                                      </p:to>
                                    </p:set>
                                    <p:animEffect transition="in" filter="fade">
                                      <p:cBhvr>
                                        <p:cTn id="196" dur="1500"/>
                                        <p:tgtEl>
                                          <p:spTgt spid="66"/>
                                        </p:tgtEl>
                                      </p:cBhvr>
                                    </p:animEffect>
                                  </p:childTnLst>
                                </p:cTn>
                              </p:par>
                              <p:par>
                                <p:cTn id="197" presetID="10" presetClass="entr" presetSubtype="0" fill="hold" grpId="0" nodeType="withEffect">
                                  <p:stCondLst>
                                    <p:cond delay="8200"/>
                                  </p:stCondLst>
                                  <p:childTnLst>
                                    <p:set>
                                      <p:cBhvr>
                                        <p:cTn id="198" dur="1" fill="hold">
                                          <p:stCondLst>
                                            <p:cond delay="0"/>
                                          </p:stCondLst>
                                        </p:cTn>
                                        <p:tgtEl>
                                          <p:spTgt spid="75"/>
                                        </p:tgtEl>
                                        <p:attrNameLst>
                                          <p:attrName>style.visibility</p:attrName>
                                        </p:attrNameLst>
                                      </p:cBhvr>
                                      <p:to>
                                        <p:strVal val="visible"/>
                                      </p:to>
                                    </p:set>
                                    <p:animEffect transition="in" filter="fade">
                                      <p:cBhvr>
                                        <p:cTn id="199" dur="1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P spid="13" grpId="0"/>
      <p:bldP spid="14"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2" grpId="0"/>
      <p:bldP spid="34" grpId="0"/>
      <p:bldP spid="35" grpId="0"/>
      <p:bldP spid="36" grpId="0"/>
      <p:bldP spid="37" grpId="0"/>
      <p:bldP spid="38" grpId="0"/>
      <p:bldP spid="39" grpId="0"/>
      <p:bldP spid="40" grpId="0"/>
      <p:bldP spid="41" grpId="0"/>
      <p:bldP spid="42" grpId="0"/>
      <p:bldP spid="43" grpId="0"/>
      <p:bldP spid="44" grpId="0"/>
      <p:bldP spid="45" grpId="0"/>
      <p:bldP spid="50" grpId="0"/>
      <p:bldP spid="51" grpId="0"/>
      <p:bldP spid="54" grpId="0"/>
      <p:bldP spid="55" grpId="0"/>
      <p:bldP spid="56" grpId="0"/>
      <p:bldP spid="57" grpId="0"/>
      <p:bldP spid="58" grpId="0"/>
      <p:bldP spid="59" grpId="0"/>
      <p:bldP spid="60" grpId="0"/>
      <p:bldP spid="61" grpId="0"/>
      <p:bldP spid="62" grpId="0"/>
      <p:bldP spid="63" grpId="0"/>
      <p:bldP spid="64" grpId="0"/>
      <p:bldP spid="65" grpId="0"/>
      <p:bldP spid="66" grpId="0"/>
      <p:bldP spid="75" grpId="0"/>
      <p:bldP spid="78" grpId="0" build="p"/>
      <p:bldP spid="79" grpId="0"/>
      <p:bldP spid="80" grpId="0"/>
      <p:bldP spid="81" grpId="0"/>
      <p:bldP spid="82" grpId="0"/>
      <p:bldP spid="83" grpId="0"/>
      <p:bldP spid="84" grpId="0"/>
      <p:bldP spid="85" grpId="0"/>
      <p:bldP spid="86" grpId="0"/>
      <p:bldP spid="87" grpId="0"/>
      <p:bldP spid="88" grpId="0"/>
      <p:bldP spid="89" grpId="0"/>
      <p:bldP spid="90" grpId="0"/>
      <p:bldP spid="9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986835" y="495621"/>
            <a:ext cx="3600015" cy="2869026"/>
            <a:chOff x="8146987" y="505063"/>
            <a:chExt cx="3672203" cy="2926556"/>
          </a:xfrm>
        </p:grpSpPr>
        <p:sp>
          <p:nvSpPr>
            <p:cNvPr id="82" name="Rectangle 81"/>
            <p:cNvSpPr/>
            <p:nvPr/>
          </p:nvSpPr>
          <p:spPr bwMode="auto">
            <a:xfrm>
              <a:off x="8146987" y="505063"/>
              <a:ext cx="367220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52" name="TextBox 51"/>
            <p:cNvSpPr txBox="1"/>
            <p:nvPr/>
          </p:nvSpPr>
          <p:spPr>
            <a:xfrm>
              <a:off x="8259479" y="1174901"/>
              <a:ext cx="3445158" cy="1126462"/>
            </a:xfrm>
            <a:prstGeom prst="rect">
              <a:avLst/>
            </a:prstGeom>
            <a:noFill/>
          </p:spPr>
          <p:txBody>
            <a:bodyPr wrap="square" lIns="179285" tIns="143428" rIns="179285" bIns="143428" rtlCol="0">
              <a:spAutoFit/>
            </a:bodyPr>
            <a:lstStyle/>
            <a:p>
              <a:pPr algn="ctr">
                <a:lnSpc>
                  <a:spcPct val="90000"/>
                </a:lnSpc>
                <a:spcAft>
                  <a:spcPts val="588"/>
                </a:spcAft>
              </a:pPr>
              <a:r>
                <a:rPr lang="en-US" sz="5294" dirty="0">
                  <a:solidFill>
                    <a:schemeClr val="bg1"/>
                  </a:solidFill>
                  <a:latin typeface="Segoe UI Light" panose="020B0502040204020203" pitchFamily="34" charset="0"/>
                  <a:cs typeface="Segoe UI Light" panose="020B0502040204020203" pitchFamily="34" charset="0"/>
                </a:rPr>
                <a:t>&gt;</a:t>
              </a:r>
              <a:r>
                <a:rPr lang="en-US" sz="5882" dirty="0">
                  <a:solidFill>
                    <a:schemeClr val="bg1"/>
                  </a:solidFill>
                  <a:cs typeface="Segoe UI Semibold" panose="020B0702040204020203" pitchFamily="34" charset="0"/>
                </a:rPr>
                <a:t>30</a:t>
              </a:r>
              <a:r>
                <a:rPr lang="en-US" sz="3529" dirty="0">
                  <a:solidFill>
                    <a:schemeClr val="bg1"/>
                  </a:solidFill>
                  <a:latin typeface="Segoe UI Light" panose="020B0502040204020203" pitchFamily="34" charset="0"/>
                  <a:cs typeface="Segoe UI Light" panose="020B0502040204020203" pitchFamily="34" charset="0"/>
                </a:rPr>
                <a:t>Trillion</a:t>
              </a:r>
              <a:endParaRPr lang="en-US" sz="5294" dirty="0">
                <a:solidFill>
                  <a:schemeClr val="bg1"/>
                </a:solidFill>
                <a:latin typeface="Segoe UI Light" panose="020B0502040204020203" pitchFamily="34" charset="0"/>
                <a:cs typeface="Segoe UI Light" panose="020B0502040204020203" pitchFamily="34" charset="0"/>
              </a:endParaRPr>
            </a:p>
          </p:txBody>
        </p:sp>
        <p:sp>
          <p:nvSpPr>
            <p:cNvPr id="53" name="TextBox 52"/>
            <p:cNvSpPr txBox="1"/>
            <p:nvPr/>
          </p:nvSpPr>
          <p:spPr>
            <a:xfrm>
              <a:off x="8366440" y="2079799"/>
              <a:ext cx="3185571" cy="960263"/>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chemeClr val="bg1"/>
                  </a:solidFill>
                  <a:latin typeface="+mj-lt"/>
                </a:rPr>
                <a:t>Storage objects </a:t>
              </a:r>
              <a:br>
                <a:rPr lang="en-US" sz="2353" dirty="0">
                  <a:solidFill>
                    <a:schemeClr val="bg1"/>
                  </a:solidFill>
                  <a:latin typeface="+mj-lt"/>
                </a:rPr>
              </a:br>
              <a:r>
                <a:rPr lang="en-US" sz="2353" dirty="0">
                  <a:solidFill>
                    <a:schemeClr val="bg1"/>
                  </a:solidFill>
                  <a:latin typeface="+mj-lt"/>
                </a:rPr>
                <a:t>in Azure</a:t>
              </a:r>
            </a:p>
          </p:txBody>
        </p:sp>
      </p:grpSp>
      <p:grpSp>
        <p:nvGrpSpPr>
          <p:cNvPr id="5" name="Group 4"/>
          <p:cNvGrpSpPr/>
          <p:nvPr/>
        </p:nvGrpSpPr>
        <p:grpSpPr>
          <a:xfrm>
            <a:off x="4303150" y="495622"/>
            <a:ext cx="3628415" cy="2950256"/>
            <a:chOff x="4389437" y="505063"/>
            <a:chExt cx="3701172" cy="3009415"/>
          </a:xfrm>
        </p:grpSpPr>
        <p:sp>
          <p:nvSpPr>
            <p:cNvPr id="85" name="Rectangle 84"/>
            <p:cNvSpPr/>
            <p:nvPr/>
          </p:nvSpPr>
          <p:spPr bwMode="auto">
            <a:xfrm>
              <a:off x="4389437" y="505063"/>
              <a:ext cx="368339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64" name="TextBox 63"/>
            <p:cNvSpPr txBox="1"/>
            <p:nvPr/>
          </p:nvSpPr>
          <p:spPr>
            <a:xfrm>
              <a:off x="4389437" y="1174901"/>
              <a:ext cx="3701172" cy="1126462"/>
            </a:xfrm>
            <a:prstGeom prst="rect">
              <a:avLst/>
            </a:prstGeom>
            <a:noFill/>
          </p:spPr>
          <p:txBody>
            <a:bodyPr wrap="square" lIns="179285" tIns="143428" rIns="179285" bIns="143428" rtlCol="0">
              <a:spAutoFit/>
            </a:bodyPr>
            <a:lstStyle/>
            <a:p>
              <a:pPr algn="ctr">
                <a:lnSpc>
                  <a:spcPct val="90000"/>
                </a:lnSpc>
                <a:spcAft>
                  <a:spcPts val="588"/>
                </a:spcAft>
              </a:pPr>
              <a:r>
                <a:rPr lang="en-US" sz="5882" spc="-294" dirty="0">
                  <a:solidFill>
                    <a:schemeClr val="bg1"/>
                  </a:solidFill>
                </a:rPr>
                <a:t>1,200,000</a:t>
              </a:r>
            </a:p>
          </p:txBody>
        </p:sp>
        <p:sp>
          <p:nvSpPr>
            <p:cNvPr id="65" name="TextBox 64"/>
            <p:cNvSpPr txBox="1"/>
            <p:nvPr/>
          </p:nvSpPr>
          <p:spPr>
            <a:xfrm>
              <a:off x="4495373" y="2049462"/>
              <a:ext cx="3433787" cy="1465016"/>
            </a:xfrm>
            <a:prstGeom prst="rect">
              <a:avLst/>
            </a:prstGeom>
            <a:noFill/>
          </p:spPr>
          <p:txBody>
            <a:bodyPr wrap="square" lIns="179285" tIns="143428" rIns="179285" bIns="143428" rtlCol="0">
              <a:spAutoFit/>
            </a:bodyPr>
            <a:lstStyle/>
            <a:p>
              <a:pPr algn="ctr">
                <a:spcAft>
                  <a:spcPts val="588"/>
                </a:spcAft>
              </a:pPr>
              <a:r>
                <a:rPr lang="en-US" sz="2353" dirty="0">
                  <a:solidFill>
                    <a:schemeClr val="bg1"/>
                  </a:solidFill>
                  <a:latin typeface="+mj-lt"/>
                </a:rPr>
                <a:t>SQL databases </a:t>
              </a:r>
              <a:br>
                <a:rPr lang="en-US" sz="2353" dirty="0">
                  <a:solidFill>
                    <a:schemeClr val="bg1"/>
                  </a:solidFill>
                  <a:latin typeface="+mj-lt"/>
                </a:rPr>
              </a:br>
              <a:r>
                <a:rPr lang="en-US" sz="2353" dirty="0">
                  <a:solidFill>
                    <a:schemeClr val="bg1"/>
                  </a:solidFill>
                  <a:latin typeface="+mj-lt"/>
                </a:rPr>
                <a:t>in Azure</a:t>
              </a:r>
              <a:br>
                <a:rPr lang="en-US" sz="2353" dirty="0">
                  <a:solidFill>
                    <a:schemeClr val="bg1"/>
                  </a:solidFill>
                  <a:latin typeface="+mj-lt"/>
                </a:rPr>
              </a:br>
              <a:endParaRPr lang="en-US" sz="2745" dirty="0">
                <a:solidFill>
                  <a:schemeClr val="bg1"/>
                </a:solidFill>
                <a:latin typeface="+mj-lt"/>
              </a:endParaRPr>
            </a:p>
          </p:txBody>
        </p:sp>
      </p:grpSp>
      <p:grpSp>
        <p:nvGrpSpPr>
          <p:cNvPr id="7" name="Group 6"/>
          <p:cNvGrpSpPr/>
          <p:nvPr/>
        </p:nvGrpSpPr>
        <p:grpSpPr>
          <a:xfrm>
            <a:off x="7986835" y="3437334"/>
            <a:ext cx="3600015" cy="2869026"/>
            <a:chOff x="8146987" y="3505763"/>
            <a:chExt cx="3672203" cy="2926556"/>
          </a:xfrm>
        </p:grpSpPr>
        <p:sp>
          <p:nvSpPr>
            <p:cNvPr id="81" name="Rectangle 80"/>
            <p:cNvSpPr/>
            <p:nvPr/>
          </p:nvSpPr>
          <p:spPr bwMode="auto">
            <a:xfrm>
              <a:off x="8146987" y="3505763"/>
              <a:ext cx="367220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27" name="TextBox 26"/>
            <p:cNvSpPr txBox="1"/>
            <p:nvPr/>
          </p:nvSpPr>
          <p:spPr>
            <a:xfrm>
              <a:off x="8437886" y="3734620"/>
              <a:ext cx="3052754" cy="2145203"/>
            </a:xfrm>
            <a:prstGeom prst="rect">
              <a:avLst/>
            </a:prstGeom>
            <a:noFill/>
          </p:spPr>
          <p:txBody>
            <a:bodyPr wrap="square" lIns="179285" tIns="143428" rIns="179285" bIns="143428" rtlCol="0">
              <a:spAutoFit/>
            </a:bodyPr>
            <a:lstStyle/>
            <a:p>
              <a:pPr algn="ctr">
                <a:lnSpc>
                  <a:spcPct val="90000"/>
                </a:lnSpc>
                <a:spcAft>
                  <a:spcPts val="588"/>
                </a:spcAft>
              </a:pPr>
              <a:r>
                <a:rPr lang="en-US" sz="5882" dirty="0">
                  <a:solidFill>
                    <a:schemeClr val="bg1"/>
                  </a:solidFill>
                  <a:latin typeface="+mj-lt"/>
                  <a:cs typeface="Segoe UI Semibold" panose="020B0702040204020203" pitchFamily="34" charset="0"/>
                </a:rPr>
                <a:t>&gt;</a:t>
              </a:r>
              <a:r>
                <a:rPr lang="en-US" sz="5882" dirty="0">
                  <a:solidFill>
                    <a:schemeClr val="bg1"/>
                  </a:solidFill>
                  <a:cs typeface="Segoe UI Semibold" panose="020B0702040204020203" pitchFamily="34" charset="0"/>
                </a:rPr>
                <a:t>60</a:t>
              </a:r>
              <a:r>
                <a:rPr lang="en-US" sz="3921" dirty="0">
                  <a:solidFill>
                    <a:schemeClr val="bg1"/>
                  </a:solidFill>
                  <a:latin typeface="+mj-lt"/>
                  <a:cs typeface="Segoe UI Semibold" panose="020B0702040204020203" pitchFamily="34" charset="0"/>
                </a:rPr>
                <a:t>%</a:t>
              </a:r>
              <a:r>
                <a:rPr lang="en-US" sz="7842" dirty="0">
                  <a:solidFill>
                    <a:schemeClr val="bg1"/>
                  </a:solidFill>
                  <a:cs typeface="Segoe UI Semibold" panose="020B0702040204020203" pitchFamily="34" charset="0"/>
                </a:rPr>
                <a:t> </a:t>
              </a:r>
            </a:p>
            <a:p>
              <a:pPr algn="ctr">
                <a:lnSpc>
                  <a:spcPct val="90000"/>
                </a:lnSpc>
                <a:spcAft>
                  <a:spcPts val="588"/>
                </a:spcAft>
              </a:pPr>
              <a:r>
                <a:rPr lang="en-US" sz="2353" dirty="0">
                  <a:solidFill>
                    <a:schemeClr val="bg1"/>
                  </a:solidFill>
                  <a:latin typeface="+mj-lt"/>
                </a:rPr>
                <a:t>Customers using higher level services</a:t>
              </a:r>
            </a:p>
          </p:txBody>
        </p:sp>
      </p:grpSp>
      <p:grpSp>
        <p:nvGrpSpPr>
          <p:cNvPr id="4" name="Group 3"/>
          <p:cNvGrpSpPr/>
          <p:nvPr/>
        </p:nvGrpSpPr>
        <p:grpSpPr>
          <a:xfrm>
            <a:off x="531077" y="495621"/>
            <a:ext cx="3776419" cy="2869026"/>
            <a:chOff x="541726" y="505063"/>
            <a:chExt cx="3852144" cy="2926556"/>
          </a:xfrm>
        </p:grpSpPr>
        <p:sp>
          <p:nvSpPr>
            <p:cNvPr id="83" name="Rectangle 82"/>
            <p:cNvSpPr/>
            <p:nvPr/>
          </p:nvSpPr>
          <p:spPr bwMode="auto">
            <a:xfrm>
              <a:off x="636621" y="505063"/>
              <a:ext cx="368339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ea typeface="Segoe UI" pitchFamily="34" charset="0"/>
                <a:cs typeface="Segoe UI" pitchFamily="34" charset="0"/>
              </a:endParaRPr>
            </a:p>
          </p:txBody>
        </p:sp>
        <p:sp>
          <p:nvSpPr>
            <p:cNvPr id="28" name="TextBox 27"/>
            <p:cNvSpPr txBox="1"/>
            <p:nvPr/>
          </p:nvSpPr>
          <p:spPr>
            <a:xfrm>
              <a:off x="541726" y="1174901"/>
              <a:ext cx="3852144" cy="1868204"/>
            </a:xfrm>
            <a:prstGeom prst="rect">
              <a:avLst/>
            </a:prstGeom>
            <a:noFill/>
          </p:spPr>
          <p:txBody>
            <a:bodyPr wrap="square" lIns="179285" tIns="143428" rIns="179285" bIns="143428" rtlCol="0">
              <a:spAutoFit/>
            </a:bodyPr>
            <a:lstStyle/>
            <a:p>
              <a:pPr algn="ctr">
                <a:lnSpc>
                  <a:spcPct val="90000"/>
                </a:lnSpc>
                <a:spcAft>
                  <a:spcPts val="588"/>
                </a:spcAft>
              </a:pPr>
              <a:r>
                <a:rPr lang="en-US" sz="5882" dirty="0">
                  <a:solidFill>
                    <a:schemeClr val="bg1"/>
                  </a:solidFill>
                  <a:latin typeface="+mj-lt"/>
                  <a:cs typeface="Segoe UI Semibold" panose="020B0702040204020203" pitchFamily="34" charset="0"/>
                </a:rPr>
                <a:t>&gt;</a:t>
              </a:r>
              <a:r>
                <a:rPr lang="en-US" sz="5882" dirty="0">
                  <a:solidFill>
                    <a:schemeClr val="bg1"/>
                  </a:solidFill>
                  <a:cs typeface="Segoe UI Semibold" panose="020B0702040204020203" pitchFamily="34" charset="0"/>
                </a:rPr>
                <a:t>10,000     </a:t>
              </a:r>
            </a:p>
            <a:p>
              <a:pPr algn="ctr">
                <a:lnSpc>
                  <a:spcPct val="90000"/>
                </a:lnSpc>
                <a:spcAft>
                  <a:spcPts val="588"/>
                </a:spcAft>
              </a:pPr>
              <a:r>
                <a:rPr lang="en-US" sz="2353" dirty="0">
                  <a:solidFill>
                    <a:schemeClr val="bg1"/>
                  </a:solidFill>
                  <a:latin typeface="+mj-lt"/>
                </a:rPr>
                <a:t>New Azure customers </a:t>
              </a:r>
              <a:br>
                <a:rPr lang="en-US" sz="2353" dirty="0">
                  <a:solidFill>
                    <a:schemeClr val="bg1"/>
                  </a:solidFill>
                  <a:latin typeface="+mj-lt"/>
                </a:rPr>
              </a:br>
              <a:r>
                <a:rPr lang="en-US" sz="2353" dirty="0">
                  <a:solidFill>
                    <a:schemeClr val="bg1"/>
                  </a:solidFill>
                  <a:latin typeface="+mj-lt"/>
                </a:rPr>
                <a:t>a week</a:t>
              </a:r>
            </a:p>
          </p:txBody>
        </p:sp>
      </p:grpSp>
      <p:grpSp>
        <p:nvGrpSpPr>
          <p:cNvPr id="9" name="Group 8"/>
          <p:cNvGrpSpPr/>
          <p:nvPr/>
        </p:nvGrpSpPr>
        <p:grpSpPr>
          <a:xfrm>
            <a:off x="629105" y="3437334"/>
            <a:ext cx="3610985" cy="2869026"/>
            <a:chOff x="641719" y="3505763"/>
            <a:chExt cx="3683393" cy="2926556"/>
          </a:xfrm>
        </p:grpSpPr>
        <p:sp>
          <p:nvSpPr>
            <p:cNvPr id="84" name="Rectangle 83"/>
            <p:cNvSpPr/>
            <p:nvPr/>
          </p:nvSpPr>
          <p:spPr bwMode="auto">
            <a:xfrm>
              <a:off x="641719" y="3505763"/>
              <a:ext cx="368339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nvGrpSpPr>
            <p:cNvPr id="68" name="Group 67"/>
            <p:cNvGrpSpPr/>
            <p:nvPr/>
          </p:nvGrpSpPr>
          <p:grpSpPr>
            <a:xfrm>
              <a:off x="760407" y="3582220"/>
              <a:ext cx="3442469" cy="1286899"/>
              <a:chOff x="579436" y="874022"/>
              <a:chExt cx="3535364" cy="1286899"/>
            </a:xfrm>
          </p:grpSpPr>
          <p:sp>
            <p:nvSpPr>
              <p:cNvPr id="74" name="TextBox 73"/>
              <p:cNvSpPr txBox="1"/>
              <p:nvPr/>
            </p:nvSpPr>
            <p:spPr>
              <a:xfrm>
                <a:off x="579436" y="874022"/>
                <a:ext cx="3535364" cy="1043363"/>
              </a:xfrm>
              <a:prstGeom prst="rect">
                <a:avLst/>
              </a:prstGeom>
              <a:noFill/>
            </p:spPr>
            <p:txBody>
              <a:bodyPr wrap="square" lIns="179285" tIns="143428" rIns="179285" bIns="143428" rtlCol="0">
                <a:spAutoFit/>
              </a:bodyPr>
              <a:lstStyle/>
              <a:p>
                <a:pPr algn="ctr">
                  <a:lnSpc>
                    <a:spcPct val="90000"/>
                  </a:lnSpc>
                  <a:spcAft>
                    <a:spcPts val="588"/>
                  </a:spcAft>
                </a:pPr>
                <a:r>
                  <a:rPr lang="en-US" sz="5294" dirty="0">
                    <a:solidFill>
                      <a:schemeClr val="bg1"/>
                    </a:solidFill>
                  </a:rPr>
                  <a:t>350</a:t>
                </a:r>
                <a:r>
                  <a:rPr lang="en-US" sz="2745" dirty="0">
                    <a:solidFill>
                      <a:schemeClr val="bg1"/>
                    </a:solidFill>
                    <a:latin typeface="+mj-lt"/>
                  </a:rPr>
                  <a:t>Million</a:t>
                </a:r>
                <a:endParaRPr lang="en-US" sz="4313" dirty="0">
                  <a:solidFill>
                    <a:schemeClr val="bg1"/>
                  </a:solidFill>
                  <a:latin typeface="+mj-lt"/>
                </a:endParaRPr>
              </a:p>
            </p:txBody>
          </p:sp>
          <p:sp>
            <p:nvSpPr>
              <p:cNvPr id="75" name="TextBox 74"/>
              <p:cNvSpPr txBox="1"/>
              <p:nvPr/>
            </p:nvSpPr>
            <p:spPr>
              <a:xfrm>
                <a:off x="735647" y="1616156"/>
                <a:ext cx="3268979"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solidFill>
                      <a:schemeClr val="bg1"/>
                    </a:solidFill>
                    <a:latin typeface="+mj-lt"/>
                  </a:rPr>
                  <a:t>Azure Active Directory users</a:t>
                </a:r>
              </a:p>
            </p:txBody>
          </p:sp>
        </p:grpSp>
        <p:grpSp>
          <p:nvGrpSpPr>
            <p:cNvPr id="69" name="Group 68"/>
            <p:cNvGrpSpPr/>
            <p:nvPr/>
          </p:nvGrpSpPr>
          <p:grpSpPr>
            <a:xfrm>
              <a:off x="686209" y="4792919"/>
              <a:ext cx="3590864" cy="1447800"/>
              <a:chOff x="503236" y="982662"/>
              <a:chExt cx="3687764" cy="1447800"/>
            </a:xfrm>
          </p:grpSpPr>
          <p:sp>
            <p:nvSpPr>
              <p:cNvPr id="71" name="TextBox 70"/>
              <p:cNvSpPr txBox="1"/>
              <p:nvPr/>
            </p:nvSpPr>
            <p:spPr>
              <a:xfrm>
                <a:off x="503236" y="982662"/>
                <a:ext cx="3687764" cy="904863"/>
              </a:xfrm>
              <a:prstGeom prst="rect">
                <a:avLst/>
              </a:prstGeom>
              <a:noFill/>
            </p:spPr>
            <p:txBody>
              <a:bodyPr wrap="square" lIns="179285" tIns="143428" rIns="179285" bIns="143428" rtlCol="0">
                <a:spAutoFit/>
              </a:bodyPr>
              <a:lstStyle/>
              <a:p>
                <a:pPr algn="ctr">
                  <a:lnSpc>
                    <a:spcPct val="90000"/>
                  </a:lnSpc>
                  <a:spcAft>
                    <a:spcPts val="588"/>
                  </a:spcAft>
                </a:pPr>
                <a:r>
                  <a:rPr lang="en-US" sz="4313" dirty="0">
                    <a:solidFill>
                      <a:schemeClr val="bg1"/>
                    </a:solidFill>
                  </a:rPr>
                  <a:t>&gt;18</a:t>
                </a:r>
                <a:r>
                  <a:rPr lang="en-US" sz="2745" dirty="0">
                    <a:solidFill>
                      <a:schemeClr val="bg1"/>
                    </a:solidFill>
                    <a:latin typeface="+mj-lt"/>
                  </a:rPr>
                  <a:t>Billion</a:t>
                </a:r>
                <a:endParaRPr lang="en-US" sz="4313" dirty="0">
                  <a:solidFill>
                    <a:schemeClr val="bg1"/>
                  </a:solidFill>
                  <a:latin typeface="+mj-lt"/>
                </a:endParaRPr>
              </a:p>
            </p:txBody>
          </p:sp>
          <p:sp>
            <p:nvSpPr>
              <p:cNvPr id="72" name="TextBox 71"/>
              <p:cNvSpPr txBox="1"/>
              <p:nvPr/>
            </p:nvSpPr>
            <p:spPr>
              <a:xfrm>
                <a:off x="735647" y="1636398"/>
                <a:ext cx="3268980"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solidFill>
                      <a:schemeClr val="bg1"/>
                    </a:solidFill>
                    <a:latin typeface="+mj-lt"/>
                  </a:rPr>
                  <a:t>Azure Active Directory authentications/week</a:t>
                </a:r>
              </a:p>
            </p:txBody>
          </p:sp>
        </p:grpSp>
        <p:cxnSp>
          <p:nvCxnSpPr>
            <p:cNvPr id="3" name="Straight Connector 2"/>
            <p:cNvCxnSpPr/>
            <p:nvPr/>
          </p:nvCxnSpPr>
          <p:spPr>
            <a:xfrm>
              <a:off x="1017621" y="4869119"/>
              <a:ext cx="2895600" cy="0"/>
            </a:xfrm>
            <a:prstGeom prst="line">
              <a:avLst/>
            </a:prstGeom>
            <a:ln>
              <a:solidFill>
                <a:srgbClr val="BDD4DE"/>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4311160" y="3437333"/>
            <a:ext cx="3610985" cy="2869025"/>
            <a:chOff x="4397607" y="3505763"/>
            <a:chExt cx="3683393" cy="2926556"/>
          </a:xfrm>
        </p:grpSpPr>
        <p:sp>
          <p:nvSpPr>
            <p:cNvPr id="86" name="Rectangle 85"/>
            <p:cNvSpPr/>
            <p:nvPr/>
          </p:nvSpPr>
          <p:spPr bwMode="auto">
            <a:xfrm>
              <a:off x="4397607" y="3505763"/>
              <a:ext cx="3683393" cy="2926556"/>
            </a:xfrm>
            <a:prstGeom prst="rect">
              <a:avLst/>
            </a:prstGeom>
            <a:solidFill>
              <a:srgbClr val="5272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nvGrpSpPr>
            <p:cNvPr id="59" name="Group 58"/>
            <p:cNvGrpSpPr/>
            <p:nvPr/>
          </p:nvGrpSpPr>
          <p:grpSpPr>
            <a:xfrm>
              <a:off x="4473653" y="3965814"/>
              <a:ext cx="3565942" cy="2380523"/>
              <a:chOff x="548344" y="1535486"/>
              <a:chExt cx="3643584" cy="2380523"/>
            </a:xfrm>
          </p:grpSpPr>
          <p:sp>
            <p:nvSpPr>
              <p:cNvPr id="61" name="TextBox 60"/>
              <p:cNvSpPr txBox="1"/>
              <p:nvPr/>
            </p:nvSpPr>
            <p:spPr>
              <a:xfrm>
                <a:off x="579436" y="1535486"/>
                <a:ext cx="3535364" cy="1126463"/>
              </a:xfrm>
              <a:prstGeom prst="rect">
                <a:avLst/>
              </a:prstGeom>
              <a:noFill/>
            </p:spPr>
            <p:txBody>
              <a:bodyPr wrap="square" lIns="179285" tIns="143428" rIns="179285" bIns="143428" rtlCol="0">
                <a:spAutoFit/>
              </a:bodyPr>
              <a:lstStyle/>
              <a:p>
                <a:pPr algn="ctr">
                  <a:lnSpc>
                    <a:spcPct val="90000"/>
                  </a:lnSpc>
                  <a:spcAft>
                    <a:spcPts val="588"/>
                  </a:spcAft>
                </a:pPr>
                <a:r>
                  <a:rPr lang="en-US" sz="5882" dirty="0">
                    <a:solidFill>
                      <a:schemeClr val="bg1"/>
                    </a:solidFill>
                    <a:latin typeface="+mj-lt"/>
                  </a:rPr>
                  <a:t>&gt;</a:t>
                </a:r>
                <a:r>
                  <a:rPr lang="en-US" sz="5882" dirty="0">
                    <a:solidFill>
                      <a:schemeClr val="bg1"/>
                    </a:solidFill>
                  </a:rPr>
                  <a:t>2</a:t>
                </a:r>
                <a:r>
                  <a:rPr lang="en-US" sz="3529" dirty="0">
                    <a:solidFill>
                      <a:schemeClr val="bg1"/>
                    </a:solidFill>
                    <a:latin typeface="+mj-lt"/>
                  </a:rPr>
                  <a:t>Million</a:t>
                </a:r>
                <a:endParaRPr lang="en-US" sz="5882" dirty="0">
                  <a:solidFill>
                    <a:schemeClr val="bg1"/>
                  </a:solidFill>
                  <a:latin typeface="+mj-lt"/>
                </a:endParaRPr>
              </a:p>
            </p:txBody>
          </p:sp>
          <p:sp>
            <p:nvSpPr>
              <p:cNvPr id="62" name="TextBox 61"/>
              <p:cNvSpPr txBox="1"/>
              <p:nvPr/>
            </p:nvSpPr>
            <p:spPr>
              <a:xfrm>
                <a:off x="548344" y="2405563"/>
                <a:ext cx="3643584" cy="1510446"/>
              </a:xfrm>
              <a:prstGeom prst="rect">
                <a:avLst/>
              </a:prstGeom>
              <a:noFill/>
            </p:spPr>
            <p:txBody>
              <a:bodyPr wrap="square" lIns="179285" tIns="143428" rIns="179285" bIns="143428" rtlCol="0">
                <a:spAutoFit/>
              </a:bodyPr>
              <a:lstStyle/>
              <a:p>
                <a:pPr algn="ctr">
                  <a:lnSpc>
                    <a:spcPct val="90000"/>
                  </a:lnSpc>
                  <a:spcAft>
                    <a:spcPts val="588"/>
                  </a:spcAft>
                </a:pPr>
                <a:r>
                  <a:rPr lang="en-US" sz="2000" dirty="0">
                    <a:solidFill>
                      <a:schemeClr val="bg1"/>
                    </a:solidFill>
                    <a:latin typeface="+mj-lt"/>
                  </a:rPr>
                  <a:t>Developers registered with </a:t>
                </a:r>
                <a:br>
                  <a:rPr lang="en-US" sz="2000" dirty="0">
                    <a:solidFill>
                      <a:schemeClr val="bg1"/>
                    </a:solidFill>
                    <a:latin typeface="+mj-lt"/>
                  </a:rPr>
                </a:br>
                <a:r>
                  <a:rPr lang="en-US" sz="2000" dirty="0">
                    <a:solidFill>
                      <a:schemeClr val="bg1"/>
                    </a:solidFill>
                    <a:latin typeface="+mj-lt"/>
                  </a:rPr>
                  <a:t>Visual Studio Online</a:t>
                </a:r>
                <a:r>
                  <a:rPr lang="en-US" dirty="0">
                    <a:solidFill>
                      <a:schemeClr val="bg1"/>
                    </a:solidFill>
                    <a:latin typeface="+mj-lt"/>
                  </a:rPr>
                  <a:t/>
                </a:r>
                <a:br>
                  <a:rPr lang="en-US" dirty="0">
                    <a:solidFill>
                      <a:schemeClr val="bg1"/>
                    </a:solidFill>
                    <a:latin typeface="+mj-lt"/>
                  </a:rPr>
                </a:br>
                <a:r>
                  <a:rPr lang="en-US" dirty="0">
                    <a:solidFill>
                      <a:schemeClr val="bg1"/>
                    </a:solidFill>
                    <a:latin typeface="+mj-lt"/>
                  </a:rPr>
                  <a:t/>
                </a:r>
                <a:br>
                  <a:rPr lang="en-US" dirty="0">
                    <a:solidFill>
                      <a:schemeClr val="bg1"/>
                    </a:solidFill>
                    <a:latin typeface="+mj-lt"/>
                  </a:rPr>
                </a:br>
                <a:endParaRPr lang="en-US" sz="2800" dirty="0">
                  <a:solidFill>
                    <a:schemeClr val="bg1"/>
                  </a:solidFill>
                  <a:latin typeface="+mj-lt"/>
                </a:endParaRPr>
              </a:p>
            </p:txBody>
          </p:sp>
        </p:grpSp>
      </p:grpSp>
    </p:spTree>
    <p:extLst>
      <p:ext uri="{BB962C8B-B14F-4D97-AF65-F5344CB8AC3E}">
        <p14:creationId xmlns:p14="http://schemas.microsoft.com/office/powerpoint/2010/main" val="20869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3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6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9201"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5" name="Oval 4"/>
          <p:cNvSpPr/>
          <p:nvPr/>
        </p:nvSpPr>
        <p:spPr>
          <a:xfrm>
            <a:off x="7821828"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3" name="Oval 2"/>
          <p:cNvSpPr/>
          <p:nvPr/>
        </p:nvSpPr>
        <p:spPr>
          <a:xfrm>
            <a:off x="6412178" y="381001"/>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6" name="Text Placeholder 12"/>
          <p:cNvSpPr txBox="1">
            <a:spLocks/>
          </p:cNvSpPr>
          <p:nvPr/>
        </p:nvSpPr>
        <p:spPr>
          <a:xfrm>
            <a:off x="373143"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a:solidFill>
                  <a:prstClr val="white"/>
                </a:solidFill>
              </a:rPr>
              <a:t>How we differentiate with Azure</a:t>
            </a:r>
          </a:p>
        </p:txBody>
      </p:sp>
      <p:sp>
        <p:nvSpPr>
          <p:cNvPr id="16" name="Rectangle 15"/>
          <p:cNvSpPr/>
          <p:nvPr/>
        </p:nvSpPr>
        <p:spPr>
          <a:xfrm>
            <a:off x="5562601" y="4744198"/>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Enterprise Grade</a:t>
            </a:r>
          </a:p>
        </p:txBody>
      </p:sp>
      <p:sp>
        <p:nvSpPr>
          <p:cNvPr id="18" name="Rectangle 17"/>
          <p:cNvSpPr/>
          <p:nvPr/>
        </p:nvSpPr>
        <p:spPr>
          <a:xfrm>
            <a:off x="8862051" y="4744198"/>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Hybrid</a:t>
            </a:r>
          </a:p>
        </p:txBody>
      </p:sp>
      <p:sp>
        <p:nvSpPr>
          <p:cNvPr id="31" name="Freeform 138"/>
          <p:cNvSpPr>
            <a:spLocks noEditPoints="1"/>
          </p:cNvSpPr>
          <p:nvPr/>
        </p:nvSpPr>
        <p:spPr bwMode="black">
          <a:xfrm rot="2731855">
            <a:off x="9643260"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7256"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9000" y="2667001"/>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a:solidFill>
                  <a:prstClr val="white"/>
                </a:solidFill>
                <a:latin typeface="Segoe UI Light"/>
                <a:ea typeface="Segoe UI" pitchFamily="34" charset="0"/>
                <a:cs typeface="Segoe UI" pitchFamily="34" charset="0"/>
              </a:rPr>
              <a:t>Hyper-scale</a:t>
            </a:r>
          </a:p>
        </p:txBody>
      </p:sp>
      <p:pic>
        <p:nvPicPr>
          <p:cNvPr id="2" name="Picture 1"/>
          <p:cNvPicPr>
            <a:picLocks noChangeAspect="1"/>
          </p:cNvPicPr>
          <p:nvPr/>
        </p:nvPicPr>
        <p:blipFill>
          <a:blip r:embed="rId3"/>
          <a:stretch>
            <a:fillRect/>
          </a:stretch>
        </p:blipFill>
        <p:spPr>
          <a:xfrm>
            <a:off x="6667960" y="3906642"/>
            <a:ext cx="571040" cy="741558"/>
          </a:xfrm>
          <a:prstGeom prst="rect">
            <a:avLst/>
          </a:prstGeom>
        </p:spPr>
      </p:pic>
      <p:pic>
        <p:nvPicPr>
          <p:cNvPr id="19" name="Picture 18"/>
          <p:cNvPicPr>
            <a:picLocks noChangeAspect="1"/>
          </p:cNvPicPr>
          <p:nvPr/>
        </p:nvPicPr>
        <p:blipFill>
          <a:blip r:embed="rId4"/>
          <a:stretch>
            <a:fillRect/>
          </a:stretch>
        </p:blipFill>
        <p:spPr>
          <a:xfrm>
            <a:off x="8013588" y="1962889"/>
            <a:ext cx="749412" cy="593646"/>
          </a:xfrm>
          <a:prstGeom prst="rect">
            <a:avLst/>
          </a:prstGeom>
        </p:spPr>
      </p:pic>
    </p:spTree>
    <p:extLst>
      <p:ext uri="{BB962C8B-B14F-4D97-AF65-F5344CB8AC3E}">
        <p14:creationId xmlns:p14="http://schemas.microsoft.com/office/powerpoint/2010/main" val="40816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304" y="919351"/>
            <a:ext cx="9502927" cy="5295341"/>
          </a:xfrm>
          <a:prstGeom prst="rect">
            <a:avLst/>
          </a:prstGeom>
        </p:spPr>
      </p:pic>
      <p:sp>
        <p:nvSpPr>
          <p:cNvPr id="1238" name="Title 3"/>
          <p:cNvSpPr txBox="1">
            <a:spLocks/>
          </p:cNvSpPr>
          <p:nvPr/>
        </p:nvSpPr>
        <p:spPr>
          <a:xfrm>
            <a:off x="559991" y="4099645"/>
            <a:ext cx="2710066" cy="743601"/>
          </a:xfrm>
          <a:prstGeom prst="rect">
            <a:avLst/>
          </a:prstGeom>
        </p:spPr>
        <p:txBody>
          <a:bodyPr vert="horz" wrap="square" lIns="146245" tIns="91403" rIns="146245" bIns="91403"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altLang="ja-JP" sz="5294" dirty="0">
                <a:solidFill>
                  <a:srgbClr val="FFFFFF"/>
                </a:solidFill>
                <a:ea typeface="メイリオ" pitchFamily="50" charset="-128"/>
                <a:cs typeface="Segoe UI Light" panose="020B0502040204020203" pitchFamily="34" charset="0"/>
              </a:rPr>
              <a:t>Azure footprint</a:t>
            </a:r>
            <a:endParaRPr sz="5294" dirty="0">
              <a:solidFill>
                <a:srgbClr val="FFFFFF"/>
              </a:solidFill>
              <a:ea typeface="メイリオ" pitchFamily="50" charset="-128"/>
              <a:cs typeface="Segoe UI Light" panose="020B0502040204020203" pitchFamily="34" charset="0"/>
            </a:endParaRPr>
          </a:p>
        </p:txBody>
      </p:sp>
      <p:sp>
        <p:nvSpPr>
          <p:cNvPr id="2456" name="Oval 2455"/>
          <p:cNvSpPr/>
          <p:nvPr/>
        </p:nvSpPr>
        <p:spPr bwMode="auto">
          <a:xfrm>
            <a:off x="2353719" y="2493710"/>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pPr>
            <a:endParaRPr lang="en-US" sz="2398" kern="0" dirty="0">
              <a:solidFill>
                <a:srgbClr val="FFFFFF"/>
              </a:solidFill>
            </a:endParaRPr>
          </a:p>
        </p:txBody>
      </p:sp>
      <p:sp>
        <p:nvSpPr>
          <p:cNvPr id="2457" name="Oval 2456"/>
          <p:cNvSpPr/>
          <p:nvPr/>
        </p:nvSpPr>
        <p:spPr bwMode="auto">
          <a:xfrm>
            <a:off x="3349549" y="2214204"/>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817812" y="2881687"/>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5058" y="2067663"/>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411351" y="2040107"/>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8834252" y="3116786"/>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349367" y="3934781"/>
            <a:ext cx="539894" cy="5435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9410207" y="4662604"/>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9562713" y="5194445"/>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378334" y="2722422"/>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378334" y="2474177"/>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8716340" y="2241927"/>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473840" y="2908044"/>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3270057" y="2607487"/>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747673" y="2474177"/>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4493043" y="4430071"/>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1237" name="Oval 1236"/>
          <p:cNvSpPr/>
          <p:nvPr/>
        </p:nvSpPr>
        <p:spPr bwMode="auto">
          <a:xfrm>
            <a:off x="3556641" y="2614773"/>
            <a:ext cx="539896" cy="543540"/>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13288" fontAlgn="base">
              <a:spcBef>
                <a:spcPct val="0"/>
              </a:spcBef>
              <a:spcAft>
                <a:spcPct val="0"/>
              </a:spcAft>
              <a:defRPr/>
            </a:pPr>
            <a:endParaRPr lang="en-US" sz="2398" kern="0" dirty="0">
              <a:solidFill>
                <a:srgbClr val="FFFFFF"/>
              </a:solidFill>
            </a:endParaRPr>
          </a:p>
        </p:txBody>
      </p:sp>
      <p:sp>
        <p:nvSpPr>
          <p:cNvPr id="2455" name="Oval 2454"/>
          <p:cNvSpPr/>
          <p:nvPr/>
        </p:nvSpPr>
        <p:spPr bwMode="auto">
          <a:xfrm>
            <a:off x="3056310" y="2242385"/>
            <a:ext cx="539896" cy="543540"/>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13288" fontAlgn="base">
              <a:spcBef>
                <a:spcPct val="0"/>
              </a:spcBef>
              <a:spcAft>
                <a:spcPct val="0"/>
              </a:spcAft>
              <a:defRPr/>
            </a:pPr>
            <a:endParaRPr lang="en-US" sz="2398" kern="0" dirty="0">
              <a:solidFill>
                <a:srgbClr val="FFFFFF"/>
              </a:solidFill>
            </a:endParaRPr>
          </a:p>
        </p:txBody>
      </p:sp>
      <p:sp>
        <p:nvSpPr>
          <p:cNvPr id="2476" name="Oval 2475"/>
          <p:cNvSpPr/>
          <p:nvPr/>
        </p:nvSpPr>
        <p:spPr bwMode="auto">
          <a:xfrm>
            <a:off x="7435023" y="3413383"/>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77" name="Oval 2476"/>
          <p:cNvSpPr/>
          <p:nvPr/>
        </p:nvSpPr>
        <p:spPr bwMode="auto">
          <a:xfrm>
            <a:off x="7783246" y="3426210"/>
            <a:ext cx="539896" cy="543537"/>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116981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1238"/>
                                        </p:tgtEl>
                                        <p:attrNameLst>
                                          <p:attrName>style.visibility</p:attrName>
                                        </p:attrNameLst>
                                      </p:cBhvr>
                                      <p:to>
                                        <p:strVal val="visible"/>
                                      </p:to>
                                    </p:set>
                                    <p:animEffect transition="in" filter="fade">
                                      <p:cBhvr>
                                        <p:cTn id="12" dur="750"/>
                                        <p:tgtEl>
                                          <p:spTgt spid="1238"/>
                                        </p:tgtEl>
                                      </p:cBhvr>
                                    </p:animEffect>
                                  </p:childTnLst>
                                </p:cTn>
                              </p:par>
                              <p:par>
                                <p:cTn id="13" presetID="10" presetClass="entr" presetSubtype="0" fill="hold" grpId="0" nodeType="withEffect">
                                  <p:stCondLst>
                                    <p:cond delay="1250"/>
                                  </p:stCondLst>
                                  <p:childTnLst>
                                    <p:set>
                                      <p:cBhvr>
                                        <p:cTn id="14" dur="1" fill="hold">
                                          <p:stCondLst>
                                            <p:cond delay="0"/>
                                          </p:stCondLst>
                                        </p:cTn>
                                        <p:tgtEl>
                                          <p:spTgt spid="2456"/>
                                        </p:tgtEl>
                                        <p:attrNameLst>
                                          <p:attrName>style.visibility</p:attrName>
                                        </p:attrNameLst>
                                      </p:cBhvr>
                                      <p:to>
                                        <p:strVal val="visible"/>
                                      </p:to>
                                    </p:set>
                                    <p:animEffect transition="in" filter="fade">
                                      <p:cBhvr>
                                        <p:cTn id="15" dur="250"/>
                                        <p:tgtEl>
                                          <p:spTgt spid="2456"/>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457"/>
                                        </p:tgtEl>
                                        <p:attrNameLst>
                                          <p:attrName>style.visibility</p:attrName>
                                        </p:attrNameLst>
                                      </p:cBhvr>
                                      <p:to>
                                        <p:strVal val="visible"/>
                                      </p:to>
                                    </p:set>
                                    <p:animEffect transition="in" filter="fade">
                                      <p:cBhvr>
                                        <p:cTn id="18" dur="250"/>
                                        <p:tgtEl>
                                          <p:spTgt spid="2457"/>
                                        </p:tgtEl>
                                      </p:cBhvr>
                                    </p:animEffect>
                                  </p:childTnLst>
                                </p:cTn>
                              </p:par>
                              <p:par>
                                <p:cTn id="19" presetID="10" presetClass="entr" presetSubtype="0" fill="hold" grpId="0" nodeType="withEffect">
                                  <p:stCondLst>
                                    <p:cond delay="1350"/>
                                  </p:stCondLst>
                                  <p:childTnLst>
                                    <p:set>
                                      <p:cBhvr>
                                        <p:cTn id="20" dur="1" fill="hold">
                                          <p:stCondLst>
                                            <p:cond delay="0"/>
                                          </p:stCondLst>
                                        </p:cTn>
                                        <p:tgtEl>
                                          <p:spTgt spid="2458"/>
                                        </p:tgtEl>
                                        <p:attrNameLst>
                                          <p:attrName>style.visibility</p:attrName>
                                        </p:attrNameLst>
                                      </p:cBhvr>
                                      <p:to>
                                        <p:strVal val="visible"/>
                                      </p:to>
                                    </p:set>
                                    <p:animEffect transition="in" filter="fade">
                                      <p:cBhvr>
                                        <p:cTn id="21" dur="250"/>
                                        <p:tgtEl>
                                          <p:spTgt spid="2458"/>
                                        </p:tgtEl>
                                      </p:cBhvr>
                                    </p:animEffect>
                                  </p:childTnLst>
                                </p:cTn>
                              </p:par>
                              <p:par>
                                <p:cTn id="22" presetID="10" presetClass="entr" presetSubtype="0" fill="hold" grpId="0" nodeType="withEffect">
                                  <p:stCondLst>
                                    <p:cond delay="1400"/>
                                  </p:stCondLst>
                                  <p:childTnLst>
                                    <p:set>
                                      <p:cBhvr>
                                        <p:cTn id="23" dur="1" fill="hold">
                                          <p:stCondLst>
                                            <p:cond delay="0"/>
                                          </p:stCondLst>
                                        </p:cTn>
                                        <p:tgtEl>
                                          <p:spTgt spid="2459"/>
                                        </p:tgtEl>
                                        <p:attrNameLst>
                                          <p:attrName>style.visibility</p:attrName>
                                        </p:attrNameLst>
                                      </p:cBhvr>
                                      <p:to>
                                        <p:strVal val="visible"/>
                                      </p:to>
                                    </p:set>
                                    <p:animEffect transition="in" filter="fade">
                                      <p:cBhvr>
                                        <p:cTn id="24" dur="250"/>
                                        <p:tgtEl>
                                          <p:spTgt spid="2459"/>
                                        </p:tgtEl>
                                      </p:cBhvr>
                                    </p:animEffect>
                                  </p:childTnLst>
                                </p:cTn>
                              </p:par>
                              <p:par>
                                <p:cTn id="25" presetID="10" presetClass="entr" presetSubtype="0" fill="hold" grpId="0" nodeType="withEffect">
                                  <p:stCondLst>
                                    <p:cond delay="1450"/>
                                  </p:stCondLst>
                                  <p:childTnLst>
                                    <p:set>
                                      <p:cBhvr>
                                        <p:cTn id="26" dur="1" fill="hold">
                                          <p:stCondLst>
                                            <p:cond delay="0"/>
                                          </p:stCondLst>
                                        </p:cTn>
                                        <p:tgtEl>
                                          <p:spTgt spid="2460"/>
                                        </p:tgtEl>
                                        <p:attrNameLst>
                                          <p:attrName>style.visibility</p:attrName>
                                        </p:attrNameLst>
                                      </p:cBhvr>
                                      <p:to>
                                        <p:strVal val="visible"/>
                                      </p:to>
                                    </p:set>
                                    <p:animEffect transition="in" filter="fade">
                                      <p:cBhvr>
                                        <p:cTn id="27" dur="250"/>
                                        <p:tgtEl>
                                          <p:spTgt spid="246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2461"/>
                                        </p:tgtEl>
                                        <p:attrNameLst>
                                          <p:attrName>style.visibility</p:attrName>
                                        </p:attrNameLst>
                                      </p:cBhvr>
                                      <p:to>
                                        <p:strVal val="visible"/>
                                      </p:to>
                                    </p:set>
                                    <p:animEffect transition="in" filter="fade">
                                      <p:cBhvr>
                                        <p:cTn id="30" dur="250"/>
                                        <p:tgtEl>
                                          <p:spTgt spid="2461"/>
                                        </p:tgtEl>
                                      </p:cBhvr>
                                    </p:animEffect>
                                  </p:childTnLst>
                                </p:cTn>
                              </p:par>
                              <p:par>
                                <p:cTn id="31" presetID="10" presetClass="entr" presetSubtype="0" fill="hold" grpId="0" nodeType="withEffect">
                                  <p:stCondLst>
                                    <p:cond delay="1550"/>
                                  </p:stCondLst>
                                  <p:childTnLst>
                                    <p:set>
                                      <p:cBhvr>
                                        <p:cTn id="32" dur="1" fill="hold">
                                          <p:stCondLst>
                                            <p:cond delay="0"/>
                                          </p:stCondLst>
                                        </p:cTn>
                                        <p:tgtEl>
                                          <p:spTgt spid="2462"/>
                                        </p:tgtEl>
                                        <p:attrNameLst>
                                          <p:attrName>style.visibility</p:attrName>
                                        </p:attrNameLst>
                                      </p:cBhvr>
                                      <p:to>
                                        <p:strVal val="visible"/>
                                      </p:to>
                                    </p:set>
                                    <p:animEffect transition="in" filter="fade">
                                      <p:cBhvr>
                                        <p:cTn id="33" dur="250"/>
                                        <p:tgtEl>
                                          <p:spTgt spid="2462"/>
                                        </p:tgtEl>
                                      </p:cBhvr>
                                    </p:animEffect>
                                  </p:childTnLst>
                                </p:cTn>
                              </p:par>
                              <p:par>
                                <p:cTn id="34" presetID="10" presetClass="entr" presetSubtype="0" fill="hold" grpId="0" nodeType="withEffect">
                                  <p:stCondLst>
                                    <p:cond delay="1600"/>
                                  </p:stCondLst>
                                  <p:childTnLst>
                                    <p:set>
                                      <p:cBhvr>
                                        <p:cTn id="35" dur="1" fill="hold">
                                          <p:stCondLst>
                                            <p:cond delay="0"/>
                                          </p:stCondLst>
                                        </p:cTn>
                                        <p:tgtEl>
                                          <p:spTgt spid="2463"/>
                                        </p:tgtEl>
                                        <p:attrNameLst>
                                          <p:attrName>style.visibility</p:attrName>
                                        </p:attrNameLst>
                                      </p:cBhvr>
                                      <p:to>
                                        <p:strVal val="visible"/>
                                      </p:to>
                                    </p:set>
                                    <p:animEffect transition="in" filter="fade">
                                      <p:cBhvr>
                                        <p:cTn id="36" dur="250"/>
                                        <p:tgtEl>
                                          <p:spTgt spid="2463"/>
                                        </p:tgtEl>
                                      </p:cBhvr>
                                    </p:animEffect>
                                  </p:childTnLst>
                                </p:cTn>
                              </p:par>
                              <p:par>
                                <p:cTn id="37" presetID="10" presetClass="entr" presetSubtype="0" fill="hold" grpId="0" nodeType="withEffect">
                                  <p:stCondLst>
                                    <p:cond delay="1650"/>
                                  </p:stCondLst>
                                  <p:childTnLst>
                                    <p:set>
                                      <p:cBhvr>
                                        <p:cTn id="38" dur="1" fill="hold">
                                          <p:stCondLst>
                                            <p:cond delay="0"/>
                                          </p:stCondLst>
                                        </p:cTn>
                                        <p:tgtEl>
                                          <p:spTgt spid="2464"/>
                                        </p:tgtEl>
                                        <p:attrNameLst>
                                          <p:attrName>style.visibility</p:attrName>
                                        </p:attrNameLst>
                                      </p:cBhvr>
                                      <p:to>
                                        <p:strVal val="visible"/>
                                      </p:to>
                                    </p:set>
                                    <p:animEffect transition="in" filter="fade">
                                      <p:cBhvr>
                                        <p:cTn id="39" dur="250"/>
                                        <p:tgtEl>
                                          <p:spTgt spid="2464"/>
                                        </p:tgtEl>
                                      </p:cBhvr>
                                    </p:animEffect>
                                  </p:childTnLst>
                                </p:cTn>
                              </p:par>
                              <p:par>
                                <p:cTn id="40" presetID="10" presetClass="entr" presetSubtype="0" fill="hold" grpId="0" nodeType="withEffect">
                                  <p:stCondLst>
                                    <p:cond delay="1700"/>
                                  </p:stCondLst>
                                  <p:childTnLst>
                                    <p:set>
                                      <p:cBhvr>
                                        <p:cTn id="41" dur="1" fill="hold">
                                          <p:stCondLst>
                                            <p:cond delay="0"/>
                                          </p:stCondLst>
                                        </p:cTn>
                                        <p:tgtEl>
                                          <p:spTgt spid="2465"/>
                                        </p:tgtEl>
                                        <p:attrNameLst>
                                          <p:attrName>style.visibility</p:attrName>
                                        </p:attrNameLst>
                                      </p:cBhvr>
                                      <p:to>
                                        <p:strVal val="visible"/>
                                      </p:to>
                                    </p:set>
                                    <p:animEffect transition="in" filter="fade">
                                      <p:cBhvr>
                                        <p:cTn id="42" dur="250"/>
                                        <p:tgtEl>
                                          <p:spTgt spid="2465"/>
                                        </p:tgtEl>
                                      </p:cBhvr>
                                    </p:animEffect>
                                  </p:childTnLst>
                                </p:cTn>
                              </p:par>
                              <p:par>
                                <p:cTn id="43" presetID="10" presetClass="entr" presetSubtype="0" fill="hold" grpId="0" nodeType="withEffect">
                                  <p:stCondLst>
                                    <p:cond delay="1750"/>
                                  </p:stCondLst>
                                  <p:childTnLst>
                                    <p:set>
                                      <p:cBhvr>
                                        <p:cTn id="44" dur="1" fill="hold">
                                          <p:stCondLst>
                                            <p:cond delay="0"/>
                                          </p:stCondLst>
                                        </p:cTn>
                                        <p:tgtEl>
                                          <p:spTgt spid="2466"/>
                                        </p:tgtEl>
                                        <p:attrNameLst>
                                          <p:attrName>style.visibility</p:attrName>
                                        </p:attrNameLst>
                                      </p:cBhvr>
                                      <p:to>
                                        <p:strVal val="visible"/>
                                      </p:to>
                                    </p:set>
                                    <p:animEffect transition="in" filter="fade">
                                      <p:cBhvr>
                                        <p:cTn id="45" dur="250"/>
                                        <p:tgtEl>
                                          <p:spTgt spid="2466"/>
                                        </p:tgtEl>
                                      </p:cBhvr>
                                    </p:animEffect>
                                  </p:childTnLst>
                                </p:cTn>
                              </p:par>
                              <p:par>
                                <p:cTn id="46" presetID="10" presetClass="entr" presetSubtype="0" fill="hold" grpId="0" nodeType="withEffect">
                                  <p:stCondLst>
                                    <p:cond delay="1800"/>
                                  </p:stCondLst>
                                  <p:childTnLst>
                                    <p:set>
                                      <p:cBhvr>
                                        <p:cTn id="47" dur="1" fill="hold">
                                          <p:stCondLst>
                                            <p:cond delay="0"/>
                                          </p:stCondLst>
                                        </p:cTn>
                                        <p:tgtEl>
                                          <p:spTgt spid="2467"/>
                                        </p:tgtEl>
                                        <p:attrNameLst>
                                          <p:attrName>style.visibility</p:attrName>
                                        </p:attrNameLst>
                                      </p:cBhvr>
                                      <p:to>
                                        <p:strVal val="visible"/>
                                      </p:to>
                                    </p:set>
                                    <p:animEffect transition="in" filter="fade">
                                      <p:cBhvr>
                                        <p:cTn id="48" dur="250"/>
                                        <p:tgtEl>
                                          <p:spTgt spid="2467"/>
                                        </p:tgtEl>
                                      </p:cBhvr>
                                    </p:animEffect>
                                  </p:childTnLst>
                                </p:cTn>
                              </p:par>
                              <p:par>
                                <p:cTn id="49" presetID="10" presetClass="entr" presetSubtype="0" fill="hold" grpId="0" nodeType="withEffect">
                                  <p:stCondLst>
                                    <p:cond delay="1850"/>
                                  </p:stCondLst>
                                  <p:childTnLst>
                                    <p:set>
                                      <p:cBhvr>
                                        <p:cTn id="50" dur="1" fill="hold">
                                          <p:stCondLst>
                                            <p:cond delay="0"/>
                                          </p:stCondLst>
                                        </p:cTn>
                                        <p:tgtEl>
                                          <p:spTgt spid="2468"/>
                                        </p:tgtEl>
                                        <p:attrNameLst>
                                          <p:attrName>style.visibility</p:attrName>
                                        </p:attrNameLst>
                                      </p:cBhvr>
                                      <p:to>
                                        <p:strVal val="visible"/>
                                      </p:to>
                                    </p:set>
                                    <p:animEffect transition="in" filter="fade">
                                      <p:cBhvr>
                                        <p:cTn id="51" dur="250"/>
                                        <p:tgtEl>
                                          <p:spTgt spid="2468"/>
                                        </p:tgtEl>
                                      </p:cBhvr>
                                    </p:animEffect>
                                  </p:childTnLst>
                                </p:cTn>
                              </p:par>
                              <p:par>
                                <p:cTn id="52" presetID="10" presetClass="entr" presetSubtype="0" fill="hold" grpId="0" nodeType="withEffect">
                                  <p:stCondLst>
                                    <p:cond delay="1900"/>
                                  </p:stCondLst>
                                  <p:childTnLst>
                                    <p:set>
                                      <p:cBhvr>
                                        <p:cTn id="53" dur="1" fill="hold">
                                          <p:stCondLst>
                                            <p:cond delay="0"/>
                                          </p:stCondLst>
                                        </p:cTn>
                                        <p:tgtEl>
                                          <p:spTgt spid="2469"/>
                                        </p:tgtEl>
                                        <p:attrNameLst>
                                          <p:attrName>style.visibility</p:attrName>
                                        </p:attrNameLst>
                                      </p:cBhvr>
                                      <p:to>
                                        <p:strVal val="visible"/>
                                      </p:to>
                                    </p:set>
                                    <p:animEffect transition="in" filter="fade">
                                      <p:cBhvr>
                                        <p:cTn id="54" dur="250"/>
                                        <p:tgtEl>
                                          <p:spTgt spid="2469"/>
                                        </p:tgtEl>
                                      </p:cBhvr>
                                    </p:animEffect>
                                  </p:childTnLst>
                                </p:cTn>
                              </p:par>
                              <p:par>
                                <p:cTn id="55" presetID="10" presetClass="entr" presetSubtype="0" fill="hold" grpId="0" nodeType="withEffect">
                                  <p:stCondLst>
                                    <p:cond delay="1950"/>
                                  </p:stCondLst>
                                  <p:childTnLst>
                                    <p:set>
                                      <p:cBhvr>
                                        <p:cTn id="56" dur="1" fill="hold">
                                          <p:stCondLst>
                                            <p:cond delay="0"/>
                                          </p:stCondLst>
                                        </p:cTn>
                                        <p:tgtEl>
                                          <p:spTgt spid="2470"/>
                                        </p:tgtEl>
                                        <p:attrNameLst>
                                          <p:attrName>style.visibility</p:attrName>
                                        </p:attrNameLst>
                                      </p:cBhvr>
                                      <p:to>
                                        <p:strVal val="visible"/>
                                      </p:to>
                                    </p:set>
                                    <p:animEffect transition="in" filter="fade">
                                      <p:cBhvr>
                                        <p:cTn id="57" dur="250"/>
                                        <p:tgtEl>
                                          <p:spTgt spid="2470"/>
                                        </p:tgtEl>
                                      </p:cBhvr>
                                    </p:animEffect>
                                  </p:childTnLst>
                                </p:cTn>
                              </p:par>
                              <p:par>
                                <p:cTn id="58" presetID="10" presetClass="entr" presetSubtype="0" fill="hold" grpId="0" nodeType="withEffect">
                                  <p:stCondLst>
                                    <p:cond delay="2000"/>
                                  </p:stCondLst>
                                  <p:childTnLst>
                                    <p:set>
                                      <p:cBhvr>
                                        <p:cTn id="59" dur="1" fill="hold">
                                          <p:stCondLst>
                                            <p:cond delay="0"/>
                                          </p:stCondLst>
                                        </p:cTn>
                                        <p:tgtEl>
                                          <p:spTgt spid="2471"/>
                                        </p:tgtEl>
                                        <p:attrNameLst>
                                          <p:attrName>style.visibility</p:attrName>
                                        </p:attrNameLst>
                                      </p:cBhvr>
                                      <p:to>
                                        <p:strVal val="visible"/>
                                      </p:to>
                                    </p:set>
                                    <p:animEffect transition="in" filter="fade">
                                      <p:cBhvr>
                                        <p:cTn id="60" dur="250"/>
                                        <p:tgtEl>
                                          <p:spTgt spid="2471"/>
                                        </p:tgtEl>
                                      </p:cBhvr>
                                    </p:animEffect>
                                  </p:childTnLst>
                                </p:cTn>
                              </p:par>
                              <p:par>
                                <p:cTn id="61" presetID="10" presetClass="entr" presetSubtype="0" fill="hold" grpId="0" nodeType="withEffect">
                                  <p:stCondLst>
                                    <p:cond delay="2050"/>
                                  </p:stCondLst>
                                  <p:childTnLst>
                                    <p:set>
                                      <p:cBhvr>
                                        <p:cTn id="62" dur="1" fill="hold">
                                          <p:stCondLst>
                                            <p:cond delay="0"/>
                                          </p:stCondLst>
                                        </p:cTn>
                                        <p:tgtEl>
                                          <p:spTgt spid="1237"/>
                                        </p:tgtEl>
                                        <p:attrNameLst>
                                          <p:attrName>style.visibility</p:attrName>
                                        </p:attrNameLst>
                                      </p:cBhvr>
                                      <p:to>
                                        <p:strVal val="visible"/>
                                      </p:to>
                                    </p:set>
                                    <p:animEffect transition="in" filter="fade">
                                      <p:cBhvr>
                                        <p:cTn id="63" dur="250"/>
                                        <p:tgtEl>
                                          <p:spTgt spid="1237"/>
                                        </p:tgtEl>
                                      </p:cBhvr>
                                    </p:animEffect>
                                  </p:childTnLst>
                                </p:cTn>
                              </p:par>
                              <p:par>
                                <p:cTn id="64" presetID="10" presetClass="entr" presetSubtype="0" fill="hold" grpId="0" nodeType="withEffect">
                                  <p:stCondLst>
                                    <p:cond delay="2100"/>
                                  </p:stCondLst>
                                  <p:childTnLst>
                                    <p:set>
                                      <p:cBhvr>
                                        <p:cTn id="65" dur="1" fill="hold">
                                          <p:stCondLst>
                                            <p:cond delay="0"/>
                                          </p:stCondLst>
                                        </p:cTn>
                                        <p:tgtEl>
                                          <p:spTgt spid="2455"/>
                                        </p:tgtEl>
                                        <p:attrNameLst>
                                          <p:attrName>style.visibility</p:attrName>
                                        </p:attrNameLst>
                                      </p:cBhvr>
                                      <p:to>
                                        <p:strVal val="visible"/>
                                      </p:to>
                                    </p:set>
                                    <p:animEffect transition="in" filter="fade">
                                      <p:cBhvr>
                                        <p:cTn id="66" dur="250"/>
                                        <p:tgtEl>
                                          <p:spTgt spid="2455"/>
                                        </p:tgtEl>
                                      </p:cBhvr>
                                    </p:animEffect>
                                  </p:childTnLst>
                                </p:cTn>
                              </p:par>
                              <p:par>
                                <p:cTn id="67" presetID="10" presetClass="entr" presetSubtype="0" fill="hold" grpId="0" nodeType="withEffect">
                                  <p:stCondLst>
                                    <p:cond delay="2150"/>
                                  </p:stCondLst>
                                  <p:childTnLst>
                                    <p:set>
                                      <p:cBhvr>
                                        <p:cTn id="68" dur="1" fill="hold">
                                          <p:stCondLst>
                                            <p:cond delay="0"/>
                                          </p:stCondLst>
                                        </p:cTn>
                                        <p:tgtEl>
                                          <p:spTgt spid="2476"/>
                                        </p:tgtEl>
                                        <p:attrNameLst>
                                          <p:attrName>style.visibility</p:attrName>
                                        </p:attrNameLst>
                                      </p:cBhvr>
                                      <p:to>
                                        <p:strVal val="visible"/>
                                      </p:to>
                                    </p:set>
                                    <p:animEffect transition="in" filter="fade">
                                      <p:cBhvr>
                                        <p:cTn id="69" dur="250"/>
                                        <p:tgtEl>
                                          <p:spTgt spid="2476"/>
                                        </p:tgtEl>
                                      </p:cBhvr>
                                    </p:animEffect>
                                  </p:childTnLst>
                                </p:cTn>
                              </p:par>
                              <p:par>
                                <p:cTn id="70" presetID="10" presetClass="entr" presetSubtype="0" fill="hold" grpId="0" nodeType="withEffect">
                                  <p:stCondLst>
                                    <p:cond delay="2200"/>
                                  </p:stCondLst>
                                  <p:childTnLst>
                                    <p:set>
                                      <p:cBhvr>
                                        <p:cTn id="71" dur="1" fill="hold">
                                          <p:stCondLst>
                                            <p:cond delay="0"/>
                                          </p:stCondLst>
                                        </p:cTn>
                                        <p:tgtEl>
                                          <p:spTgt spid="2477"/>
                                        </p:tgtEl>
                                        <p:attrNameLst>
                                          <p:attrName>style.visibility</p:attrName>
                                        </p:attrNameLst>
                                      </p:cBhvr>
                                      <p:to>
                                        <p:strVal val="visible"/>
                                      </p:to>
                                    </p:set>
                                    <p:animEffect transition="in" filter="fade">
                                      <p:cBhvr>
                                        <p:cTn id="72" dur="250"/>
                                        <p:tgtEl>
                                          <p:spTgt spid="2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8" grpId="0"/>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1237" grpId="0" animBg="1"/>
      <p:bldP spid="2455" grpId="0" animBg="1"/>
      <p:bldP spid="2476" grpId="0" animBg="1"/>
      <p:bldP spid="247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9992" y="919351"/>
            <a:ext cx="10242239" cy="5295341"/>
            <a:chOff x="571220" y="937289"/>
            <a:chExt cx="10447617" cy="5401524"/>
          </a:xfrm>
        </p:grpSpPr>
        <p:pic>
          <p:nvPicPr>
            <p:cNvPr id="2478" name="Picture 24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357" y="937289"/>
              <a:ext cx="9693480" cy="5401524"/>
            </a:xfrm>
            <a:prstGeom prst="rect">
              <a:avLst/>
            </a:prstGeom>
          </p:spPr>
        </p:pic>
        <p:sp>
          <p:nvSpPr>
            <p:cNvPr id="2479" name="Title 3"/>
            <p:cNvSpPr txBox="1">
              <a:spLocks/>
            </p:cNvSpPr>
            <p:nvPr/>
          </p:nvSpPr>
          <p:spPr>
            <a:xfrm>
              <a:off x="571220" y="4181355"/>
              <a:ext cx="2764408" cy="758512"/>
            </a:xfrm>
            <a:prstGeom prst="rect">
              <a:avLst/>
            </a:prstGeom>
          </p:spPr>
          <p:txBody>
            <a:bodyPr vert="horz" wrap="square" lIns="146245" tIns="91403" rIns="146245" bIns="91403"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altLang="ja-JP" sz="5294" dirty="0">
                  <a:solidFill>
                    <a:srgbClr val="FFFFFF"/>
                  </a:solidFill>
                  <a:ea typeface="メイリオ" pitchFamily="50" charset="-128"/>
                  <a:cs typeface="Segoe UI Light" panose="020B0502040204020203" pitchFamily="34" charset="0"/>
                </a:rPr>
                <a:t>Azure footprint</a:t>
              </a:r>
              <a:endParaRPr sz="5294" dirty="0">
                <a:solidFill>
                  <a:srgbClr val="FFFFFF"/>
                </a:solidFill>
                <a:ea typeface="メイリオ" pitchFamily="50" charset="-128"/>
                <a:cs typeface="Segoe UI Light" panose="020B0502040204020203" pitchFamily="34" charset="0"/>
              </a:endParaRPr>
            </a:p>
          </p:txBody>
        </p:sp>
        <p:sp>
          <p:nvSpPr>
            <p:cNvPr id="2480" name="Oval 2479"/>
            <p:cNvSpPr/>
            <p:nvPr/>
          </p:nvSpPr>
          <p:spPr bwMode="auto">
            <a:xfrm>
              <a:off x="2400915" y="2543217"/>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pPr>
              <a:endParaRPr lang="en-US" sz="2398" kern="0" dirty="0">
                <a:solidFill>
                  <a:srgbClr val="FFFFFF"/>
                </a:solidFill>
              </a:endParaRPr>
            </a:p>
          </p:txBody>
        </p:sp>
        <p:sp>
          <p:nvSpPr>
            <p:cNvPr id="2481" name="Oval 2480"/>
            <p:cNvSpPr/>
            <p:nvPr/>
          </p:nvSpPr>
          <p:spPr bwMode="auto">
            <a:xfrm>
              <a:off x="3416714" y="2258106"/>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82" name="Oval 2481"/>
            <p:cNvSpPr/>
            <p:nvPr/>
          </p:nvSpPr>
          <p:spPr bwMode="auto">
            <a:xfrm>
              <a:off x="2874314" y="2938974"/>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83" name="Oval 2482"/>
            <p:cNvSpPr/>
            <p:nvPr/>
          </p:nvSpPr>
          <p:spPr bwMode="auto">
            <a:xfrm>
              <a:off x="5921461" y="2108627"/>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84" name="Oval 2483"/>
            <p:cNvSpPr/>
            <p:nvPr/>
          </p:nvSpPr>
          <p:spPr bwMode="auto">
            <a:xfrm>
              <a:off x="5519859" y="2080518"/>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85" name="Oval 2484"/>
            <p:cNvSpPr/>
            <p:nvPr/>
          </p:nvSpPr>
          <p:spPr bwMode="auto">
            <a:xfrm>
              <a:off x="9011397" y="3178787"/>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86" name="Oval 2485"/>
            <p:cNvSpPr/>
            <p:nvPr/>
          </p:nvSpPr>
          <p:spPr bwMode="auto">
            <a:xfrm>
              <a:off x="8516789" y="4013184"/>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87" name="Oval 2486"/>
            <p:cNvSpPr/>
            <p:nvPr/>
          </p:nvSpPr>
          <p:spPr bwMode="auto">
            <a:xfrm>
              <a:off x="9598901" y="4755602"/>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88" name="Oval 2487"/>
            <p:cNvSpPr/>
            <p:nvPr/>
          </p:nvSpPr>
          <p:spPr bwMode="auto">
            <a:xfrm>
              <a:off x="9754465" y="5298108"/>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89" name="Oval 2488"/>
            <p:cNvSpPr/>
            <p:nvPr/>
          </p:nvSpPr>
          <p:spPr bwMode="auto">
            <a:xfrm>
              <a:off x="9566389" y="2776516"/>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0" name="Oval 2489"/>
            <p:cNvSpPr/>
            <p:nvPr/>
          </p:nvSpPr>
          <p:spPr bwMode="auto">
            <a:xfrm>
              <a:off x="9566389" y="2523293"/>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1" name="Oval 2490"/>
            <p:cNvSpPr/>
            <p:nvPr/>
          </p:nvSpPr>
          <p:spPr bwMode="auto">
            <a:xfrm>
              <a:off x="8891120" y="2286386"/>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8643758" y="2965860"/>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3" name="Oval 2492"/>
            <p:cNvSpPr/>
            <p:nvPr/>
          </p:nvSpPr>
          <p:spPr bwMode="auto">
            <a:xfrm>
              <a:off x="3335628" y="2659276"/>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4" name="Oval 2493"/>
            <p:cNvSpPr/>
            <p:nvPr/>
          </p:nvSpPr>
          <p:spPr bwMode="auto">
            <a:xfrm>
              <a:off x="3822821" y="2523293"/>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5" name="Oval 2494"/>
            <p:cNvSpPr/>
            <p:nvPr/>
          </p:nvSpPr>
          <p:spPr bwMode="auto">
            <a:xfrm>
              <a:off x="4583137" y="4518407"/>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6" name="Oval 2495"/>
            <p:cNvSpPr/>
            <p:nvPr/>
          </p:nvSpPr>
          <p:spPr bwMode="auto">
            <a:xfrm>
              <a:off x="3627959" y="2666708"/>
              <a:ext cx="550722" cy="554439"/>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13288" fontAlgn="base">
                <a:spcBef>
                  <a:spcPct val="0"/>
                </a:spcBef>
                <a:spcAft>
                  <a:spcPct val="0"/>
                </a:spcAft>
                <a:defRPr/>
              </a:pPr>
              <a:endParaRPr lang="en-US" sz="2398" kern="0" dirty="0">
                <a:solidFill>
                  <a:srgbClr val="FFFFFF"/>
                </a:solidFill>
              </a:endParaRPr>
            </a:p>
          </p:txBody>
        </p:sp>
        <p:sp>
          <p:nvSpPr>
            <p:cNvPr id="2497" name="Oval 2496"/>
            <p:cNvSpPr/>
            <p:nvPr/>
          </p:nvSpPr>
          <p:spPr bwMode="auto">
            <a:xfrm>
              <a:off x="3117595" y="2286852"/>
              <a:ext cx="550722" cy="554439"/>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13288" fontAlgn="base">
                <a:spcBef>
                  <a:spcPct val="0"/>
                </a:spcBef>
                <a:spcAft>
                  <a:spcPct val="0"/>
                </a:spcAft>
                <a:defRPr/>
              </a:pPr>
              <a:endParaRPr lang="en-US" sz="2398" kern="0" dirty="0">
                <a:solidFill>
                  <a:srgbClr val="FFFFFF"/>
                </a:solidFill>
              </a:endParaRPr>
            </a:p>
          </p:txBody>
        </p:sp>
        <p:sp>
          <p:nvSpPr>
            <p:cNvPr id="2498" name="Oval 2497"/>
            <p:cNvSpPr/>
            <p:nvPr/>
          </p:nvSpPr>
          <p:spPr bwMode="auto">
            <a:xfrm>
              <a:off x="7584110" y="3481332"/>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sp>
          <p:nvSpPr>
            <p:cNvPr id="2499" name="Oval 2498"/>
            <p:cNvSpPr/>
            <p:nvPr/>
          </p:nvSpPr>
          <p:spPr bwMode="auto">
            <a:xfrm>
              <a:off x="7939316" y="3494416"/>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62" tIns="45681" rIns="91362" bIns="45681" numCol="1" rtlCol="0" anchor="ctr" anchorCtr="0" compatLnSpc="1">
              <a:prstTxWarp prst="textNoShape">
                <a:avLst/>
              </a:prstTxWarp>
            </a:bodyPr>
            <a:lstStyle/>
            <a:p>
              <a:pPr algn="ctr" defTabSz="913288" fontAlgn="base">
                <a:spcBef>
                  <a:spcPct val="0"/>
                </a:spcBef>
                <a:spcAft>
                  <a:spcPct val="0"/>
                </a:spcAft>
                <a:defRPr/>
              </a:pPr>
              <a:endParaRPr lang="en-US" sz="2398" kern="0" dirty="0">
                <a:solidFill>
                  <a:srgbClr val="FFFFFF"/>
                </a:solidFill>
              </a:endParaRPr>
            </a:p>
          </p:txBody>
        </p:sp>
      </p:grpSp>
      <p:grpSp>
        <p:nvGrpSpPr>
          <p:cNvPr id="3" name="Group 2"/>
          <p:cNvGrpSpPr/>
          <p:nvPr/>
        </p:nvGrpSpPr>
        <p:grpSpPr>
          <a:xfrm>
            <a:off x="1" y="-1769032"/>
            <a:ext cx="12191999" cy="1767071"/>
            <a:chOff x="1" y="-2113806"/>
            <a:chExt cx="12436474" cy="1802504"/>
          </a:xfrm>
        </p:grpSpPr>
        <p:sp>
          <p:nvSpPr>
            <p:cNvPr id="2472" name="TextBox 2471"/>
            <p:cNvSpPr txBox="1"/>
            <p:nvPr/>
          </p:nvSpPr>
          <p:spPr>
            <a:xfrm>
              <a:off x="1" y="-2113806"/>
              <a:ext cx="12436474" cy="1802504"/>
            </a:xfrm>
            <a:prstGeom prst="rect">
              <a:avLst/>
            </a:prstGeom>
            <a:solidFill>
              <a:srgbClr val="002060"/>
            </a:solidFill>
          </p:spPr>
          <p:txBody>
            <a:bodyPr wrap="square" rtlCol="0" anchor="ctr">
              <a:noAutofit/>
            </a:bodyPr>
            <a:lstStyle/>
            <a:p>
              <a:pPr defTabSz="913950"/>
              <a:endParaRPr lang="en-US" sz="5998" dirty="0">
                <a:solidFill>
                  <a:srgbClr val="1D4380"/>
                </a:solidFill>
              </a:endParaRPr>
            </a:p>
          </p:txBody>
        </p:sp>
        <p:grpSp>
          <p:nvGrpSpPr>
            <p:cNvPr id="2473" name="Group 2472"/>
            <p:cNvGrpSpPr/>
            <p:nvPr/>
          </p:nvGrpSpPr>
          <p:grpSpPr>
            <a:xfrm>
              <a:off x="2482586" y="-2034798"/>
              <a:ext cx="9901139" cy="1569660"/>
              <a:chOff x="1959951" y="3895062"/>
              <a:chExt cx="9901139" cy="1569660"/>
            </a:xfrm>
          </p:grpSpPr>
          <p:sp>
            <p:nvSpPr>
              <p:cNvPr id="2474" name="TextBox 2473"/>
              <p:cNvSpPr txBox="1"/>
              <p:nvPr/>
            </p:nvSpPr>
            <p:spPr>
              <a:xfrm>
                <a:off x="3485614" y="4169322"/>
                <a:ext cx="8375476" cy="1118255"/>
              </a:xfrm>
              <a:prstGeom prst="rect">
                <a:avLst/>
              </a:prstGeom>
              <a:noFill/>
            </p:spPr>
            <p:txBody>
              <a:bodyPr wrap="square" rtlCol="0">
                <a:spAutoFit/>
              </a:bodyPr>
              <a:lstStyle/>
              <a:p>
                <a:pPr>
                  <a:lnSpc>
                    <a:spcPts val="3921"/>
                  </a:lnSpc>
                </a:pPr>
                <a:r>
                  <a:rPr lang="en-US" sz="3529" dirty="0">
                    <a:solidFill>
                      <a:srgbClr val="92D050"/>
                    </a:solidFill>
                    <a:latin typeface="Segoe UI Light"/>
                  </a:rPr>
                  <a:t>Azure datacenter regions </a:t>
                </a:r>
                <a:br>
                  <a:rPr lang="en-US" sz="3529" dirty="0">
                    <a:solidFill>
                      <a:srgbClr val="92D050"/>
                    </a:solidFill>
                    <a:latin typeface="Segoe UI Light"/>
                  </a:rPr>
                </a:br>
                <a:r>
                  <a:rPr lang="en-US" sz="3529" dirty="0">
                    <a:solidFill>
                      <a:srgbClr val="92D050"/>
                    </a:solidFill>
                    <a:latin typeface="Segoe UI Light"/>
                  </a:rPr>
                  <a:t>open for business this month</a:t>
                </a:r>
              </a:p>
            </p:txBody>
          </p:sp>
          <p:sp>
            <p:nvSpPr>
              <p:cNvPr id="2475" name="TextBox 2474"/>
              <p:cNvSpPr txBox="1"/>
              <p:nvPr/>
            </p:nvSpPr>
            <p:spPr>
              <a:xfrm>
                <a:off x="1959951" y="3895062"/>
                <a:ext cx="4876800" cy="1569660"/>
              </a:xfrm>
              <a:prstGeom prst="rect">
                <a:avLst/>
              </a:prstGeom>
              <a:noFill/>
            </p:spPr>
            <p:txBody>
              <a:bodyPr wrap="square" rtlCol="0">
                <a:spAutoFit/>
              </a:bodyPr>
              <a:lstStyle/>
              <a:p>
                <a:r>
                  <a:rPr lang="en-US" sz="9411" dirty="0">
                    <a:solidFill>
                      <a:schemeClr val="bg1"/>
                    </a:solidFill>
                    <a:latin typeface="Segoe UI Semibold" panose="020B0702040204020203" pitchFamily="34" charset="0"/>
                    <a:cs typeface="Segoe UI Semibold" panose="020B0702040204020203" pitchFamily="34" charset="0"/>
                  </a:rPr>
                  <a:t>19</a:t>
                </a:r>
              </a:p>
            </p:txBody>
          </p:sp>
        </p:grpSp>
      </p:grpSp>
    </p:spTree>
    <p:extLst>
      <p:ext uri="{BB962C8B-B14F-4D97-AF65-F5344CB8AC3E}">
        <p14:creationId xmlns:p14="http://schemas.microsoft.com/office/powerpoint/2010/main" val="290838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 L 0 0.25 E" pathEditMode="relative" ptsTypes="">
                                      <p:cBhvr>
                                        <p:cTn id="6" dur="2000" fill="hold"/>
                                        <p:tgtEl>
                                          <p:spTgt spid="3"/>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2.20577E-6 -2.76441E-6 L 2.20577E-6 0.06718 " pathEditMode="relative" rAng="0" ptsTypes="AA">
                                      <p:cBhvr>
                                        <p:cTn id="8" dur="2000" fill="hold"/>
                                        <p:tgtEl>
                                          <p:spTgt spid="4"/>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Box 867"/>
          <p:cNvSpPr txBox="1"/>
          <p:nvPr/>
        </p:nvSpPr>
        <p:spPr>
          <a:xfrm>
            <a:off x="1763281" y="4980251"/>
            <a:ext cx="8516036" cy="1511534"/>
          </a:xfrm>
          <a:prstGeom prst="rect">
            <a:avLst/>
          </a:prstGeom>
          <a:noFill/>
        </p:spPr>
        <p:txBody>
          <a:bodyPr wrap="square" lIns="179212" tIns="143371" rIns="179212" bIns="143371" rtlCol="0" anchor="ctr" anchorCtr="0">
            <a:spAutoFit/>
          </a:bodyPr>
          <a:lstStyle/>
          <a:p>
            <a:pPr algn="ctr" defTabSz="914004">
              <a:lnSpc>
                <a:spcPct val="90000"/>
              </a:lnSpc>
              <a:spcAft>
                <a:spcPts val="588"/>
              </a:spcAft>
            </a:pPr>
            <a:r>
              <a:rPr lang="en-US" sz="4411" dirty="0">
                <a:solidFill>
                  <a:schemeClr val="bg1"/>
                </a:solidFill>
                <a:latin typeface="Segoe UI Light"/>
              </a:rPr>
              <a:t>Datacenter buildings are about one football field in size</a:t>
            </a:r>
          </a:p>
        </p:txBody>
      </p:sp>
      <p:pic>
        <p:nvPicPr>
          <p:cNvPr id="3" name="Picture 2"/>
          <p:cNvPicPr>
            <a:picLocks noChangeAspect="1"/>
          </p:cNvPicPr>
          <p:nvPr/>
        </p:nvPicPr>
        <p:blipFill>
          <a:blip r:embed="rId3"/>
          <a:stretch>
            <a:fillRect/>
          </a:stretch>
        </p:blipFill>
        <p:spPr>
          <a:xfrm rot="16200000">
            <a:off x="3805851" y="-1998638"/>
            <a:ext cx="4346297" cy="9048849"/>
          </a:xfrm>
          <a:prstGeom prst="rect">
            <a:avLst/>
          </a:prstGeom>
        </p:spPr>
      </p:pic>
      <p:sp>
        <p:nvSpPr>
          <p:cNvPr id="5" name="Rectangle 4"/>
          <p:cNvSpPr/>
          <p:nvPr/>
        </p:nvSpPr>
        <p:spPr bwMode="auto">
          <a:xfrm>
            <a:off x="1763280" y="352636"/>
            <a:ext cx="8516036" cy="4346298"/>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100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500"/>
                                        <p:tgtEl>
                                          <p:spTgt spid="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Box 867"/>
          <p:cNvSpPr txBox="1"/>
          <p:nvPr/>
        </p:nvSpPr>
        <p:spPr>
          <a:xfrm>
            <a:off x="1912684" y="4980251"/>
            <a:ext cx="8366633" cy="1511534"/>
          </a:xfrm>
          <a:prstGeom prst="rect">
            <a:avLst/>
          </a:prstGeom>
          <a:noFill/>
        </p:spPr>
        <p:txBody>
          <a:bodyPr wrap="square" lIns="179212" tIns="143371" rIns="179212" bIns="143371" rtlCol="0" anchor="ctr" anchorCtr="0">
            <a:spAutoFit/>
          </a:bodyPr>
          <a:lstStyle/>
          <a:p>
            <a:pPr algn="ctr" defTabSz="914004">
              <a:lnSpc>
                <a:spcPct val="90000"/>
              </a:lnSpc>
              <a:spcAft>
                <a:spcPts val="588"/>
              </a:spcAft>
            </a:pPr>
            <a:r>
              <a:rPr lang="en-US" sz="4411" dirty="0">
                <a:solidFill>
                  <a:schemeClr val="bg1"/>
                </a:solidFill>
                <a:latin typeface="Segoe UI Light"/>
              </a:rPr>
              <a:t>…large enough to hold two jumbo jets</a:t>
            </a:r>
          </a:p>
        </p:txBody>
      </p:sp>
      <p:pic>
        <p:nvPicPr>
          <p:cNvPr id="3" name="Picture 2"/>
          <p:cNvPicPr>
            <a:picLocks noChangeAspect="1"/>
          </p:cNvPicPr>
          <p:nvPr/>
        </p:nvPicPr>
        <p:blipFill>
          <a:blip r:embed="rId3"/>
          <a:stretch>
            <a:fillRect/>
          </a:stretch>
        </p:blipFill>
        <p:spPr>
          <a:xfrm rot="16200000">
            <a:off x="3805851" y="-1998638"/>
            <a:ext cx="4346297" cy="9048849"/>
          </a:xfrm>
          <a:prstGeom prst="rect">
            <a:avLst/>
          </a:prstGeom>
        </p:spPr>
      </p:pic>
      <p:pic>
        <p:nvPicPr>
          <p:cNvPr id="7" name="Picture 6"/>
          <p:cNvPicPr>
            <a:picLocks noChangeAspect="1"/>
          </p:cNvPicPr>
          <p:nvPr/>
        </p:nvPicPr>
        <p:blipFill>
          <a:blip r:embed="rId4"/>
          <a:stretch>
            <a:fillRect/>
          </a:stretch>
        </p:blipFill>
        <p:spPr>
          <a:xfrm rot="16200000">
            <a:off x="10036733" y="639168"/>
            <a:ext cx="3436295" cy="3701442"/>
          </a:xfrm>
          <a:prstGeom prst="rect">
            <a:avLst/>
          </a:prstGeom>
        </p:spPr>
      </p:pic>
      <p:pic>
        <p:nvPicPr>
          <p:cNvPr id="8" name="Picture 7"/>
          <p:cNvPicPr>
            <a:picLocks noChangeAspect="1"/>
          </p:cNvPicPr>
          <p:nvPr/>
        </p:nvPicPr>
        <p:blipFill>
          <a:blip r:embed="rId4"/>
          <a:stretch>
            <a:fillRect/>
          </a:stretch>
        </p:blipFill>
        <p:spPr>
          <a:xfrm rot="16200000">
            <a:off x="13953256" y="639168"/>
            <a:ext cx="3436295" cy="3701442"/>
          </a:xfrm>
          <a:prstGeom prst="rect">
            <a:avLst/>
          </a:prstGeom>
        </p:spPr>
      </p:pic>
      <p:sp>
        <p:nvSpPr>
          <p:cNvPr id="6" name="Rectangle 5"/>
          <p:cNvSpPr/>
          <p:nvPr/>
        </p:nvSpPr>
        <p:spPr bwMode="auto">
          <a:xfrm>
            <a:off x="1763280" y="352636"/>
            <a:ext cx="8516036" cy="4346298"/>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432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35" presetClass="path" presetSubtype="0" accel="50000" decel="50000" fill="hold" nodeType="withEffect">
                                  <p:stCondLst>
                                    <p:cond delay="0"/>
                                  </p:stCondLst>
                                  <p:childTnLst>
                                    <p:animMotion origin="layout" path="M -7.1228E-7 -4.2079E-6 L -0.62344 -4.2079E-6 " pathEditMode="relative" rAng="0" ptsTypes="AA">
                                      <p:cBhvr>
                                        <p:cTn id="9" dur="2000" fill="hold"/>
                                        <p:tgtEl>
                                          <p:spTgt spid="7"/>
                                        </p:tgtEl>
                                        <p:attrNameLst>
                                          <p:attrName>ppt_x</p:attrName>
                                          <p:attrName>ppt_y</p:attrName>
                                        </p:attrNameLst>
                                      </p:cBhvr>
                                      <p:rCtr x="-31172" y="0"/>
                                    </p:animMotion>
                                  </p:childTnLst>
                                </p:cTn>
                              </p:par>
                              <p:par>
                                <p:cTn id="10" presetID="10" presetClass="entr" presetSubtype="0" fill="hold"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par>
                                <p:cTn id="13" presetID="35" presetClass="path" presetSubtype="0" accel="50000" decel="50000" fill="hold" nodeType="withEffect">
                                  <p:stCondLst>
                                    <p:cond delay="1000"/>
                                  </p:stCondLst>
                                  <p:childTnLst>
                                    <p:animMotion origin="layout" path="M -2.51723E-6 -4.2079E-6 L -0.62611 -4.2079E-6 " pathEditMode="relative" rAng="0" ptsTypes="AA">
                                      <p:cBhvr>
                                        <p:cTn id="14" dur="2000" fill="hold"/>
                                        <p:tgtEl>
                                          <p:spTgt spid="8"/>
                                        </p:tgtEl>
                                        <p:attrNameLst>
                                          <p:attrName>ppt_x</p:attrName>
                                          <p:attrName>ppt_y</p:attrName>
                                        </p:attrNameLst>
                                      </p:cBhvr>
                                      <p:rCtr x="-3131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709051" y="4898391"/>
            <a:ext cx="8607182" cy="1511534"/>
          </a:xfrm>
          <a:prstGeom prst="rect">
            <a:avLst/>
          </a:prstGeom>
          <a:noFill/>
        </p:spPr>
        <p:txBody>
          <a:bodyPr wrap="square" lIns="179212" tIns="143371" rIns="179212" bIns="143371" rtlCol="0" anchor="ctr" anchorCtr="0">
            <a:spAutoFit/>
          </a:bodyPr>
          <a:lstStyle/>
          <a:p>
            <a:pPr algn="ctr" defTabSz="914004">
              <a:lnSpc>
                <a:spcPct val="90000"/>
              </a:lnSpc>
              <a:spcAft>
                <a:spcPts val="588"/>
              </a:spcAft>
            </a:pPr>
            <a:r>
              <a:rPr lang="en-US" sz="4411" dirty="0">
                <a:solidFill>
                  <a:schemeClr val="bg1"/>
                </a:solidFill>
                <a:latin typeface="Segoe UI Light"/>
              </a:rPr>
              <a:t>That’s up to 600,000 servers in each Azure region</a:t>
            </a:r>
          </a:p>
        </p:txBody>
      </p:sp>
      <p:grpSp>
        <p:nvGrpSpPr>
          <p:cNvPr id="2" name="Group 1"/>
          <p:cNvGrpSpPr/>
          <p:nvPr/>
        </p:nvGrpSpPr>
        <p:grpSpPr>
          <a:xfrm>
            <a:off x="1454575" y="352638"/>
            <a:ext cx="9048849" cy="4346297"/>
            <a:chOff x="1483741" y="359212"/>
            <a:chExt cx="9230297" cy="4433449"/>
          </a:xfrm>
        </p:grpSpPr>
        <p:pic>
          <p:nvPicPr>
            <p:cNvPr id="3" name="Picture 2"/>
            <p:cNvPicPr>
              <a:picLocks noChangeAspect="1"/>
            </p:cNvPicPr>
            <p:nvPr/>
          </p:nvPicPr>
          <p:blipFill>
            <a:blip r:embed="rId3"/>
            <a:stretch>
              <a:fillRect/>
            </a:stretch>
          </p:blipFill>
          <p:spPr>
            <a:xfrm rot="16200000">
              <a:off x="3882165" y="-2039212"/>
              <a:ext cx="4433449" cy="9230297"/>
            </a:xfrm>
            <a:prstGeom prst="rect">
              <a:avLst/>
            </a:prstGeom>
          </p:spPr>
        </p:pic>
        <p:pic>
          <p:nvPicPr>
            <p:cNvPr id="5" name="Picture 4"/>
            <p:cNvPicPr>
              <a:picLocks noChangeAspect="1"/>
            </p:cNvPicPr>
            <p:nvPr/>
          </p:nvPicPr>
          <p:blipFill>
            <a:blip r:embed="rId4"/>
            <a:stretch>
              <a:fillRect/>
            </a:stretch>
          </p:blipFill>
          <p:spPr>
            <a:xfrm rot="16200000">
              <a:off x="2467269" y="651488"/>
              <a:ext cx="3505200" cy="3775664"/>
            </a:xfrm>
            <a:prstGeom prst="rect">
              <a:avLst/>
            </a:prstGeom>
          </p:spPr>
        </p:pic>
        <p:pic>
          <p:nvPicPr>
            <p:cNvPr id="6" name="Picture 5"/>
            <p:cNvPicPr>
              <a:picLocks noChangeAspect="1"/>
            </p:cNvPicPr>
            <p:nvPr/>
          </p:nvPicPr>
          <p:blipFill>
            <a:blip r:embed="rId4"/>
            <a:stretch>
              <a:fillRect/>
            </a:stretch>
          </p:blipFill>
          <p:spPr>
            <a:xfrm rot="16200000">
              <a:off x="6462326" y="651488"/>
              <a:ext cx="3505200" cy="3775664"/>
            </a:xfrm>
            <a:prstGeom prst="rect">
              <a:avLst/>
            </a:prstGeom>
          </p:spPr>
        </p:pic>
      </p:grpSp>
      <p:pic>
        <p:nvPicPr>
          <p:cNvPr id="4" name="Picture 3"/>
          <p:cNvPicPr>
            <a:picLocks noChangeAspect="1"/>
          </p:cNvPicPr>
          <p:nvPr/>
        </p:nvPicPr>
        <p:blipFill>
          <a:blip r:embed="rId5"/>
          <a:stretch>
            <a:fillRect/>
          </a:stretch>
        </p:blipFill>
        <p:spPr>
          <a:xfrm rot="16200000">
            <a:off x="8557786" y="2193098"/>
            <a:ext cx="992596" cy="1852847"/>
          </a:xfrm>
          <a:prstGeom prst="rect">
            <a:avLst/>
          </a:prstGeom>
        </p:spPr>
      </p:pic>
      <p:sp>
        <p:nvSpPr>
          <p:cNvPr id="868" name="TextBox 867"/>
          <p:cNvSpPr txBox="1"/>
          <p:nvPr/>
        </p:nvSpPr>
        <p:spPr>
          <a:xfrm>
            <a:off x="988972" y="5203888"/>
            <a:ext cx="10047340" cy="900538"/>
          </a:xfrm>
          <a:prstGeom prst="rect">
            <a:avLst/>
          </a:prstGeom>
          <a:noFill/>
        </p:spPr>
        <p:txBody>
          <a:bodyPr wrap="square" lIns="179212" tIns="143371" rIns="179212" bIns="143371" rtlCol="0" anchor="ctr" anchorCtr="0">
            <a:spAutoFit/>
          </a:bodyPr>
          <a:lstStyle/>
          <a:p>
            <a:pPr algn="ctr" defTabSz="914004">
              <a:lnSpc>
                <a:spcPct val="90000"/>
              </a:lnSpc>
              <a:spcAft>
                <a:spcPts val="588"/>
              </a:spcAft>
            </a:pPr>
            <a:r>
              <a:rPr lang="en-US" sz="4411" dirty="0">
                <a:solidFill>
                  <a:schemeClr val="bg1"/>
                </a:solidFill>
                <a:latin typeface="Segoe UI Light"/>
              </a:rPr>
              <a:t>And there are 16 buildings per region…</a:t>
            </a:r>
          </a:p>
        </p:txBody>
      </p:sp>
      <p:pic>
        <p:nvPicPr>
          <p:cNvPr id="8" name="Picture 7"/>
          <p:cNvPicPr>
            <a:picLocks noChangeAspect="1"/>
          </p:cNvPicPr>
          <p:nvPr/>
        </p:nvPicPr>
        <p:blipFill>
          <a:blip r:embed="rId5"/>
          <a:stretch>
            <a:fillRect/>
          </a:stretch>
        </p:blipFill>
        <p:spPr>
          <a:xfrm rot="16200000">
            <a:off x="8557786" y="1083239"/>
            <a:ext cx="992596" cy="1852847"/>
          </a:xfrm>
          <a:prstGeom prst="rect">
            <a:avLst/>
          </a:prstGeom>
        </p:spPr>
      </p:pic>
      <p:pic>
        <p:nvPicPr>
          <p:cNvPr id="9" name="Picture 8"/>
          <p:cNvPicPr>
            <a:picLocks noChangeAspect="1"/>
          </p:cNvPicPr>
          <p:nvPr/>
        </p:nvPicPr>
        <p:blipFill>
          <a:blip r:embed="rId5"/>
          <a:stretch>
            <a:fillRect/>
          </a:stretch>
        </p:blipFill>
        <p:spPr>
          <a:xfrm rot="16200000">
            <a:off x="8557786" y="-26620"/>
            <a:ext cx="992596" cy="1852847"/>
          </a:xfrm>
          <a:prstGeom prst="rect">
            <a:avLst/>
          </a:prstGeom>
        </p:spPr>
      </p:pic>
      <p:pic>
        <p:nvPicPr>
          <p:cNvPr id="10" name="Picture 9"/>
          <p:cNvPicPr>
            <a:picLocks noChangeAspect="1"/>
          </p:cNvPicPr>
          <p:nvPr/>
        </p:nvPicPr>
        <p:blipFill>
          <a:blip r:embed="rId5"/>
          <a:stretch>
            <a:fillRect/>
          </a:stretch>
        </p:blipFill>
        <p:spPr>
          <a:xfrm rot="16200000">
            <a:off x="8557786" y="3281614"/>
            <a:ext cx="992596" cy="1852847"/>
          </a:xfrm>
          <a:prstGeom prst="rect">
            <a:avLst/>
          </a:prstGeom>
        </p:spPr>
      </p:pic>
      <p:pic>
        <p:nvPicPr>
          <p:cNvPr id="15" name="Picture 14"/>
          <p:cNvPicPr>
            <a:picLocks noChangeAspect="1"/>
          </p:cNvPicPr>
          <p:nvPr/>
        </p:nvPicPr>
        <p:blipFill>
          <a:blip r:embed="rId5"/>
          <a:stretch>
            <a:fillRect/>
          </a:stretch>
        </p:blipFill>
        <p:spPr>
          <a:xfrm rot="16200000">
            <a:off x="6583517" y="2193098"/>
            <a:ext cx="992596" cy="1852847"/>
          </a:xfrm>
          <a:prstGeom prst="rect">
            <a:avLst/>
          </a:prstGeom>
        </p:spPr>
      </p:pic>
      <p:pic>
        <p:nvPicPr>
          <p:cNvPr id="16" name="Picture 15"/>
          <p:cNvPicPr>
            <a:picLocks noChangeAspect="1"/>
          </p:cNvPicPr>
          <p:nvPr/>
        </p:nvPicPr>
        <p:blipFill>
          <a:blip r:embed="rId5"/>
          <a:stretch>
            <a:fillRect/>
          </a:stretch>
        </p:blipFill>
        <p:spPr>
          <a:xfrm rot="16200000">
            <a:off x="6583517" y="1083239"/>
            <a:ext cx="992596" cy="1852847"/>
          </a:xfrm>
          <a:prstGeom prst="rect">
            <a:avLst/>
          </a:prstGeom>
        </p:spPr>
      </p:pic>
      <p:pic>
        <p:nvPicPr>
          <p:cNvPr id="17" name="Picture 16"/>
          <p:cNvPicPr>
            <a:picLocks noChangeAspect="1"/>
          </p:cNvPicPr>
          <p:nvPr/>
        </p:nvPicPr>
        <p:blipFill>
          <a:blip r:embed="rId5"/>
          <a:stretch>
            <a:fillRect/>
          </a:stretch>
        </p:blipFill>
        <p:spPr>
          <a:xfrm rot="16200000">
            <a:off x="6583517" y="-26620"/>
            <a:ext cx="992596" cy="1852847"/>
          </a:xfrm>
          <a:prstGeom prst="rect">
            <a:avLst/>
          </a:prstGeom>
        </p:spPr>
      </p:pic>
      <p:pic>
        <p:nvPicPr>
          <p:cNvPr id="18" name="Picture 17"/>
          <p:cNvPicPr>
            <a:picLocks noChangeAspect="1"/>
          </p:cNvPicPr>
          <p:nvPr/>
        </p:nvPicPr>
        <p:blipFill>
          <a:blip r:embed="rId5"/>
          <a:stretch>
            <a:fillRect/>
          </a:stretch>
        </p:blipFill>
        <p:spPr>
          <a:xfrm rot="16200000">
            <a:off x="6583517" y="3281614"/>
            <a:ext cx="992596" cy="1852847"/>
          </a:xfrm>
          <a:prstGeom prst="rect">
            <a:avLst/>
          </a:prstGeom>
        </p:spPr>
      </p:pic>
      <p:pic>
        <p:nvPicPr>
          <p:cNvPr id="19" name="Picture 18"/>
          <p:cNvPicPr>
            <a:picLocks noChangeAspect="1"/>
          </p:cNvPicPr>
          <p:nvPr/>
        </p:nvPicPr>
        <p:blipFill>
          <a:blip r:embed="rId5"/>
          <a:stretch>
            <a:fillRect/>
          </a:stretch>
        </p:blipFill>
        <p:spPr>
          <a:xfrm rot="16200000">
            <a:off x="4615887" y="2193098"/>
            <a:ext cx="992596" cy="1852847"/>
          </a:xfrm>
          <a:prstGeom prst="rect">
            <a:avLst/>
          </a:prstGeom>
        </p:spPr>
      </p:pic>
      <p:pic>
        <p:nvPicPr>
          <p:cNvPr id="20" name="Picture 19"/>
          <p:cNvPicPr>
            <a:picLocks noChangeAspect="1"/>
          </p:cNvPicPr>
          <p:nvPr/>
        </p:nvPicPr>
        <p:blipFill>
          <a:blip r:embed="rId5"/>
          <a:stretch>
            <a:fillRect/>
          </a:stretch>
        </p:blipFill>
        <p:spPr>
          <a:xfrm rot="16200000">
            <a:off x="4615887" y="1083239"/>
            <a:ext cx="992596" cy="1852847"/>
          </a:xfrm>
          <a:prstGeom prst="rect">
            <a:avLst/>
          </a:prstGeom>
        </p:spPr>
      </p:pic>
      <p:pic>
        <p:nvPicPr>
          <p:cNvPr id="21" name="Picture 20"/>
          <p:cNvPicPr>
            <a:picLocks noChangeAspect="1"/>
          </p:cNvPicPr>
          <p:nvPr/>
        </p:nvPicPr>
        <p:blipFill>
          <a:blip r:embed="rId5"/>
          <a:stretch>
            <a:fillRect/>
          </a:stretch>
        </p:blipFill>
        <p:spPr>
          <a:xfrm rot="16200000">
            <a:off x="4615887" y="-26620"/>
            <a:ext cx="992596" cy="1852847"/>
          </a:xfrm>
          <a:prstGeom prst="rect">
            <a:avLst/>
          </a:prstGeom>
        </p:spPr>
      </p:pic>
      <p:pic>
        <p:nvPicPr>
          <p:cNvPr id="22" name="Picture 21"/>
          <p:cNvPicPr>
            <a:picLocks noChangeAspect="1"/>
          </p:cNvPicPr>
          <p:nvPr/>
        </p:nvPicPr>
        <p:blipFill>
          <a:blip r:embed="rId5"/>
          <a:stretch>
            <a:fillRect/>
          </a:stretch>
        </p:blipFill>
        <p:spPr>
          <a:xfrm rot="16200000">
            <a:off x="4615887" y="3281614"/>
            <a:ext cx="992596" cy="1852847"/>
          </a:xfrm>
          <a:prstGeom prst="rect">
            <a:avLst/>
          </a:prstGeom>
        </p:spPr>
      </p:pic>
      <p:pic>
        <p:nvPicPr>
          <p:cNvPr id="23" name="Picture 22"/>
          <p:cNvPicPr>
            <a:picLocks noChangeAspect="1"/>
          </p:cNvPicPr>
          <p:nvPr/>
        </p:nvPicPr>
        <p:blipFill>
          <a:blip r:embed="rId5"/>
          <a:stretch>
            <a:fillRect/>
          </a:stretch>
        </p:blipFill>
        <p:spPr>
          <a:xfrm rot="16200000">
            <a:off x="2641618" y="2193098"/>
            <a:ext cx="992596" cy="1852847"/>
          </a:xfrm>
          <a:prstGeom prst="rect">
            <a:avLst/>
          </a:prstGeom>
        </p:spPr>
      </p:pic>
      <p:pic>
        <p:nvPicPr>
          <p:cNvPr id="24" name="Picture 23"/>
          <p:cNvPicPr>
            <a:picLocks noChangeAspect="1"/>
          </p:cNvPicPr>
          <p:nvPr/>
        </p:nvPicPr>
        <p:blipFill>
          <a:blip r:embed="rId5"/>
          <a:stretch>
            <a:fillRect/>
          </a:stretch>
        </p:blipFill>
        <p:spPr>
          <a:xfrm rot="16200000">
            <a:off x="2641618" y="1083239"/>
            <a:ext cx="992596" cy="1852847"/>
          </a:xfrm>
          <a:prstGeom prst="rect">
            <a:avLst/>
          </a:prstGeom>
        </p:spPr>
      </p:pic>
      <p:pic>
        <p:nvPicPr>
          <p:cNvPr id="25" name="Picture 24"/>
          <p:cNvPicPr>
            <a:picLocks noChangeAspect="1"/>
          </p:cNvPicPr>
          <p:nvPr/>
        </p:nvPicPr>
        <p:blipFill>
          <a:blip r:embed="rId5"/>
          <a:stretch>
            <a:fillRect/>
          </a:stretch>
        </p:blipFill>
        <p:spPr>
          <a:xfrm rot="16200000">
            <a:off x="2641618" y="-26620"/>
            <a:ext cx="992596" cy="1852847"/>
          </a:xfrm>
          <a:prstGeom prst="rect">
            <a:avLst/>
          </a:prstGeom>
        </p:spPr>
      </p:pic>
      <p:pic>
        <p:nvPicPr>
          <p:cNvPr id="26" name="Picture 25"/>
          <p:cNvPicPr>
            <a:picLocks noChangeAspect="1"/>
          </p:cNvPicPr>
          <p:nvPr/>
        </p:nvPicPr>
        <p:blipFill>
          <a:blip r:embed="rId5"/>
          <a:stretch>
            <a:fillRect/>
          </a:stretch>
        </p:blipFill>
        <p:spPr>
          <a:xfrm rot="16200000">
            <a:off x="2641618" y="3281614"/>
            <a:ext cx="992596" cy="1852847"/>
          </a:xfrm>
          <a:prstGeom prst="rect">
            <a:avLst/>
          </a:prstGeom>
        </p:spPr>
      </p:pic>
      <p:sp>
        <p:nvSpPr>
          <p:cNvPr id="27" name="Rectangle 26"/>
          <p:cNvSpPr/>
          <p:nvPr/>
        </p:nvSpPr>
        <p:spPr bwMode="auto">
          <a:xfrm>
            <a:off x="1763280" y="352636"/>
            <a:ext cx="8516036" cy="4346298"/>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495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nodeType="after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Effect transition="out" filter="fade">
                                      <p:cBhvr>
                                        <p:cTn id="8" dur="1000"/>
                                        <p:tgtEl>
                                          <p:spTgt spid="2"/>
                                        </p:tgtEl>
                                      </p:cBhvr>
                                    </p:animEffect>
                                    <p:anim calcmode="lin" valueType="num">
                                      <p:cBhvr>
                                        <p:cTn id="9" dur="1000"/>
                                        <p:tgtEl>
                                          <p:spTgt spid="2"/>
                                        </p:tgtEl>
                                        <p:attrNameLst>
                                          <p:attrName>ppt_x</p:attrName>
                                        </p:attrNameLst>
                                      </p:cBhvr>
                                      <p:tavLst>
                                        <p:tav tm="0">
                                          <p:val>
                                            <p:strVal val="ppt_x"/>
                                          </p:val>
                                        </p:tav>
                                        <p:tav tm="100000">
                                          <p:val>
                                            <p:fltVal val="0.5"/>
                                          </p:val>
                                        </p:tav>
                                      </p:tavLst>
                                    </p:anim>
                                    <p:anim calcmode="lin" valueType="num">
                                      <p:cBhvr>
                                        <p:cTn id="10" dur="1000"/>
                                        <p:tgtEl>
                                          <p:spTgt spid="2"/>
                                        </p:tgtEl>
                                        <p:attrNameLst>
                                          <p:attrName>ppt_y</p:attrName>
                                        </p:attrNameLst>
                                      </p:cBhvr>
                                      <p:tavLst>
                                        <p:tav tm="0">
                                          <p:val>
                                            <p:strVal val="ppt_y"/>
                                          </p:val>
                                        </p:tav>
                                        <p:tav tm="100000">
                                          <p:val>
                                            <p:fltVal val="0.5"/>
                                          </p:val>
                                        </p:tav>
                                      </p:tavLst>
                                    </p:anim>
                                    <p:set>
                                      <p:cBhvr>
                                        <p:cTn id="11" dur="1" fill="hold">
                                          <p:stCondLst>
                                            <p:cond delay="999"/>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7"/>
                                        </p:tgtEl>
                                      </p:cBhvr>
                                    </p:animEffect>
                                    <p:set>
                                      <p:cBhvr>
                                        <p:cTn id="14" dur="1" fill="hold">
                                          <p:stCondLst>
                                            <p:cond delay="499"/>
                                          </p:stCondLst>
                                        </p:cTn>
                                        <p:tgtEl>
                                          <p:spTgt spid="27"/>
                                        </p:tgtEl>
                                        <p:attrNameLst>
                                          <p:attrName>style.visibility</p:attrName>
                                        </p:attrNameLst>
                                      </p:cBhvr>
                                      <p:to>
                                        <p:strVal val="hidden"/>
                                      </p:to>
                                    </p:set>
                                  </p:childTnLst>
                                </p:cTn>
                              </p:par>
                              <p:par>
                                <p:cTn id="15" presetID="42" presetClass="path" presetSubtype="0" accel="50000" decel="50000" fill="hold" nodeType="withEffect">
                                  <p:stCondLst>
                                    <p:cond delay="0"/>
                                  </p:stCondLst>
                                  <p:childTnLst>
                                    <p:animMotion origin="layout" path="M 3.65331E-6 -4.36223E-6 L -0.22326 -0.23853 " pathEditMode="relative" rAng="0" ptsTypes="AA">
                                      <p:cBhvr>
                                        <p:cTn id="16" dur="1000" fill="hold"/>
                                        <p:tgtEl>
                                          <p:spTgt spid="2"/>
                                        </p:tgtEl>
                                        <p:attrNameLst>
                                          <p:attrName>ppt_x</p:attrName>
                                          <p:attrName>ppt_y</p:attrName>
                                        </p:attrNameLst>
                                      </p:cBhvr>
                                      <p:rCtr x="-11169" y="-11938"/>
                                    </p:animMotion>
                                  </p:childTnLst>
                                </p:cTn>
                              </p:par>
                              <p:par>
                                <p:cTn id="17" presetID="10" presetClass="entr" presetSubtype="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2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3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4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6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65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7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75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8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90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nodeType="withEffect">
                                  <p:stCondLst>
                                    <p:cond delay="9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nodeType="withEffect">
                                  <p:stCondLst>
                                    <p:cond delay="10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par>
                                <p:cTn id="63" presetID="10" presetClass="entr" presetSubtype="0" fill="hold" nodeType="withEffect">
                                  <p:stCondLst>
                                    <p:cond delay="105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par>
                          <p:cTn id="66" fill="hold">
                            <p:stCondLst>
                              <p:cond delay="2550"/>
                            </p:stCondLst>
                            <p:childTnLst>
                              <p:par>
                                <p:cTn id="67" presetID="10" presetClass="entr" presetSubtype="0" fill="hold" grpId="1" nodeType="afterEffect">
                                  <p:stCondLst>
                                    <p:cond delay="0"/>
                                  </p:stCondLst>
                                  <p:childTnLst>
                                    <p:set>
                                      <p:cBhvr>
                                        <p:cTn id="68" dur="1" fill="hold">
                                          <p:stCondLst>
                                            <p:cond delay="0"/>
                                          </p:stCondLst>
                                        </p:cTn>
                                        <p:tgtEl>
                                          <p:spTgt spid="868"/>
                                        </p:tgtEl>
                                        <p:attrNameLst>
                                          <p:attrName>style.visibility</p:attrName>
                                        </p:attrNameLst>
                                      </p:cBhvr>
                                      <p:to>
                                        <p:strVal val="visible"/>
                                      </p:to>
                                    </p:set>
                                    <p:animEffect transition="in" filter="fade">
                                      <p:cBhvr>
                                        <p:cTn id="69" dur="500"/>
                                        <p:tgtEl>
                                          <p:spTgt spid="86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500"/>
                                        <p:tgtEl>
                                          <p:spTgt spid="868"/>
                                        </p:tgtEl>
                                      </p:cBhvr>
                                    </p:animEffect>
                                    <p:set>
                                      <p:cBhvr>
                                        <p:cTn id="74" dur="1" fill="hold">
                                          <p:stCondLst>
                                            <p:cond delay="499"/>
                                          </p:stCondLst>
                                        </p:cTn>
                                        <p:tgtEl>
                                          <p:spTgt spid="868"/>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68" grpId="0"/>
      <p:bldP spid="868" grpId="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93071"/>
            <a:ext cx="8229600" cy="514350"/>
          </a:xfrm>
        </p:spPr>
        <p:txBody>
          <a:bodyPr/>
          <a:lstStyle/>
          <a:p>
            <a:r>
              <a:rPr lang="en-US" sz="2800" dirty="0" smtClean="0"/>
              <a:t>External Tables</a:t>
            </a:r>
            <a:endParaRPr lang="en-US" sz="2800" dirty="0"/>
          </a:p>
        </p:txBody>
      </p:sp>
      <p:sp>
        <p:nvSpPr>
          <p:cNvPr id="3" name="Content Placeholder 2"/>
          <p:cNvSpPr>
            <a:spLocks noGrp="1"/>
          </p:cNvSpPr>
          <p:nvPr>
            <p:ph idx="1"/>
          </p:nvPr>
        </p:nvSpPr>
        <p:spPr>
          <a:xfrm>
            <a:off x="400050" y="671320"/>
            <a:ext cx="8229600" cy="1914028"/>
          </a:xfrm>
        </p:spPr>
        <p:txBody>
          <a:bodyPr>
            <a:noAutofit/>
          </a:bodyPr>
          <a:lstStyle/>
          <a:p>
            <a:pPr marL="285750" indent="-285750">
              <a:buFont typeface="Arial" panose="020B0604020202020204" pitchFamily="34" charset="0"/>
              <a:buChar char="•"/>
            </a:pPr>
            <a:r>
              <a:rPr lang="en-US" sz="1800" dirty="0" smtClean="0"/>
              <a:t>Internal representation of data residing in </a:t>
            </a:r>
            <a:r>
              <a:rPr lang="en-US" sz="1800" dirty="0" err="1" smtClean="0"/>
              <a:t>Hadoop</a:t>
            </a:r>
            <a:r>
              <a:rPr lang="en-US" sz="1800" dirty="0" smtClean="0"/>
              <a:t>/HDFS</a:t>
            </a:r>
          </a:p>
          <a:p>
            <a:pPr lvl="2">
              <a:buFont typeface="Courier New" panose="02070309020205020404" pitchFamily="49" charset="0"/>
              <a:buChar char="o"/>
            </a:pPr>
            <a:r>
              <a:rPr lang="en-US" sz="1400" dirty="0" smtClean="0"/>
              <a:t>Only support of delimited text files</a:t>
            </a:r>
          </a:p>
          <a:p>
            <a:pPr marL="285750" indent="-285750">
              <a:buFont typeface="Arial" panose="020B0604020202020204" pitchFamily="34" charset="0"/>
              <a:buChar char="•"/>
            </a:pPr>
            <a:r>
              <a:rPr lang="en-US" sz="1800" dirty="0" smtClean="0"/>
              <a:t>High-level permissions required for creating external tables  </a:t>
            </a:r>
          </a:p>
          <a:p>
            <a:pPr lvl="2">
              <a:buFont typeface="Courier New" panose="02070309020205020404" pitchFamily="49" charset="0"/>
              <a:buChar char="o"/>
            </a:pPr>
            <a:r>
              <a:rPr lang="en-US" sz="1400" dirty="0" smtClean="0"/>
              <a:t>ADMINISTER BULK OPERATIONS &amp; ALTER SCHEMA</a:t>
            </a:r>
          </a:p>
          <a:p>
            <a:pPr marL="285750" indent="-285750">
              <a:buFont typeface="Arial" panose="020B0604020202020204" pitchFamily="34" charset="0"/>
              <a:buChar char="•"/>
            </a:pPr>
            <a:r>
              <a:rPr lang="en-US" sz="1800" dirty="0" smtClean="0"/>
              <a:t>Different than ‘regular SQL tables’ (e.g. no DML support …)</a:t>
            </a:r>
          </a:p>
          <a:p>
            <a:pPr marL="285750" indent="-285750">
              <a:buFont typeface="Arial" panose="020B0604020202020204" pitchFamily="34" charset="0"/>
              <a:buChar char="•"/>
            </a:pPr>
            <a:r>
              <a:rPr lang="en-US" sz="1800" dirty="0" smtClean="0"/>
              <a:t>Introducing new T-SQL</a:t>
            </a:r>
            <a:endParaRPr lang="en-US" sz="1800" dirty="0"/>
          </a:p>
        </p:txBody>
      </p:sp>
      <p:sp>
        <p:nvSpPr>
          <p:cNvPr id="4" name="Rectangle 3"/>
          <p:cNvSpPr/>
          <p:nvPr/>
        </p:nvSpPr>
        <p:spPr>
          <a:xfrm>
            <a:off x="1428750" y="2770516"/>
            <a:ext cx="6172200" cy="7593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2">
                    <a:lumMod val="10000"/>
                  </a:schemeClr>
                </a:solidFill>
                <a:latin typeface="Courier New" pitchFamily="49" charset="0"/>
                <a:cs typeface="Courier New" pitchFamily="49" charset="0"/>
              </a:rPr>
              <a:t>CREATE EXTERNAL TABLE </a:t>
            </a:r>
            <a:r>
              <a:rPr lang="en-US" sz="1200" i="1" dirty="0" err="1">
                <a:solidFill>
                  <a:schemeClr val="bg2">
                    <a:lumMod val="10000"/>
                  </a:schemeClr>
                </a:solidFill>
                <a:latin typeface="Courier New" pitchFamily="49" charset="0"/>
                <a:cs typeface="Courier New" pitchFamily="49" charset="0"/>
              </a:rPr>
              <a:t>table_name</a:t>
            </a:r>
            <a:r>
              <a:rPr lang="en-US" sz="1200" i="1" dirty="0">
                <a:solidFill>
                  <a:schemeClr val="bg2">
                    <a:lumMod val="10000"/>
                  </a:schemeClr>
                </a:solidFill>
                <a:latin typeface="Courier New" pitchFamily="49" charset="0"/>
                <a:cs typeface="Courier New" pitchFamily="49" charset="0"/>
              </a:rPr>
              <a:t> </a:t>
            </a:r>
            <a:r>
              <a:rPr lang="en-US" sz="1200" dirty="0">
                <a:solidFill>
                  <a:schemeClr val="bg2">
                    <a:lumMod val="10000"/>
                  </a:schemeClr>
                </a:solidFill>
                <a:latin typeface="Courier New" pitchFamily="49" charset="0"/>
                <a:cs typeface="Courier New" pitchFamily="49" charset="0"/>
              </a:rPr>
              <a:t>({&lt;</a:t>
            </a:r>
            <a:r>
              <a:rPr lang="en-US" sz="1200" dirty="0" err="1">
                <a:solidFill>
                  <a:schemeClr val="bg2">
                    <a:lumMod val="10000"/>
                  </a:schemeClr>
                </a:solidFill>
                <a:latin typeface="Courier New" pitchFamily="49" charset="0"/>
                <a:cs typeface="Courier New" pitchFamily="49" charset="0"/>
              </a:rPr>
              <a:t>column_definition</a:t>
            </a:r>
            <a:r>
              <a:rPr lang="en-US" sz="1200" dirty="0">
                <a:solidFill>
                  <a:schemeClr val="bg2">
                    <a:lumMod val="10000"/>
                  </a:schemeClr>
                </a:solidFill>
                <a:latin typeface="Courier New" pitchFamily="49" charset="0"/>
                <a:cs typeface="Courier New" pitchFamily="49" charset="0"/>
              </a:rPr>
              <a:t>&gt;} [,...</a:t>
            </a:r>
            <a:r>
              <a:rPr lang="en-US" sz="1200" i="1" dirty="0">
                <a:solidFill>
                  <a:schemeClr val="bg2">
                    <a:lumMod val="10000"/>
                  </a:schemeClr>
                </a:solidFill>
                <a:latin typeface="Courier New" pitchFamily="49" charset="0"/>
                <a:cs typeface="Courier New" pitchFamily="49" charset="0"/>
              </a:rPr>
              <a:t>n </a:t>
            </a:r>
            <a:r>
              <a:rPr lang="en-US" sz="1200" dirty="0">
                <a:solidFill>
                  <a:schemeClr val="bg2">
                    <a:lumMod val="10000"/>
                  </a:schemeClr>
                </a:solidFill>
                <a:latin typeface="Courier New" pitchFamily="49" charset="0"/>
                <a:cs typeface="Courier New" pitchFamily="49" charset="0"/>
              </a:rPr>
              <a:t>])</a:t>
            </a:r>
          </a:p>
          <a:p>
            <a:r>
              <a:rPr lang="en-US" sz="1200" dirty="0">
                <a:solidFill>
                  <a:schemeClr val="bg2">
                    <a:lumMod val="10000"/>
                  </a:schemeClr>
                </a:solidFill>
                <a:latin typeface="Courier New" pitchFamily="49" charset="0"/>
                <a:cs typeface="Courier New" pitchFamily="49" charset="0"/>
              </a:rPr>
              <a:t>        {WITH </a:t>
            </a:r>
            <a:r>
              <a:rPr lang="en-US" sz="1200" b="1" dirty="0">
                <a:solidFill>
                  <a:schemeClr val="bg2">
                    <a:lumMod val="10000"/>
                  </a:schemeClr>
                </a:solidFill>
                <a:latin typeface="Courier New" pitchFamily="49" charset="0"/>
                <a:cs typeface="Courier New" pitchFamily="49" charset="0"/>
              </a:rPr>
              <a:t>(LOCATION =‘&lt;URI&gt;’,[FORMAT_OPTIONS = (&lt;VALUES&gt;)])</a:t>
            </a:r>
            <a:r>
              <a:rPr lang="en-US" sz="1200" dirty="0">
                <a:solidFill>
                  <a:schemeClr val="bg2">
                    <a:lumMod val="10000"/>
                  </a:schemeClr>
                </a:solidFill>
                <a:latin typeface="Courier New" pitchFamily="49" charset="0"/>
                <a:cs typeface="Courier New" pitchFamily="49" charset="0"/>
              </a:rPr>
              <a:t>}</a:t>
            </a:r>
          </a:p>
          <a:p>
            <a:r>
              <a:rPr lang="en-US" sz="1200" dirty="0">
                <a:solidFill>
                  <a:schemeClr val="bg2">
                    <a:lumMod val="10000"/>
                  </a:schemeClr>
                </a:solidFill>
                <a:latin typeface="Courier New" pitchFamily="49" charset="0"/>
                <a:cs typeface="Courier New" pitchFamily="49" charset="0"/>
              </a:rPr>
              <a:t>[;]</a:t>
            </a:r>
          </a:p>
        </p:txBody>
      </p:sp>
      <p:grpSp>
        <p:nvGrpSpPr>
          <p:cNvPr id="12" name="Group 11"/>
          <p:cNvGrpSpPr/>
          <p:nvPr/>
        </p:nvGrpSpPr>
        <p:grpSpPr>
          <a:xfrm>
            <a:off x="1257300" y="3086102"/>
            <a:ext cx="1657350" cy="1351686"/>
            <a:chOff x="152400" y="4209871"/>
            <a:chExt cx="2209800" cy="1802248"/>
          </a:xfrm>
        </p:grpSpPr>
        <p:cxnSp>
          <p:nvCxnSpPr>
            <p:cNvPr id="6" name="Straight Arrow Connector 5"/>
            <p:cNvCxnSpPr/>
            <p:nvPr/>
          </p:nvCxnSpPr>
          <p:spPr>
            <a:xfrm flipV="1">
              <a:off x="1295400" y="4209871"/>
              <a:ext cx="0" cy="1129148"/>
            </a:xfrm>
            <a:prstGeom prst="straightConnector1">
              <a:avLst/>
            </a:prstGeom>
            <a:ln>
              <a:headEnd type="none"/>
              <a:tailEnd type="triangle"/>
            </a:ln>
          </p:spPr>
          <p:style>
            <a:lnRef idx="2">
              <a:schemeClr val="dk1"/>
            </a:lnRef>
            <a:fillRef idx="0">
              <a:schemeClr val="dk1"/>
            </a:fillRef>
            <a:effectRef idx="1">
              <a:schemeClr val="dk1"/>
            </a:effectRef>
            <a:fontRef idx="minor">
              <a:schemeClr val="tx1"/>
            </a:fontRef>
          </p:style>
        </p:cxnSp>
        <p:grpSp>
          <p:nvGrpSpPr>
            <p:cNvPr id="7" name="Group 6"/>
            <p:cNvGrpSpPr/>
            <p:nvPr/>
          </p:nvGrpSpPr>
          <p:grpSpPr>
            <a:xfrm>
              <a:off x="152400" y="4971876"/>
              <a:ext cx="2209800" cy="1040243"/>
              <a:chOff x="152400" y="4971876"/>
              <a:chExt cx="2209800" cy="1040243"/>
            </a:xfrm>
          </p:grpSpPr>
          <p:sp>
            <p:nvSpPr>
              <p:cNvPr id="5" name="TextBox 4"/>
              <p:cNvSpPr txBox="1"/>
              <p:nvPr/>
            </p:nvSpPr>
            <p:spPr>
              <a:xfrm>
                <a:off x="152400" y="5335011"/>
                <a:ext cx="2209800" cy="677108"/>
              </a:xfrm>
              <a:prstGeom prst="rect">
                <a:avLst/>
              </a:prstGeom>
              <a:noFill/>
            </p:spPr>
            <p:txBody>
              <a:bodyPr wrap="square" rtlCol="0">
                <a:spAutoFit/>
              </a:bodyPr>
              <a:lstStyle/>
              <a:p>
                <a:pPr algn="ctr"/>
                <a:r>
                  <a:rPr lang="en-US" sz="1350" dirty="0"/>
                  <a:t>Indicates </a:t>
                </a:r>
                <a:br>
                  <a:rPr lang="en-US" sz="1350" dirty="0"/>
                </a:br>
                <a:r>
                  <a:rPr lang="en-US" sz="1350" dirty="0"/>
                  <a:t>‘External’ Table</a:t>
                </a:r>
              </a:p>
            </p:txBody>
          </p:sp>
          <p:grpSp>
            <p:nvGrpSpPr>
              <p:cNvPr id="9" name="Group 8"/>
              <p:cNvGrpSpPr/>
              <p:nvPr/>
            </p:nvGrpSpPr>
            <p:grpSpPr>
              <a:xfrm>
                <a:off x="838199" y="4971876"/>
                <a:ext cx="463531" cy="416951"/>
                <a:chOff x="3512271" y="4946175"/>
                <a:chExt cx="517780" cy="457990"/>
              </a:xfrm>
            </p:grpSpPr>
            <p:sp>
              <p:nvSpPr>
                <p:cNvPr id="10" name="Oval 9"/>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11" name="TextBox 10"/>
                <p:cNvSpPr txBox="1"/>
                <p:nvPr/>
              </p:nvSpPr>
              <p:spPr>
                <a:xfrm>
                  <a:off x="3512271" y="4964674"/>
                  <a:ext cx="517780" cy="439491"/>
                </a:xfrm>
                <a:prstGeom prst="rect">
                  <a:avLst/>
                </a:prstGeom>
                <a:noFill/>
              </p:spPr>
              <p:txBody>
                <a:bodyPr wrap="square" rtlCol="0">
                  <a:spAutoFit/>
                </a:bodyPr>
                <a:lstStyle/>
                <a:p>
                  <a:pPr algn="ctr"/>
                  <a:r>
                    <a:rPr lang="en-US" sz="1350" dirty="0"/>
                    <a:t>1.</a:t>
                  </a:r>
                </a:p>
              </p:txBody>
            </p:sp>
          </p:grpSp>
        </p:grpSp>
      </p:grpSp>
      <p:grpSp>
        <p:nvGrpSpPr>
          <p:cNvPr id="13" name="Group 12"/>
          <p:cNvGrpSpPr/>
          <p:nvPr/>
        </p:nvGrpSpPr>
        <p:grpSpPr>
          <a:xfrm>
            <a:off x="2914650" y="3184954"/>
            <a:ext cx="2286001" cy="1488132"/>
            <a:chOff x="2362200" y="4362273"/>
            <a:chExt cx="3048001" cy="1984175"/>
          </a:xfrm>
        </p:grpSpPr>
        <p:cxnSp>
          <p:nvCxnSpPr>
            <p:cNvPr id="18" name="Straight Arrow Connector 17"/>
            <p:cNvCxnSpPr/>
            <p:nvPr/>
          </p:nvCxnSpPr>
          <p:spPr>
            <a:xfrm flipV="1">
              <a:off x="3505200" y="4362273"/>
              <a:ext cx="0" cy="946952"/>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2362200" y="4971862"/>
              <a:ext cx="3048001" cy="1374586"/>
              <a:chOff x="2362200" y="4971862"/>
              <a:chExt cx="3048001" cy="1374586"/>
            </a:xfrm>
          </p:grpSpPr>
          <p:sp>
            <p:nvSpPr>
              <p:cNvPr id="20" name="TextBox 19"/>
              <p:cNvSpPr txBox="1"/>
              <p:nvPr/>
            </p:nvSpPr>
            <p:spPr>
              <a:xfrm>
                <a:off x="2362200" y="5392340"/>
                <a:ext cx="3048001" cy="954108"/>
              </a:xfrm>
              <a:prstGeom prst="rect">
                <a:avLst/>
              </a:prstGeom>
              <a:noFill/>
            </p:spPr>
            <p:txBody>
              <a:bodyPr wrap="square" rtlCol="0">
                <a:spAutoFit/>
              </a:bodyPr>
              <a:lstStyle/>
              <a:p>
                <a:pPr algn="ctr"/>
                <a:r>
                  <a:rPr lang="en-US" sz="1350" b="1" dirty="0"/>
                  <a:t>Required </a:t>
                </a:r>
                <a:r>
                  <a:rPr lang="en-US" sz="1350" dirty="0"/>
                  <a:t>location of </a:t>
                </a:r>
                <a:r>
                  <a:rPr lang="en-US" sz="1350" dirty="0" err="1"/>
                  <a:t>Hadoop</a:t>
                </a:r>
                <a:r>
                  <a:rPr lang="en-US" sz="1350" dirty="0"/>
                  <a:t> cluster and file</a:t>
                </a:r>
                <a:br>
                  <a:rPr lang="en-US" sz="1350" dirty="0"/>
                </a:br>
                <a:endParaRPr lang="en-US" sz="1350" dirty="0"/>
              </a:p>
            </p:txBody>
          </p:sp>
          <p:grpSp>
            <p:nvGrpSpPr>
              <p:cNvPr id="40" name="Group 39"/>
              <p:cNvGrpSpPr/>
              <p:nvPr/>
            </p:nvGrpSpPr>
            <p:grpSpPr>
              <a:xfrm>
                <a:off x="3048003" y="4971862"/>
                <a:ext cx="463532" cy="416944"/>
                <a:chOff x="3597386" y="4946166"/>
                <a:chExt cx="517780" cy="457983"/>
              </a:xfrm>
            </p:grpSpPr>
            <p:sp>
              <p:nvSpPr>
                <p:cNvPr id="41" name="Oval 40"/>
                <p:cNvSpPr/>
                <p:nvPr/>
              </p:nvSpPr>
              <p:spPr>
                <a:xfrm>
                  <a:off x="3633489" y="4946166"/>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42" name="TextBox 41"/>
                <p:cNvSpPr txBox="1"/>
                <p:nvPr/>
              </p:nvSpPr>
              <p:spPr>
                <a:xfrm>
                  <a:off x="3597386" y="4964658"/>
                  <a:ext cx="517780" cy="439491"/>
                </a:xfrm>
                <a:prstGeom prst="rect">
                  <a:avLst/>
                </a:prstGeom>
                <a:noFill/>
              </p:spPr>
              <p:txBody>
                <a:bodyPr wrap="square" rtlCol="0">
                  <a:spAutoFit/>
                </a:bodyPr>
                <a:lstStyle/>
                <a:p>
                  <a:pPr algn="ctr"/>
                  <a:r>
                    <a:rPr lang="en-US" sz="1350" dirty="0"/>
                    <a:t>2.</a:t>
                  </a:r>
                </a:p>
              </p:txBody>
            </p:sp>
          </p:grpSp>
        </p:grpSp>
      </p:grpSp>
      <p:grpSp>
        <p:nvGrpSpPr>
          <p:cNvPr id="14" name="Group 13"/>
          <p:cNvGrpSpPr/>
          <p:nvPr/>
        </p:nvGrpSpPr>
        <p:grpSpPr>
          <a:xfrm>
            <a:off x="5200651" y="3200400"/>
            <a:ext cx="2514599" cy="1669187"/>
            <a:chOff x="5410201" y="4362271"/>
            <a:chExt cx="3352799" cy="2225582"/>
          </a:xfrm>
        </p:grpSpPr>
        <p:sp>
          <p:nvSpPr>
            <p:cNvPr id="35" name="TextBox 34"/>
            <p:cNvSpPr txBox="1"/>
            <p:nvPr/>
          </p:nvSpPr>
          <p:spPr>
            <a:xfrm>
              <a:off x="5410201" y="5356747"/>
              <a:ext cx="3352799" cy="1231106"/>
            </a:xfrm>
            <a:prstGeom prst="rect">
              <a:avLst/>
            </a:prstGeom>
            <a:noFill/>
          </p:spPr>
          <p:txBody>
            <a:bodyPr wrap="square" rtlCol="0">
              <a:spAutoFit/>
            </a:bodyPr>
            <a:lstStyle/>
            <a:p>
              <a:pPr algn="ctr"/>
              <a:r>
                <a:rPr lang="en-US" sz="1350" b="1" dirty="0"/>
                <a:t>Optional</a:t>
              </a:r>
              <a:r>
                <a:rPr lang="en-US" sz="1350" dirty="0"/>
                <a:t> Format Options associated with data import from HDFS</a:t>
              </a:r>
              <a:br>
                <a:rPr lang="en-US" sz="1350" dirty="0"/>
              </a:br>
              <a:endParaRPr lang="en-US" sz="1350" dirty="0">
                <a:solidFill>
                  <a:schemeClr val="bg1"/>
                </a:solidFill>
              </a:endParaRPr>
            </a:p>
          </p:txBody>
        </p:sp>
        <p:cxnSp>
          <p:nvCxnSpPr>
            <p:cNvPr id="36" name="Straight Arrow Connector 35"/>
            <p:cNvCxnSpPr/>
            <p:nvPr/>
          </p:nvCxnSpPr>
          <p:spPr>
            <a:xfrm flipV="1">
              <a:off x="6629400" y="4362271"/>
              <a:ext cx="0" cy="976748"/>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43" name="Group 42"/>
            <p:cNvGrpSpPr/>
            <p:nvPr/>
          </p:nvGrpSpPr>
          <p:grpSpPr>
            <a:xfrm>
              <a:off x="6165869" y="4971875"/>
              <a:ext cx="463531" cy="416945"/>
              <a:chOff x="3505200" y="4946175"/>
              <a:chExt cx="517780" cy="457984"/>
            </a:xfrm>
          </p:grpSpPr>
          <p:sp>
            <p:nvSpPr>
              <p:cNvPr id="44" name="Oval 43"/>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45" name="TextBox 44"/>
              <p:cNvSpPr txBox="1"/>
              <p:nvPr/>
            </p:nvSpPr>
            <p:spPr>
              <a:xfrm>
                <a:off x="3505200" y="4964668"/>
                <a:ext cx="517780" cy="439491"/>
              </a:xfrm>
              <a:prstGeom prst="rect">
                <a:avLst/>
              </a:prstGeom>
              <a:noFill/>
            </p:spPr>
            <p:txBody>
              <a:bodyPr wrap="square" rtlCol="0">
                <a:spAutoFit/>
              </a:bodyPr>
              <a:lstStyle/>
              <a:p>
                <a:pPr algn="ctr"/>
                <a:r>
                  <a:rPr lang="en-US" sz="1350" dirty="0"/>
                  <a:t>3.</a:t>
                </a:r>
              </a:p>
            </p:txBody>
          </p:sp>
        </p:grpSp>
      </p:grpSp>
    </p:spTree>
    <p:extLst>
      <p:ext uri="{BB962C8B-B14F-4D97-AF65-F5344CB8AC3E}">
        <p14:creationId xmlns:p14="http://schemas.microsoft.com/office/powerpoint/2010/main" val="294084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9201"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5" name="Oval 4"/>
          <p:cNvSpPr/>
          <p:nvPr/>
        </p:nvSpPr>
        <p:spPr>
          <a:xfrm>
            <a:off x="7821828"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3" name="Oval 2"/>
          <p:cNvSpPr/>
          <p:nvPr/>
        </p:nvSpPr>
        <p:spPr>
          <a:xfrm>
            <a:off x="6412178" y="381001"/>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6" name="Text Placeholder 12"/>
          <p:cNvSpPr txBox="1">
            <a:spLocks/>
          </p:cNvSpPr>
          <p:nvPr/>
        </p:nvSpPr>
        <p:spPr>
          <a:xfrm>
            <a:off x="373143"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a:solidFill>
                  <a:prstClr val="white"/>
                </a:solidFill>
              </a:rPr>
              <a:t>How we differentiate with Azure</a:t>
            </a:r>
          </a:p>
        </p:txBody>
      </p:sp>
      <p:sp>
        <p:nvSpPr>
          <p:cNvPr id="16" name="Rectangle 15"/>
          <p:cNvSpPr/>
          <p:nvPr/>
        </p:nvSpPr>
        <p:spPr>
          <a:xfrm>
            <a:off x="5562601" y="4744198"/>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Enterprise Grade</a:t>
            </a:r>
          </a:p>
        </p:txBody>
      </p:sp>
      <p:sp>
        <p:nvSpPr>
          <p:cNvPr id="18" name="Rectangle 17"/>
          <p:cNvSpPr/>
          <p:nvPr/>
        </p:nvSpPr>
        <p:spPr>
          <a:xfrm>
            <a:off x="8862051" y="4744198"/>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Hybrid</a:t>
            </a:r>
          </a:p>
        </p:txBody>
      </p:sp>
      <p:sp>
        <p:nvSpPr>
          <p:cNvPr id="31" name="Freeform 138"/>
          <p:cNvSpPr>
            <a:spLocks noEditPoints="1"/>
          </p:cNvSpPr>
          <p:nvPr/>
        </p:nvSpPr>
        <p:spPr bwMode="black">
          <a:xfrm rot="2731855">
            <a:off x="9643260"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7256"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9000" y="2667001"/>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a:solidFill>
                  <a:prstClr val="white"/>
                </a:solidFill>
                <a:latin typeface="Segoe UI Light"/>
                <a:ea typeface="Segoe UI" pitchFamily="34" charset="0"/>
                <a:cs typeface="Segoe UI" pitchFamily="34" charset="0"/>
              </a:rPr>
              <a:t>Hyper-scale</a:t>
            </a:r>
          </a:p>
        </p:txBody>
      </p:sp>
      <p:pic>
        <p:nvPicPr>
          <p:cNvPr id="2" name="Picture 1"/>
          <p:cNvPicPr>
            <a:picLocks noChangeAspect="1"/>
          </p:cNvPicPr>
          <p:nvPr/>
        </p:nvPicPr>
        <p:blipFill>
          <a:blip r:embed="rId3"/>
          <a:stretch>
            <a:fillRect/>
          </a:stretch>
        </p:blipFill>
        <p:spPr>
          <a:xfrm>
            <a:off x="6667960" y="3906642"/>
            <a:ext cx="571040" cy="741558"/>
          </a:xfrm>
          <a:prstGeom prst="rect">
            <a:avLst/>
          </a:prstGeom>
        </p:spPr>
      </p:pic>
      <p:pic>
        <p:nvPicPr>
          <p:cNvPr id="19" name="Picture 18"/>
          <p:cNvPicPr>
            <a:picLocks noChangeAspect="1"/>
          </p:cNvPicPr>
          <p:nvPr/>
        </p:nvPicPr>
        <p:blipFill>
          <a:blip r:embed="rId4"/>
          <a:stretch>
            <a:fillRect/>
          </a:stretch>
        </p:blipFill>
        <p:spPr>
          <a:xfrm>
            <a:off x="8013588" y="1962889"/>
            <a:ext cx="749412" cy="593646"/>
          </a:xfrm>
          <a:prstGeom prst="rect">
            <a:avLst/>
          </a:prstGeom>
        </p:spPr>
      </p:pic>
    </p:spTree>
    <p:extLst>
      <p:ext uri="{BB962C8B-B14F-4D97-AF65-F5344CB8AC3E}">
        <p14:creationId xmlns:p14="http://schemas.microsoft.com/office/powerpoint/2010/main" val="25891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241" y="491459"/>
            <a:ext cx="11076937" cy="957600"/>
          </a:xfrm>
        </p:spPr>
        <p:txBody>
          <a:bodyPr/>
          <a:lstStyle/>
          <a:p>
            <a:r>
              <a:rPr lang="en-US" dirty="0"/>
              <a:t>Leader in Gartner magic </a:t>
            </a:r>
            <a:r>
              <a:rPr lang="en-US" dirty="0" smtClean="0"/>
              <a:t>quadrants</a:t>
            </a:r>
            <a:endParaRPr lang="en-US" dirty="0"/>
          </a:p>
        </p:txBody>
      </p:sp>
      <p:grpSp>
        <p:nvGrpSpPr>
          <p:cNvPr id="33" name="Group 32"/>
          <p:cNvGrpSpPr/>
          <p:nvPr/>
        </p:nvGrpSpPr>
        <p:grpSpPr>
          <a:xfrm>
            <a:off x="762000" y="1828801"/>
            <a:ext cx="9424154" cy="3027395"/>
            <a:chOff x="1389950" y="1896299"/>
            <a:chExt cx="9424154" cy="3027395"/>
          </a:xfrm>
        </p:grpSpPr>
        <p:sp>
          <p:nvSpPr>
            <p:cNvPr id="4" name="TextBox 3"/>
            <p:cNvSpPr txBox="1"/>
            <p:nvPr/>
          </p:nvSpPr>
          <p:spPr>
            <a:xfrm>
              <a:off x="2284412" y="1938261"/>
              <a:ext cx="8529692" cy="2985433"/>
            </a:xfrm>
            <a:prstGeom prst="rect">
              <a:avLst/>
            </a:prstGeom>
            <a:noFill/>
          </p:spPr>
          <p:txBody>
            <a:bodyPr wrap="square" rtlCol="0">
              <a:spAutoFit/>
            </a:bodyPr>
            <a:lstStyle/>
            <a:p>
              <a:pPr>
                <a:spcAft>
                  <a:spcPts val="2400"/>
                </a:spcAft>
              </a:pPr>
              <a:r>
                <a:rPr lang="en-US" sz="3200" dirty="0">
                  <a:solidFill>
                    <a:schemeClr val="bg1"/>
                  </a:solidFill>
                </a:rPr>
                <a:t>Cloud Infrastructure as a Service</a:t>
              </a:r>
            </a:p>
            <a:p>
              <a:pPr>
                <a:spcAft>
                  <a:spcPts val="2400"/>
                </a:spcAft>
              </a:pPr>
              <a:r>
                <a:rPr lang="en-US" sz="3200" dirty="0">
                  <a:solidFill>
                    <a:schemeClr val="bg1"/>
                  </a:solidFill>
                </a:rPr>
                <a:t>Enterprise Application Platform as a Service</a:t>
              </a:r>
            </a:p>
            <a:p>
              <a:pPr>
                <a:spcAft>
                  <a:spcPts val="2400"/>
                </a:spcAft>
              </a:pPr>
              <a:r>
                <a:rPr lang="en-US" sz="3200" dirty="0">
                  <a:solidFill>
                    <a:schemeClr val="bg1"/>
                  </a:solidFill>
                </a:rPr>
                <a:t>Public Cloud Storage Services</a:t>
              </a:r>
            </a:p>
            <a:p>
              <a:pPr>
                <a:spcAft>
                  <a:spcPts val="2400"/>
                </a:spcAft>
              </a:pPr>
              <a:r>
                <a:rPr lang="en-US" sz="3200" dirty="0">
                  <a:solidFill>
                    <a:schemeClr val="bg1"/>
                  </a:solidFill>
                </a:rPr>
                <a:t>x86 Server Virtualization</a:t>
              </a:r>
            </a:p>
          </p:txBody>
        </p:sp>
        <p:grpSp>
          <p:nvGrpSpPr>
            <p:cNvPr id="6" name="Group 5"/>
            <p:cNvGrpSpPr/>
            <p:nvPr/>
          </p:nvGrpSpPr>
          <p:grpSpPr>
            <a:xfrm rot="18900000">
              <a:off x="1389950" y="1896299"/>
              <a:ext cx="563509" cy="379194"/>
              <a:chOff x="8913812" y="1031876"/>
              <a:chExt cx="1524000" cy="1025524"/>
            </a:xfrm>
            <a:solidFill>
              <a:srgbClr val="92D050"/>
            </a:solidFill>
          </p:grpSpPr>
          <p:sp>
            <p:nvSpPr>
              <p:cNvPr id="5" name="Rectangle 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rot="18900000">
              <a:off x="1389951" y="2702416"/>
              <a:ext cx="563509" cy="379194"/>
              <a:chOff x="8913812" y="1031876"/>
              <a:chExt cx="1524000" cy="1025524"/>
            </a:xfrm>
            <a:solidFill>
              <a:srgbClr val="92D050"/>
            </a:solidFill>
          </p:grpSpPr>
          <p:sp>
            <p:nvSpPr>
              <p:cNvPr id="20" name="Rectangle 19"/>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8900000">
              <a:off x="1389952" y="3508533"/>
              <a:ext cx="563509" cy="379194"/>
              <a:chOff x="8913812" y="1031876"/>
              <a:chExt cx="1524000" cy="1025524"/>
            </a:xfrm>
            <a:solidFill>
              <a:srgbClr val="92D050"/>
            </a:solidFill>
          </p:grpSpPr>
          <p:sp>
            <p:nvSpPr>
              <p:cNvPr id="23" name="Rectangle 22"/>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rot="18900000">
              <a:off x="1389953" y="4314650"/>
              <a:ext cx="563509" cy="379194"/>
              <a:chOff x="8913812" y="1031876"/>
              <a:chExt cx="1524000" cy="1025524"/>
            </a:xfrm>
            <a:solidFill>
              <a:srgbClr val="92D050"/>
            </a:solidFill>
          </p:grpSpPr>
          <p:sp>
            <p:nvSpPr>
              <p:cNvPr id="26" name="Rectangle 25"/>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p:cNvGrpSpPr/>
          <p:nvPr/>
        </p:nvGrpSpPr>
        <p:grpSpPr>
          <a:xfrm>
            <a:off x="1589" y="5223358"/>
            <a:ext cx="12739483" cy="1662771"/>
            <a:chOff x="0" y="5280782"/>
            <a:chExt cx="12739483" cy="1605349"/>
          </a:xfrm>
        </p:grpSpPr>
        <p:sp>
          <p:nvSpPr>
            <p:cNvPr id="9" name="Rectangle 8"/>
            <p:cNvSpPr/>
            <p:nvPr/>
          </p:nvSpPr>
          <p:spPr>
            <a:xfrm>
              <a:off x="0" y="5280782"/>
              <a:ext cx="12188825" cy="160534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03197" y="5534741"/>
              <a:ext cx="1071615" cy="980588"/>
            </a:xfrm>
            <a:prstGeom prst="rect">
              <a:avLst/>
            </a:prstGeom>
            <a:noFill/>
            <a:ln>
              <a:noFill/>
            </a:ln>
          </p:spPr>
          <p:txBody>
            <a:bodyPr wrap="square" rtlCol="0" anchor="ctr">
              <a:spAutoFit/>
            </a:bodyPr>
            <a:lstStyle/>
            <a:p>
              <a:r>
                <a:rPr lang="en-US" sz="6000" dirty="0">
                  <a:solidFill>
                    <a:schemeClr val="bg1"/>
                  </a:solidFill>
                  <a:latin typeface="+mj-lt"/>
                  <a:sym typeface="Wingdings" panose="05000000000000000000" pitchFamily="2" charset="2"/>
                </a:rPr>
                <a:t></a:t>
              </a:r>
              <a:endParaRPr lang="en-US" sz="3600" u="sng" dirty="0">
                <a:solidFill>
                  <a:schemeClr val="bg1"/>
                </a:solidFill>
                <a:latin typeface="+mj-lt"/>
              </a:endParaRPr>
            </a:p>
          </p:txBody>
        </p:sp>
        <p:sp>
          <p:nvSpPr>
            <p:cNvPr id="35" name="TextBox 34"/>
            <p:cNvSpPr txBox="1"/>
            <p:nvPr/>
          </p:nvSpPr>
          <p:spPr>
            <a:xfrm>
              <a:off x="1674812" y="5719984"/>
              <a:ext cx="11064671" cy="624011"/>
            </a:xfrm>
            <a:prstGeom prst="rect">
              <a:avLst/>
            </a:prstGeom>
            <a:noFill/>
            <a:ln>
              <a:noFill/>
            </a:ln>
          </p:spPr>
          <p:txBody>
            <a:bodyPr wrap="square" rtlCol="0" anchor="ctr">
              <a:spAutoFit/>
            </a:bodyPr>
            <a:lstStyle/>
            <a:p>
              <a:r>
                <a:rPr lang="en-US" sz="3600" dirty="0">
                  <a:solidFill>
                    <a:schemeClr val="bg1"/>
                  </a:solidFill>
                  <a:latin typeface="+mj-lt"/>
                </a:rPr>
                <a:t>Microsoft only leader in </a:t>
              </a:r>
              <a:r>
                <a:rPr lang="en-US" sz="3600" u="sng" dirty="0">
                  <a:solidFill>
                    <a:schemeClr val="bg1"/>
                  </a:solidFill>
                  <a:latin typeface="+mj-lt"/>
                </a:rPr>
                <a:t>all four magic quadrants</a:t>
              </a:r>
            </a:p>
          </p:txBody>
        </p:sp>
      </p:grpSp>
    </p:spTree>
    <p:extLst>
      <p:ext uri="{BB962C8B-B14F-4D97-AF65-F5344CB8AC3E}">
        <p14:creationId xmlns:p14="http://schemas.microsoft.com/office/powerpoint/2010/main" val="42349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par>
                          <p:cTn id="8" fill="hold">
                            <p:stCondLst>
                              <p:cond delay="2000"/>
                            </p:stCondLst>
                            <p:childTnLst>
                              <p:par>
                                <p:cTn id="9" presetID="42"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anim calcmode="lin" valueType="num">
                                      <p:cBhvr>
                                        <p:cTn id="12" dur="750" fill="hold"/>
                                        <p:tgtEl>
                                          <p:spTgt spid="10"/>
                                        </p:tgtEl>
                                        <p:attrNameLst>
                                          <p:attrName>ppt_x</p:attrName>
                                        </p:attrNameLst>
                                      </p:cBhvr>
                                      <p:tavLst>
                                        <p:tav tm="0">
                                          <p:val>
                                            <p:strVal val="#ppt_x"/>
                                          </p:val>
                                        </p:tav>
                                        <p:tav tm="100000">
                                          <p:val>
                                            <p:strVal val="#ppt_x"/>
                                          </p:val>
                                        </p:tav>
                                      </p:tavLst>
                                    </p:anim>
                                    <p:anim calcmode="lin" valueType="num">
                                      <p:cBhvr>
                                        <p:cTn id="13"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4809" y="1187938"/>
            <a:ext cx="5393795" cy="2091658"/>
          </a:xfrm>
        </p:spPr>
        <p:txBody>
          <a:bodyPr/>
          <a:lstStyle/>
          <a:p>
            <a:r>
              <a:rPr lang="en-US" sz="5882" dirty="0"/>
              <a:t>New </a:t>
            </a:r>
            <a:r>
              <a:rPr lang="en-US" sz="5882" b="1" dirty="0">
                <a:latin typeface="+mn-lt"/>
              </a:rPr>
              <a:t>D</a:t>
            </a:r>
            <a:r>
              <a:rPr lang="en-US" sz="5882" dirty="0"/>
              <a:t> family of</a:t>
            </a:r>
            <a:br>
              <a:rPr lang="en-US" sz="5882" dirty="0"/>
            </a:br>
            <a:r>
              <a:rPr lang="en-US" sz="5882" dirty="0"/>
              <a:t>virtual machines</a:t>
            </a:r>
          </a:p>
        </p:txBody>
      </p:sp>
      <p:sp>
        <p:nvSpPr>
          <p:cNvPr id="10" name="Content Placeholder 2"/>
          <p:cNvSpPr txBox="1">
            <a:spLocks/>
          </p:cNvSpPr>
          <p:nvPr/>
        </p:nvSpPr>
        <p:spPr>
          <a:xfrm>
            <a:off x="6394809" y="3613947"/>
            <a:ext cx="5565766" cy="2323293"/>
          </a:xfrm>
          <a:prstGeom prst="rect">
            <a:avLst/>
          </a:prstGeom>
          <a:no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588"/>
              </a:spcBef>
              <a:buClr>
                <a:schemeClr val="bg1"/>
              </a:buClr>
              <a:buNone/>
            </a:pPr>
            <a:r>
              <a:rPr lang="en-US" sz="4313" dirty="0">
                <a:solidFill>
                  <a:srgbClr val="BDD4DE"/>
                </a:solidFill>
              </a:rPr>
              <a:t>60% faster CPU</a:t>
            </a:r>
          </a:p>
          <a:p>
            <a:pPr marL="0" indent="0">
              <a:lnSpc>
                <a:spcPct val="100000"/>
              </a:lnSpc>
              <a:spcBef>
                <a:spcPts val="588"/>
              </a:spcBef>
              <a:buClr>
                <a:schemeClr val="bg1"/>
              </a:buClr>
              <a:buNone/>
            </a:pPr>
            <a:r>
              <a:rPr lang="en-US" sz="4313" dirty="0">
                <a:solidFill>
                  <a:srgbClr val="BDD4DE"/>
                </a:solidFill>
              </a:rPr>
              <a:t>More memory</a:t>
            </a:r>
          </a:p>
          <a:p>
            <a:pPr marL="0" indent="0">
              <a:lnSpc>
                <a:spcPct val="100000"/>
              </a:lnSpc>
              <a:spcBef>
                <a:spcPts val="588"/>
              </a:spcBef>
              <a:buClr>
                <a:schemeClr val="bg1"/>
              </a:buClr>
              <a:buNone/>
            </a:pPr>
            <a:r>
              <a:rPr lang="en-US" sz="4313" dirty="0">
                <a:solidFill>
                  <a:srgbClr val="BDD4DE"/>
                </a:solidFill>
              </a:rPr>
              <a:t>Local SSD storage</a:t>
            </a:r>
          </a:p>
        </p:txBody>
      </p:sp>
      <p:cxnSp>
        <p:nvCxnSpPr>
          <p:cNvPr id="4" name="Straight Connector 3"/>
          <p:cNvCxnSpPr/>
          <p:nvPr/>
        </p:nvCxnSpPr>
        <p:spPr>
          <a:xfrm>
            <a:off x="6536893" y="3279596"/>
            <a:ext cx="5079741" cy="0"/>
          </a:xfrm>
          <a:prstGeom prst="line">
            <a:avLst/>
          </a:prstGeom>
          <a:ln>
            <a:solidFill>
              <a:srgbClr val="BDD4DE"/>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71824" y="4848340"/>
            <a:ext cx="4392065" cy="1853987"/>
          </a:xfrm>
          <a:prstGeom prst="rect">
            <a:avLst/>
          </a:prstGeom>
        </p:spPr>
      </p:pic>
      <p:grpSp>
        <p:nvGrpSpPr>
          <p:cNvPr id="14" name="Group 13"/>
          <p:cNvGrpSpPr/>
          <p:nvPr/>
        </p:nvGrpSpPr>
        <p:grpSpPr>
          <a:xfrm>
            <a:off x="1378590" y="1262641"/>
            <a:ext cx="3978531" cy="3653633"/>
            <a:chOff x="884237" y="1287463"/>
            <a:chExt cx="5048250" cy="4635996"/>
          </a:xfrm>
        </p:grpSpPr>
        <p:sp>
          <p:nvSpPr>
            <p:cNvPr id="13" name="Rectangle 12"/>
            <p:cNvSpPr/>
            <p:nvPr/>
          </p:nvSpPr>
          <p:spPr bwMode="auto">
            <a:xfrm>
              <a:off x="1189037" y="1592262"/>
              <a:ext cx="4495800" cy="3124200"/>
            </a:xfrm>
            <a:prstGeom prst="rect">
              <a:avLst/>
            </a:prstGeom>
            <a:solidFill>
              <a:srgbClr val="5272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902025" y="1294365"/>
              <a:ext cx="5030461" cy="4629094"/>
            </a:xfrm>
            <a:prstGeom prst="rect">
              <a:avLst/>
            </a:prstGeom>
          </p:spPr>
        </p:pic>
        <p:sp>
          <p:nvSpPr>
            <p:cNvPr id="9" name="AutoShape 3"/>
            <p:cNvSpPr>
              <a:spLocks noChangeAspect="1" noChangeArrowheads="1" noTextEdit="1"/>
            </p:cNvSpPr>
            <p:nvPr/>
          </p:nvSpPr>
          <p:spPr bwMode="auto">
            <a:xfrm>
              <a:off x="884237" y="1287463"/>
              <a:ext cx="50482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6"/>
            <p:cNvSpPr>
              <a:spLocks noEditPoints="1"/>
            </p:cNvSpPr>
            <p:nvPr/>
          </p:nvSpPr>
          <p:spPr bwMode="auto">
            <a:xfrm>
              <a:off x="2883107" y="2415277"/>
              <a:ext cx="1298989" cy="1539185"/>
            </a:xfrm>
            <a:custGeom>
              <a:avLst/>
              <a:gdLst>
                <a:gd name="T0" fmla="*/ 0 w 173"/>
                <a:gd name="T1" fmla="*/ 205 h 205"/>
                <a:gd name="T2" fmla="*/ 0 w 173"/>
                <a:gd name="T3" fmla="*/ 0 h 205"/>
                <a:gd name="T4" fmla="*/ 59 w 173"/>
                <a:gd name="T5" fmla="*/ 0 h 205"/>
                <a:gd name="T6" fmla="*/ 173 w 173"/>
                <a:gd name="T7" fmla="*/ 100 h 205"/>
                <a:gd name="T8" fmla="*/ 141 w 173"/>
                <a:gd name="T9" fmla="*/ 176 h 205"/>
                <a:gd name="T10" fmla="*/ 57 w 173"/>
                <a:gd name="T11" fmla="*/ 205 h 205"/>
                <a:gd name="T12" fmla="*/ 0 w 173"/>
                <a:gd name="T13" fmla="*/ 205 h 205"/>
                <a:gd name="T14" fmla="*/ 34 w 173"/>
                <a:gd name="T15" fmla="*/ 29 h 205"/>
                <a:gd name="T16" fmla="*/ 34 w 173"/>
                <a:gd name="T17" fmla="*/ 177 h 205"/>
                <a:gd name="T18" fmla="*/ 61 w 173"/>
                <a:gd name="T19" fmla="*/ 177 h 205"/>
                <a:gd name="T20" fmla="*/ 117 w 173"/>
                <a:gd name="T21" fmla="*/ 157 h 205"/>
                <a:gd name="T22" fmla="*/ 137 w 173"/>
                <a:gd name="T23" fmla="*/ 101 h 205"/>
                <a:gd name="T24" fmla="*/ 62 w 173"/>
                <a:gd name="T25" fmla="*/ 29 h 205"/>
                <a:gd name="T26" fmla="*/ 34 w 173"/>
                <a:gd name="T27" fmla="*/ 2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205">
                  <a:moveTo>
                    <a:pt x="0" y="205"/>
                  </a:moveTo>
                  <a:cubicBezTo>
                    <a:pt x="0" y="0"/>
                    <a:pt x="0" y="0"/>
                    <a:pt x="0" y="0"/>
                  </a:cubicBezTo>
                  <a:cubicBezTo>
                    <a:pt x="59" y="0"/>
                    <a:pt x="59" y="0"/>
                    <a:pt x="59" y="0"/>
                  </a:cubicBezTo>
                  <a:cubicBezTo>
                    <a:pt x="135" y="0"/>
                    <a:pt x="173" y="33"/>
                    <a:pt x="173" y="100"/>
                  </a:cubicBezTo>
                  <a:cubicBezTo>
                    <a:pt x="173" y="132"/>
                    <a:pt x="162" y="157"/>
                    <a:pt x="141" y="176"/>
                  </a:cubicBezTo>
                  <a:cubicBezTo>
                    <a:pt x="120" y="196"/>
                    <a:pt x="92" y="205"/>
                    <a:pt x="57" y="205"/>
                  </a:cubicBezTo>
                  <a:lnTo>
                    <a:pt x="0" y="205"/>
                  </a:lnTo>
                  <a:close/>
                  <a:moveTo>
                    <a:pt x="34" y="29"/>
                  </a:moveTo>
                  <a:cubicBezTo>
                    <a:pt x="34" y="177"/>
                    <a:pt x="34" y="177"/>
                    <a:pt x="34" y="177"/>
                  </a:cubicBezTo>
                  <a:cubicBezTo>
                    <a:pt x="61" y="177"/>
                    <a:pt x="61" y="177"/>
                    <a:pt x="61" y="177"/>
                  </a:cubicBezTo>
                  <a:cubicBezTo>
                    <a:pt x="85" y="177"/>
                    <a:pt x="104" y="170"/>
                    <a:pt x="117" y="157"/>
                  </a:cubicBezTo>
                  <a:cubicBezTo>
                    <a:pt x="130" y="144"/>
                    <a:pt x="137" y="125"/>
                    <a:pt x="137" y="101"/>
                  </a:cubicBezTo>
                  <a:cubicBezTo>
                    <a:pt x="137" y="53"/>
                    <a:pt x="112" y="29"/>
                    <a:pt x="62" y="29"/>
                  </a:cubicBezTo>
                  <a:lnTo>
                    <a:pt x="34" y="29"/>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18633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42" presetClass="entr" presetSubtype="0" fill="hold" nodeType="withEffect">
                                  <p:stCondLst>
                                    <p:cond delay="7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50"/>
                                        <p:tgtEl>
                                          <p:spTgt spid="16"/>
                                        </p:tgtEl>
                                      </p:cBhvr>
                                    </p:animEffect>
                                    <p:anim calcmode="lin" valueType="num">
                                      <p:cBhvr>
                                        <p:cTn id="17" dur="750" fill="hold"/>
                                        <p:tgtEl>
                                          <p:spTgt spid="16"/>
                                        </p:tgtEl>
                                        <p:attrNameLst>
                                          <p:attrName>ppt_x</p:attrName>
                                        </p:attrNameLst>
                                      </p:cBhvr>
                                      <p:tavLst>
                                        <p:tav tm="0">
                                          <p:val>
                                            <p:strVal val="#ppt_x"/>
                                          </p:val>
                                        </p:tav>
                                        <p:tav tm="100000">
                                          <p:val>
                                            <p:strVal val="#ppt_x"/>
                                          </p:val>
                                        </p:tav>
                                      </p:tavLst>
                                    </p:anim>
                                    <p:anim calcmode="lin" valueType="num">
                                      <p:cBhvr>
                                        <p:cTn id="18" dur="750" fill="hold"/>
                                        <p:tgtEl>
                                          <p:spTgt spid="16"/>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15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029" y="918700"/>
            <a:ext cx="5393795" cy="2091658"/>
          </a:xfrm>
        </p:spPr>
        <p:txBody>
          <a:bodyPr>
            <a:normAutofit fontScale="90000"/>
          </a:bodyPr>
          <a:lstStyle/>
          <a:p>
            <a:r>
              <a:rPr lang="en-US" sz="7058" dirty="0"/>
              <a:t>Announcing </a:t>
            </a:r>
            <a:br>
              <a:rPr lang="en-US" sz="7058" dirty="0"/>
            </a:br>
            <a:r>
              <a:rPr lang="en-US" sz="7058" dirty="0"/>
              <a:t>the </a:t>
            </a:r>
            <a:r>
              <a:rPr lang="en-US" sz="7842" b="1" dirty="0">
                <a:latin typeface="+mn-lt"/>
              </a:rPr>
              <a:t>G</a:t>
            </a:r>
            <a:r>
              <a:rPr lang="en-US" sz="7058" dirty="0"/>
              <a:t> family</a:t>
            </a:r>
          </a:p>
        </p:txBody>
      </p:sp>
      <p:sp>
        <p:nvSpPr>
          <p:cNvPr id="10" name="Content Placeholder 2"/>
          <p:cNvSpPr txBox="1">
            <a:spLocks/>
          </p:cNvSpPr>
          <p:nvPr/>
        </p:nvSpPr>
        <p:spPr>
          <a:xfrm>
            <a:off x="568048" y="3613947"/>
            <a:ext cx="5568042" cy="2172429"/>
          </a:xfrm>
          <a:prstGeom prst="rect">
            <a:avLst/>
          </a:prstGeom>
          <a:no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6"/>
              </a:spcBef>
              <a:buClr>
                <a:schemeClr val="bg1"/>
              </a:buClr>
              <a:buNone/>
            </a:pPr>
            <a:r>
              <a:rPr lang="en-US" sz="2745" dirty="0">
                <a:solidFill>
                  <a:schemeClr val="tx1">
                    <a:lumMod val="20000"/>
                    <a:lumOff val="80000"/>
                  </a:schemeClr>
                </a:solidFill>
                <a:latin typeface="+mn-lt"/>
              </a:rPr>
              <a:t>Optimized for data workloads</a:t>
            </a:r>
          </a:p>
          <a:p>
            <a:pPr marL="0" indent="0">
              <a:lnSpc>
                <a:spcPct val="100000"/>
              </a:lnSpc>
              <a:spcBef>
                <a:spcPts val="1176"/>
              </a:spcBef>
              <a:buClr>
                <a:schemeClr val="bg1"/>
              </a:buClr>
              <a:buNone/>
            </a:pPr>
            <a:r>
              <a:rPr lang="en-US" sz="2745" dirty="0">
                <a:solidFill>
                  <a:schemeClr val="tx1">
                    <a:lumMod val="20000"/>
                    <a:lumOff val="80000"/>
                  </a:schemeClr>
                </a:solidFill>
                <a:latin typeface="+mn-lt"/>
              </a:rPr>
              <a:t>Up to 32 CPU cores, 450 GB RAM, 6.5 TB local SSD</a:t>
            </a:r>
          </a:p>
          <a:p>
            <a:pPr marL="0" indent="0">
              <a:lnSpc>
                <a:spcPct val="100000"/>
              </a:lnSpc>
              <a:spcBef>
                <a:spcPts val="1176"/>
              </a:spcBef>
              <a:buClr>
                <a:schemeClr val="bg1"/>
              </a:buClr>
              <a:buNone/>
            </a:pPr>
            <a:r>
              <a:rPr lang="en-US" sz="2745" dirty="0">
                <a:solidFill>
                  <a:schemeClr val="tx1">
                    <a:lumMod val="20000"/>
                    <a:lumOff val="80000"/>
                  </a:schemeClr>
                </a:solidFill>
                <a:latin typeface="+mn-lt"/>
              </a:rPr>
              <a:t>Latest generation Intel processor</a:t>
            </a:r>
          </a:p>
        </p:txBody>
      </p:sp>
      <p:cxnSp>
        <p:nvCxnSpPr>
          <p:cNvPr id="4" name="Straight Connector 3"/>
          <p:cNvCxnSpPr/>
          <p:nvPr/>
        </p:nvCxnSpPr>
        <p:spPr>
          <a:xfrm>
            <a:off x="642749" y="3354298"/>
            <a:ext cx="54610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845008" y="987225"/>
            <a:ext cx="4392065" cy="5715101"/>
            <a:chOff x="6982264" y="1006524"/>
            <a:chExt cx="4480135" cy="5829701"/>
          </a:xfrm>
        </p:grpSpPr>
        <p:pic>
          <p:nvPicPr>
            <p:cNvPr id="15" name="Picture 14"/>
            <p:cNvPicPr>
              <a:picLocks noChangeAspect="1"/>
            </p:cNvPicPr>
            <p:nvPr/>
          </p:nvPicPr>
          <p:blipFill>
            <a:blip r:embed="rId3"/>
            <a:stretch>
              <a:fillRect/>
            </a:stretch>
          </p:blipFill>
          <p:spPr>
            <a:xfrm>
              <a:off x="6982264" y="4945062"/>
              <a:ext cx="4480135" cy="1891163"/>
            </a:xfrm>
            <a:prstGeom prst="rect">
              <a:avLst/>
            </a:prstGeom>
          </p:spPr>
        </p:pic>
        <p:pic>
          <p:nvPicPr>
            <p:cNvPr id="18" name="Picture 17"/>
            <p:cNvPicPr>
              <a:picLocks noChangeAspect="1"/>
            </p:cNvPicPr>
            <p:nvPr/>
          </p:nvPicPr>
          <p:blipFill rotWithShape="1">
            <a:blip r:embed="rId4"/>
            <a:srcRect r="10643"/>
            <a:stretch/>
          </p:blipFill>
          <p:spPr>
            <a:xfrm>
              <a:off x="7515051" y="1478066"/>
              <a:ext cx="3663371" cy="2469407"/>
            </a:xfrm>
            <a:prstGeom prst="rect">
              <a:avLst/>
            </a:prstGeom>
          </p:spPr>
        </p:pic>
        <p:sp>
          <p:nvSpPr>
            <p:cNvPr id="2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26" name="Picture 25"/>
            <p:cNvPicPr>
              <a:picLocks noChangeAspect="1"/>
            </p:cNvPicPr>
            <p:nvPr/>
          </p:nvPicPr>
          <p:blipFill>
            <a:blip r:embed="rId5"/>
            <a:stretch>
              <a:fillRect/>
            </a:stretch>
          </p:blipFill>
          <p:spPr>
            <a:xfrm>
              <a:off x="7199561" y="1172781"/>
              <a:ext cx="4182165" cy="3848481"/>
            </a:xfrm>
            <a:prstGeom prst="rect">
              <a:avLst/>
            </a:prstGeom>
          </p:spPr>
        </p:pic>
      </p:grpSp>
      <p:sp>
        <p:nvSpPr>
          <p:cNvPr id="27" name="TextBox 26"/>
          <p:cNvSpPr txBox="1"/>
          <p:nvPr/>
        </p:nvSpPr>
        <p:spPr>
          <a:xfrm>
            <a:off x="8302763" y="1639132"/>
            <a:ext cx="1603043" cy="2163378"/>
          </a:xfrm>
          <a:prstGeom prst="rect">
            <a:avLst/>
          </a:prstGeom>
          <a:noFill/>
        </p:spPr>
        <p:txBody>
          <a:bodyPr wrap="square" lIns="179285" tIns="143428" rIns="179285" bIns="143428" rtlCol="0">
            <a:spAutoFit/>
          </a:bodyPr>
          <a:lstStyle/>
          <a:p>
            <a:pPr>
              <a:lnSpc>
                <a:spcPct val="90000"/>
              </a:lnSpc>
              <a:spcAft>
                <a:spcPts val="588"/>
              </a:spcAft>
            </a:pPr>
            <a:r>
              <a:rPr lang="en-US" sz="13528" b="1" dirty="0">
                <a:solidFill>
                  <a:schemeClr val="bg1"/>
                </a:solidFill>
              </a:rPr>
              <a:t>G</a:t>
            </a:r>
          </a:p>
        </p:txBody>
      </p:sp>
      <p:sp>
        <p:nvSpPr>
          <p:cNvPr id="28" name="Rectangle 27"/>
          <p:cNvSpPr/>
          <p:nvPr/>
        </p:nvSpPr>
        <p:spPr bwMode="auto">
          <a:xfrm>
            <a:off x="0" y="973"/>
            <a:ext cx="12192000" cy="6857027"/>
          </a:xfrm>
          <a:prstGeom prst="rect">
            <a:avLst/>
          </a:prstGeom>
          <a:solidFill>
            <a:srgbClr val="1D438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spcBef>
                <a:spcPts val="1176"/>
              </a:spcBef>
              <a:buClr>
                <a:schemeClr val="bg1"/>
              </a:buClr>
            </a:pPr>
            <a:r>
              <a:rPr lang="en-US" sz="7842" dirty="0">
                <a:solidFill>
                  <a:schemeClr val="bg1"/>
                </a:solidFill>
                <a:latin typeface="+mj-lt"/>
              </a:rPr>
              <a:t>Largest Virtual Machines </a:t>
            </a:r>
            <a:br>
              <a:rPr lang="en-US" sz="7842" dirty="0">
                <a:solidFill>
                  <a:schemeClr val="bg1"/>
                </a:solidFill>
                <a:latin typeface="+mj-lt"/>
              </a:rPr>
            </a:br>
            <a:r>
              <a:rPr lang="en-US" sz="7842" dirty="0">
                <a:solidFill>
                  <a:schemeClr val="bg1"/>
                </a:solidFill>
                <a:latin typeface="+mj-lt"/>
              </a:rPr>
              <a:t>in the public cloud</a:t>
            </a:r>
          </a:p>
        </p:txBody>
      </p:sp>
    </p:spTree>
    <p:extLst>
      <p:ext uri="{BB962C8B-B14F-4D97-AF65-F5344CB8AC3E}">
        <p14:creationId xmlns:p14="http://schemas.microsoft.com/office/powerpoint/2010/main" val="168066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50"/>
                                        <p:tgtEl>
                                          <p:spTgt spid="8"/>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250"/>
                            </p:stCondLst>
                            <p:childTnLst>
                              <p:par>
                                <p:cTn id="19" presetID="10" presetClass="entr" presetSubtype="0" fill="hold" grpId="0" nodeType="afterEffect">
                                  <p:stCondLst>
                                    <p:cond delay="5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7" grpId="0"/>
      <p:bldP spid="2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6-Point Star 15"/>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975469" y="918700"/>
            <a:ext cx="6623800" cy="2091658"/>
          </a:xfrm>
        </p:spPr>
        <p:txBody>
          <a:bodyPr/>
          <a:lstStyle/>
          <a:p>
            <a:r>
              <a:rPr lang="en-US" sz="7058" dirty="0"/>
              <a:t>Announcing </a:t>
            </a:r>
            <a:br>
              <a:rPr lang="en-US" sz="7058" dirty="0"/>
            </a:br>
            <a:r>
              <a:rPr lang="en-US" sz="7058" dirty="0"/>
              <a:t>premium storage</a:t>
            </a:r>
          </a:p>
        </p:txBody>
      </p:sp>
      <p:sp>
        <p:nvSpPr>
          <p:cNvPr id="10" name="Content Placeholder 2"/>
          <p:cNvSpPr txBox="1">
            <a:spLocks/>
          </p:cNvSpPr>
          <p:nvPr/>
        </p:nvSpPr>
        <p:spPr>
          <a:xfrm>
            <a:off x="5025489" y="3613947"/>
            <a:ext cx="5568042" cy="2323293"/>
          </a:xfrm>
          <a:prstGeom prst="rect">
            <a:avLst/>
          </a:prstGeom>
          <a:no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6"/>
              </a:spcBef>
              <a:buClr>
                <a:schemeClr val="bg1"/>
              </a:buClr>
              <a:buNone/>
            </a:pPr>
            <a:r>
              <a:rPr lang="en-US" sz="2745" dirty="0">
                <a:solidFill>
                  <a:schemeClr val="bg1"/>
                </a:solidFill>
                <a:latin typeface="+mn-lt"/>
              </a:rPr>
              <a:t>Up to 32 TB of storage per VM</a:t>
            </a:r>
          </a:p>
          <a:p>
            <a:pPr marL="0" indent="0">
              <a:lnSpc>
                <a:spcPct val="100000"/>
              </a:lnSpc>
              <a:spcBef>
                <a:spcPts val="1176"/>
              </a:spcBef>
              <a:buClr>
                <a:schemeClr val="bg1"/>
              </a:buClr>
              <a:buNone/>
            </a:pPr>
            <a:r>
              <a:rPr lang="en-US" sz="2745" dirty="0">
                <a:solidFill>
                  <a:schemeClr val="bg1"/>
                </a:solidFill>
                <a:latin typeface="+mn-lt"/>
              </a:rPr>
              <a:t>&gt;50,000 IOPS per VM</a:t>
            </a:r>
          </a:p>
          <a:p>
            <a:pPr marL="0" indent="0">
              <a:lnSpc>
                <a:spcPct val="100000"/>
              </a:lnSpc>
              <a:spcBef>
                <a:spcPts val="1176"/>
              </a:spcBef>
              <a:buClr>
                <a:schemeClr val="bg1"/>
              </a:buClr>
              <a:buNone/>
            </a:pPr>
            <a:r>
              <a:rPr lang="en-US" sz="2745" dirty="0">
                <a:solidFill>
                  <a:schemeClr val="bg1"/>
                </a:solidFill>
                <a:latin typeface="+mn-lt"/>
              </a:rPr>
              <a:t>Less than 1ms read latency</a:t>
            </a:r>
          </a:p>
          <a:p>
            <a:pPr marL="0" indent="0">
              <a:lnSpc>
                <a:spcPct val="100000"/>
              </a:lnSpc>
              <a:spcBef>
                <a:spcPts val="1176"/>
              </a:spcBef>
              <a:buClr>
                <a:schemeClr val="bg1"/>
              </a:buClr>
              <a:buNone/>
            </a:pPr>
            <a:endParaRPr lang="en-US" sz="2745" dirty="0">
              <a:solidFill>
                <a:schemeClr val="bg1"/>
              </a:solidFill>
              <a:latin typeface="+mn-lt"/>
            </a:endParaRPr>
          </a:p>
        </p:txBody>
      </p:sp>
      <p:cxnSp>
        <p:nvCxnSpPr>
          <p:cNvPr id="4" name="Straight Connector 3"/>
          <p:cNvCxnSpPr/>
          <p:nvPr/>
        </p:nvCxnSpPr>
        <p:spPr>
          <a:xfrm>
            <a:off x="5132497" y="3279596"/>
            <a:ext cx="62426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2990885" y="4844838"/>
            <a:ext cx="1486280" cy="1490576"/>
          </a:xfrm>
          <a:prstGeom prst="rect">
            <a:avLst/>
          </a:prstGeom>
        </p:spPr>
      </p:pic>
      <p:pic>
        <p:nvPicPr>
          <p:cNvPr id="13" name="Picture 12"/>
          <p:cNvPicPr>
            <a:picLocks noChangeAspect="1"/>
          </p:cNvPicPr>
          <p:nvPr/>
        </p:nvPicPr>
        <p:blipFill>
          <a:blip r:embed="rId3"/>
          <a:stretch>
            <a:fillRect/>
          </a:stretch>
        </p:blipFill>
        <p:spPr>
          <a:xfrm>
            <a:off x="624820" y="1700441"/>
            <a:ext cx="3815982" cy="3827010"/>
          </a:xfrm>
          <a:prstGeom prst="rect">
            <a:avLst/>
          </a:prstGeom>
        </p:spPr>
      </p:pic>
      <p:pic>
        <p:nvPicPr>
          <p:cNvPr id="15" name="Picture 14"/>
          <p:cNvPicPr>
            <a:picLocks noChangeAspect="1"/>
          </p:cNvPicPr>
          <p:nvPr/>
        </p:nvPicPr>
        <p:blipFill>
          <a:blip r:embed="rId3"/>
          <a:stretch>
            <a:fillRect/>
          </a:stretch>
        </p:blipFill>
        <p:spPr>
          <a:xfrm>
            <a:off x="2211493" y="450675"/>
            <a:ext cx="1974734" cy="1980442"/>
          </a:xfrm>
          <a:prstGeom prst="rect">
            <a:avLst/>
          </a:prstGeom>
        </p:spPr>
      </p:pic>
    </p:spTree>
    <p:extLst>
      <p:ext uri="{BB962C8B-B14F-4D97-AF65-F5344CB8AC3E}">
        <p14:creationId xmlns:p14="http://schemas.microsoft.com/office/powerpoint/2010/main" val="415404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1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500"/>
                                        <p:tgtEl>
                                          <p:spTgt spid="16"/>
                                        </p:tgtEl>
                                      </p:cBhvr>
                                    </p:animEffect>
                                  </p:childTnLst>
                                </p:cTn>
                              </p:par>
                              <p:par>
                                <p:cTn id="27" presetID="8" presetClass="emph" presetSubtype="0" fill="hold" grpId="0" nodeType="withEffect">
                                  <p:stCondLst>
                                    <p:cond delay="0"/>
                                  </p:stCondLst>
                                  <p:childTnLst>
                                    <p:animRot by="21600000">
                                      <p:cBhvr>
                                        <p:cTn id="28" dur="6000" fill="hold"/>
                                        <p:tgtEl>
                                          <p:spTgt spid="16"/>
                                        </p:tgtEl>
                                        <p:attrNameLst>
                                          <p:attrName>r</p:attrName>
                                        </p:attrNameLst>
                                      </p:cBhvr>
                                    </p:animRot>
                                  </p:childTnLst>
                                </p:cTn>
                              </p:par>
                              <p:par>
                                <p:cTn id="29" presetID="10" presetClass="exit" presetSubtype="0" fill="hold" grpId="2" nodeType="withEffect">
                                  <p:stCondLst>
                                    <p:cond delay="3000"/>
                                  </p:stCondLst>
                                  <p:childTnLst>
                                    <p:animEffect transition="out" filter="fade">
                                      <p:cBhvr>
                                        <p:cTn id="30" dur="1250"/>
                                        <p:tgtEl>
                                          <p:spTgt spid="16"/>
                                        </p:tgtEl>
                                      </p:cBhvr>
                                    </p:animEffect>
                                    <p:set>
                                      <p:cBhvr>
                                        <p:cTn id="31" dur="1" fill="hold">
                                          <p:stCondLst>
                                            <p:cond delay="1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 grpId="0"/>
      <p:bldP spid="1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9201"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5" name="Oval 4"/>
          <p:cNvSpPr/>
          <p:nvPr/>
        </p:nvSpPr>
        <p:spPr>
          <a:xfrm>
            <a:off x="7821828"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chemeClr val="bg1"/>
              </a:solidFill>
            </a:endParaRPr>
          </a:p>
        </p:txBody>
      </p:sp>
      <p:sp>
        <p:nvSpPr>
          <p:cNvPr id="3" name="Oval 2"/>
          <p:cNvSpPr/>
          <p:nvPr/>
        </p:nvSpPr>
        <p:spPr>
          <a:xfrm>
            <a:off x="6412178" y="381001"/>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6" name="Text Placeholder 12"/>
          <p:cNvSpPr txBox="1">
            <a:spLocks/>
          </p:cNvSpPr>
          <p:nvPr/>
        </p:nvSpPr>
        <p:spPr>
          <a:xfrm>
            <a:off x="373143"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a:solidFill>
                  <a:prstClr val="white"/>
                </a:solidFill>
              </a:rPr>
              <a:t>How we differentiate with Azure</a:t>
            </a:r>
          </a:p>
        </p:txBody>
      </p:sp>
      <p:sp>
        <p:nvSpPr>
          <p:cNvPr id="16" name="Rectangle 15"/>
          <p:cNvSpPr/>
          <p:nvPr/>
        </p:nvSpPr>
        <p:spPr>
          <a:xfrm>
            <a:off x="5562601" y="4744198"/>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Enterprise Grade</a:t>
            </a:r>
          </a:p>
        </p:txBody>
      </p:sp>
      <p:sp>
        <p:nvSpPr>
          <p:cNvPr id="18" name="Rectangle 17"/>
          <p:cNvSpPr/>
          <p:nvPr/>
        </p:nvSpPr>
        <p:spPr>
          <a:xfrm>
            <a:off x="8862051" y="4744198"/>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Hybrid</a:t>
            </a:r>
          </a:p>
        </p:txBody>
      </p:sp>
      <p:sp>
        <p:nvSpPr>
          <p:cNvPr id="31" name="Freeform 138"/>
          <p:cNvSpPr>
            <a:spLocks noEditPoints="1"/>
          </p:cNvSpPr>
          <p:nvPr/>
        </p:nvSpPr>
        <p:spPr bwMode="black">
          <a:xfrm rot="2731855">
            <a:off x="9643260"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7256"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9000" y="2667001"/>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a:solidFill>
                  <a:prstClr val="white"/>
                </a:solidFill>
                <a:latin typeface="Segoe UI Light"/>
                <a:ea typeface="Segoe UI" pitchFamily="34" charset="0"/>
                <a:cs typeface="Segoe UI" pitchFamily="34" charset="0"/>
              </a:rPr>
              <a:t>Hyper-scale</a:t>
            </a:r>
          </a:p>
        </p:txBody>
      </p:sp>
      <p:pic>
        <p:nvPicPr>
          <p:cNvPr id="2" name="Picture 1"/>
          <p:cNvPicPr>
            <a:picLocks noChangeAspect="1"/>
          </p:cNvPicPr>
          <p:nvPr/>
        </p:nvPicPr>
        <p:blipFill>
          <a:blip r:embed="rId3"/>
          <a:stretch>
            <a:fillRect/>
          </a:stretch>
        </p:blipFill>
        <p:spPr>
          <a:xfrm>
            <a:off x="6667960" y="3906642"/>
            <a:ext cx="571040" cy="741558"/>
          </a:xfrm>
          <a:prstGeom prst="rect">
            <a:avLst/>
          </a:prstGeom>
        </p:spPr>
      </p:pic>
      <p:pic>
        <p:nvPicPr>
          <p:cNvPr id="19" name="Picture 18"/>
          <p:cNvPicPr>
            <a:picLocks noChangeAspect="1"/>
          </p:cNvPicPr>
          <p:nvPr/>
        </p:nvPicPr>
        <p:blipFill>
          <a:blip r:embed="rId4"/>
          <a:stretch>
            <a:fillRect/>
          </a:stretch>
        </p:blipFill>
        <p:spPr>
          <a:xfrm>
            <a:off x="8013588" y="1962889"/>
            <a:ext cx="749412" cy="593646"/>
          </a:xfrm>
          <a:prstGeom prst="rect">
            <a:avLst/>
          </a:prstGeom>
        </p:spPr>
      </p:pic>
    </p:spTree>
    <p:extLst>
      <p:ext uri="{BB962C8B-B14F-4D97-AF65-F5344CB8AC3E}">
        <p14:creationId xmlns:p14="http://schemas.microsoft.com/office/powerpoint/2010/main" val="157290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756485" y="239567"/>
            <a:ext cx="3257820" cy="1867914"/>
          </a:xfrm>
          <a:prstGeom prst="rect">
            <a:avLst/>
          </a:prstGeom>
        </p:spPr>
      </p:pic>
      <p:sp>
        <p:nvSpPr>
          <p:cNvPr id="48" name="Title 1"/>
          <p:cNvSpPr txBox="1">
            <a:spLocks/>
          </p:cNvSpPr>
          <p:nvPr/>
        </p:nvSpPr>
        <p:spPr>
          <a:xfrm>
            <a:off x="9681699" y="1113236"/>
            <a:ext cx="1447595" cy="685703"/>
          </a:xfrm>
          <a:prstGeom prst="rect">
            <a:avLst/>
          </a:prstGeom>
          <a:noFill/>
        </p:spPr>
        <p:txBody>
          <a:bodyPr vert="horz" lIns="143387" tIns="89616" rIns="143387" bIns="89616"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a:solidFill>
                  <a:srgbClr val="0070C0"/>
                </a:solidFill>
              </a:rPr>
              <a:t>Azure</a:t>
            </a:r>
          </a:p>
        </p:txBody>
      </p:sp>
      <p:pic>
        <p:nvPicPr>
          <p:cNvPr id="22" name="Picture 21"/>
          <p:cNvPicPr>
            <a:picLocks noChangeAspect="1"/>
          </p:cNvPicPr>
          <p:nvPr/>
        </p:nvPicPr>
        <p:blipFill>
          <a:blip r:embed="rId4"/>
          <a:stretch>
            <a:fillRect/>
          </a:stretch>
        </p:blipFill>
        <p:spPr>
          <a:xfrm>
            <a:off x="1" y="1262641"/>
            <a:ext cx="6766980" cy="5631913"/>
          </a:xfrm>
          <a:prstGeom prst="rect">
            <a:avLst/>
          </a:prstGeom>
        </p:spPr>
      </p:pic>
      <p:pic>
        <p:nvPicPr>
          <p:cNvPr id="24" name="Picture 23"/>
          <p:cNvPicPr>
            <a:picLocks noChangeAspect="1"/>
          </p:cNvPicPr>
          <p:nvPr/>
        </p:nvPicPr>
        <p:blipFill>
          <a:blip r:embed="rId5"/>
          <a:stretch>
            <a:fillRect/>
          </a:stretch>
        </p:blipFill>
        <p:spPr>
          <a:xfrm>
            <a:off x="-149709" y="3729814"/>
            <a:ext cx="2290908" cy="3159041"/>
          </a:xfrm>
          <a:prstGeom prst="rect">
            <a:avLst/>
          </a:prstGeom>
        </p:spPr>
      </p:pic>
      <p:pic>
        <p:nvPicPr>
          <p:cNvPr id="23" name="Picture 22"/>
          <p:cNvPicPr>
            <a:picLocks noChangeAspect="1"/>
          </p:cNvPicPr>
          <p:nvPr/>
        </p:nvPicPr>
        <p:blipFill>
          <a:blip r:embed="rId6"/>
          <a:stretch>
            <a:fillRect/>
          </a:stretch>
        </p:blipFill>
        <p:spPr>
          <a:xfrm>
            <a:off x="1293958" y="2493841"/>
            <a:ext cx="2018584" cy="4405859"/>
          </a:xfrm>
          <a:prstGeom prst="rect">
            <a:avLst/>
          </a:prstGeom>
        </p:spPr>
      </p:pic>
      <p:sp>
        <p:nvSpPr>
          <p:cNvPr id="17" name="Bent Arrow 16"/>
          <p:cNvSpPr/>
          <p:nvPr/>
        </p:nvSpPr>
        <p:spPr bwMode="auto">
          <a:xfrm rot="16200000" flipV="1">
            <a:off x="8055755" y="3365795"/>
            <a:ext cx="4152126" cy="1618293"/>
          </a:xfrm>
          <a:prstGeom prst="ben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2302086" y="1676649"/>
            <a:ext cx="7251929" cy="5217904"/>
            <a:chOff x="2348247" y="1709773"/>
            <a:chExt cx="7397345" cy="5322534"/>
          </a:xfrm>
        </p:grpSpPr>
        <p:pic>
          <p:nvPicPr>
            <p:cNvPr id="27" name="Picture 26"/>
            <p:cNvPicPr>
              <a:picLocks noChangeAspect="1"/>
            </p:cNvPicPr>
            <p:nvPr/>
          </p:nvPicPr>
          <p:blipFill>
            <a:blip r:embed="rId7"/>
            <a:stretch>
              <a:fillRect/>
            </a:stretch>
          </p:blipFill>
          <p:spPr>
            <a:xfrm>
              <a:off x="2348247" y="1709773"/>
              <a:ext cx="3209061" cy="5322534"/>
            </a:xfrm>
            <a:prstGeom prst="rect">
              <a:avLst/>
            </a:prstGeom>
          </p:spPr>
        </p:pic>
        <p:pic>
          <p:nvPicPr>
            <p:cNvPr id="64" name="Picture 63"/>
            <p:cNvPicPr>
              <a:picLocks noChangeAspect="1"/>
            </p:cNvPicPr>
            <p:nvPr/>
          </p:nvPicPr>
          <p:blipFill>
            <a:blip r:embed="rId8"/>
            <a:stretch>
              <a:fillRect/>
            </a:stretch>
          </p:blipFill>
          <p:spPr>
            <a:xfrm>
              <a:off x="4130307" y="5211593"/>
              <a:ext cx="5615285" cy="1820714"/>
            </a:xfrm>
            <a:prstGeom prst="rect">
              <a:avLst/>
            </a:prstGeom>
          </p:spPr>
        </p:pic>
      </p:grpSp>
      <p:sp>
        <p:nvSpPr>
          <p:cNvPr id="2" name="Title 1"/>
          <p:cNvSpPr>
            <a:spLocks noGrp="1"/>
          </p:cNvSpPr>
          <p:nvPr>
            <p:ph type="title" idx="4294967295"/>
          </p:nvPr>
        </p:nvSpPr>
        <p:spPr>
          <a:xfrm>
            <a:off x="951631" y="439144"/>
            <a:ext cx="6257855" cy="1458247"/>
          </a:xfrm>
        </p:spPr>
        <p:txBody>
          <a:bodyPr>
            <a:noAutofit/>
          </a:bodyPr>
          <a:lstStyle/>
          <a:p>
            <a:r>
              <a:rPr lang="en-US" sz="3921" dirty="0"/>
              <a:t>Connect every on-premises server to the cloud</a:t>
            </a:r>
          </a:p>
        </p:txBody>
      </p:sp>
      <p:sp>
        <p:nvSpPr>
          <p:cNvPr id="26" name="Title 1"/>
          <p:cNvSpPr txBox="1">
            <a:spLocks/>
          </p:cNvSpPr>
          <p:nvPr/>
        </p:nvSpPr>
        <p:spPr>
          <a:xfrm>
            <a:off x="6029490" y="4548342"/>
            <a:ext cx="3431166" cy="609514"/>
          </a:xfrm>
          <a:prstGeom prst="rect">
            <a:avLst/>
          </a:prstGeom>
          <a:noFill/>
        </p:spPr>
        <p:txBody>
          <a:bodyPr vert="horz" lIns="143387" tIns="89616" rIns="143387" bIns="89616"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1765" b="1" dirty="0">
                <a:solidFill>
                  <a:schemeClr val="bg1"/>
                </a:solidFill>
                <a:latin typeface="+mn-lt"/>
              </a:rPr>
              <a:t>On-Premises Datacenter</a:t>
            </a:r>
          </a:p>
        </p:txBody>
      </p:sp>
      <p:sp>
        <p:nvSpPr>
          <p:cNvPr id="15" name="TextBox 14"/>
          <p:cNvSpPr txBox="1"/>
          <p:nvPr/>
        </p:nvSpPr>
        <p:spPr>
          <a:xfrm>
            <a:off x="6096000" y="2159065"/>
            <a:ext cx="3271152" cy="2575978"/>
          </a:xfrm>
          <a:prstGeom prst="rect">
            <a:avLst/>
          </a:prstGeom>
        </p:spPr>
        <p:txBody>
          <a:bodyPr vert="horz" wrap="square" lIns="91427" tIns="91427" rIns="91427" bIns="91427" rtlCol="0" anchor="t">
            <a:noAutofit/>
          </a:bodyPr>
          <a:lstStyle/>
          <a:p>
            <a:r>
              <a:rPr lang="en-US" sz="2745" dirty="0">
                <a:solidFill>
                  <a:schemeClr val="bg1"/>
                </a:solidFill>
                <a:latin typeface="+mj-lt"/>
                <a:ea typeface="Segoe UI" pitchFamily="34" charset="0"/>
                <a:cs typeface="Segoe UI" pitchFamily="34" charset="0"/>
              </a:rPr>
              <a:t>Storage</a:t>
            </a:r>
          </a:p>
          <a:p>
            <a:r>
              <a:rPr lang="en-US" sz="2745" dirty="0">
                <a:solidFill>
                  <a:schemeClr val="bg1"/>
                </a:solidFill>
                <a:latin typeface="+mj-lt"/>
                <a:ea typeface="Segoe UI" pitchFamily="34" charset="0"/>
                <a:cs typeface="Segoe UI" pitchFamily="34" charset="0"/>
              </a:rPr>
              <a:t>Backup</a:t>
            </a:r>
          </a:p>
          <a:p>
            <a:r>
              <a:rPr lang="en-US" sz="2745" dirty="0">
                <a:solidFill>
                  <a:schemeClr val="bg1"/>
                </a:solidFill>
                <a:latin typeface="+mj-lt"/>
                <a:ea typeface="Segoe UI" pitchFamily="34" charset="0"/>
                <a:cs typeface="Segoe UI" pitchFamily="34" charset="0"/>
              </a:rPr>
              <a:t>Disaster recovery</a:t>
            </a:r>
          </a:p>
          <a:p>
            <a:r>
              <a:rPr lang="en-US" sz="2745" dirty="0">
                <a:solidFill>
                  <a:schemeClr val="bg1"/>
                </a:solidFill>
                <a:latin typeface="+mj-lt"/>
                <a:ea typeface="Segoe UI" pitchFamily="34" charset="0"/>
                <a:cs typeface="Segoe UI" pitchFamily="34" charset="0"/>
              </a:rPr>
              <a:t>Identity</a:t>
            </a:r>
          </a:p>
          <a:p>
            <a:r>
              <a:rPr lang="en-US" sz="2745" dirty="0">
                <a:solidFill>
                  <a:schemeClr val="bg1"/>
                </a:solidFill>
                <a:latin typeface="+mj-lt"/>
                <a:ea typeface="Segoe UI" pitchFamily="34" charset="0"/>
                <a:cs typeface="Segoe UI" pitchFamily="34" charset="0"/>
              </a:rPr>
              <a:t>Networking</a:t>
            </a:r>
          </a:p>
        </p:txBody>
      </p:sp>
    </p:spTree>
    <p:extLst>
      <p:ext uri="{BB962C8B-B14F-4D97-AF65-F5344CB8AC3E}">
        <p14:creationId xmlns:p14="http://schemas.microsoft.com/office/powerpoint/2010/main" val="133978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par>
                                <p:cTn id="8" presetID="42"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anim calcmode="lin" valueType="num">
                                      <p:cBhvr>
                                        <p:cTn id="11" dur="1000" fill="hold"/>
                                        <p:tgtEl>
                                          <p:spTgt spid="30"/>
                                        </p:tgtEl>
                                        <p:attrNameLst>
                                          <p:attrName>ppt_x</p:attrName>
                                        </p:attrNameLst>
                                      </p:cBhvr>
                                      <p:tavLst>
                                        <p:tav tm="0">
                                          <p:val>
                                            <p:strVal val="#ppt_x"/>
                                          </p:val>
                                        </p:tav>
                                        <p:tav tm="100000">
                                          <p:val>
                                            <p:strVal val="#ppt_x"/>
                                          </p:val>
                                        </p:tav>
                                      </p:tavLst>
                                    </p:anim>
                                    <p:anim calcmode="lin" valueType="num">
                                      <p:cBhvr>
                                        <p:cTn id="12" dur="1000" fill="hold"/>
                                        <p:tgtEl>
                                          <p:spTgt spid="30"/>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0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2000"/>
                                        <p:tgtEl>
                                          <p:spTgt spid="22"/>
                                        </p:tgtEl>
                                      </p:cBhvr>
                                    </p:animEffect>
                                    <p:anim calcmode="lin" valueType="num">
                                      <p:cBhvr>
                                        <p:cTn id="37" dur="2000" fill="hold"/>
                                        <p:tgtEl>
                                          <p:spTgt spid="22"/>
                                        </p:tgtEl>
                                        <p:attrNameLst>
                                          <p:attrName>ppt_x</p:attrName>
                                        </p:attrNameLst>
                                      </p:cBhvr>
                                      <p:tavLst>
                                        <p:tav tm="0">
                                          <p:val>
                                            <p:strVal val="#ppt_x"/>
                                          </p:val>
                                        </p:tav>
                                        <p:tav tm="100000">
                                          <p:val>
                                            <p:strVal val="#ppt_x"/>
                                          </p:val>
                                        </p:tav>
                                      </p:tavLst>
                                    </p:anim>
                                    <p:anim calcmode="lin" valueType="num">
                                      <p:cBhvr>
                                        <p:cTn id="38" dur="2000" fill="hold"/>
                                        <p:tgtEl>
                                          <p:spTgt spid="22"/>
                                        </p:tgtEl>
                                        <p:attrNameLst>
                                          <p:attrName>ppt_y</p:attrName>
                                        </p:attrNameLst>
                                      </p:cBhvr>
                                      <p:tavLst>
                                        <p:tav tm="0">
                                          <p:val>
                                            <p:strVal val="#ppt_y+.1"/>
                                          </p:val>
                                        </p:tav>
                                        <p:tav tm="100000">
                                          <p:val>
                                            <p:strVal val="#ppt_y"/>
                                          </p:val>
                                        </p:tav>
                                      </p:tavLst>
                                    </p:anim>
                                  </p:childTnLst>
                                </p:cTn>
                              </p:par>
                              <p:par>
                                <p:cTn id="39" presetID="22" presetClass="entr" presetSubtype="4" fill="hold" grpId="0" nodeType="withEffect">
                                  <p:stCondLst>
                                    <p:cond delay="100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7" grpId="0" animBg="1"/>
      <p:bldP spid="2" grpId="0"/>
      <p:bldP spid="26" grpId="0"/>
      <p:bldP spid="1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9201"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5" name="Oval 4"/>
          <p:cNvSpPr/>
          <p:nvPr/>
        </p:nvSpPr>
        <p:spPr>
          <a:xfrm>
            <a:off x="7821828" y="2395153"/>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3" name="Oval 2"/>
          <p:cNvSpPr/>
          <p:nvPr/>
        </p:nvSpPr>
        <p:spPr>
          <a:xfrm>
            <a:off x="6412178" y="381001"/>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prstClr val="white"/>
              </a:solidFill>
            </a:endParaRPr>
          </a:p>
        </p:txBody>
      </p:sp>
      <p:sp>
        <p:nvSpPr>
          <p:cNvPr id="6" name="Text Placeholder 12"/>
          <p:cNvSpPr txBox="1">
            <a:spLocks/>
          </p:cNvSpPr>
          <p:nvPr/>
        </p:nvSpPr>
        <p:spPr>
          <a:xfrm>
            <a:off x="373143"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a:solidFill>
                  <a:prstClr val="white"/>
                </a:solidFill>
              </a:rPr>
              <a:t>How we differentiate with Azure</a:t>
            </a:r>
          </a:p>
        </p:txBody>
      </p:sp>
      <p:sp>
        <p:nvSpPr>
          <p:cNvPr id="16" name="Rectangle 15"/>
          <p:cNvSpPr/>
          <p:nvPr/>
        </p:nvSpPr>
        <p:spPr>
          <a:xfrm>
            <a:off x="5562601" y="4744198"/>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Enterprise Grade</a:t>
            </a:r>
          </a:p>
        </p:txBody>
      </p:sp>
      <p:sp>
        <p:nvSpPr>
          <p:cNvPr id="18" name="Rectangle 17"/>
          <p:cNvSpPr/>
          <p:nvPr/>
        </p:nvSpPr>
        <p:spPr>
          <a:xfrm>
            <a:off x="8862051" y="4744198"/>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Hybrid</a:t>
            </a:r>
          </a:p>
        </p:txBody>
      </p:sp>
      <p:sp>
        <p:nvSpPr>
          <p:cNvPr id="31" name="Freeform 138"/>
          <p:cNvSpPr>
            <a:spLocks noEditPoints="1"/>
          </p:cNvSpPr>
          <p:nvPr/>
        </p:nvSpPr>
        <p:spPr bwMode="black">
          <a:xfrm rot="2731855">
            <a:off x="9643260"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7256"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9000" y="2667001"/>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a:solidFill>
                  <a:prstClr val="white"/>
                </a:solidFill>
                <a:latin typeface="Segoe UI Light"/>
                <a:ea typeface="Segoe UI" pitchFamily="34" charset="0"/>
                <a:cs typeface="Segoe UI" pitchFamily="34" charset="0"/>
              </a:rPr>
              <a:t>Hyper-scale</a:t>
            </a:r>
          </a:p>
        </p:txBody>
      </p:sp>
      <p:pic>
        <p:nvPicPr>
          <p:cNvPr id="2" name="Picture 1"/>
          <p:cNvPicPr>
            <a:picLocks noChangeAspect="1"/>
          </p:cNvPicPr>
          <p:nvPr/>
        </p:nvPicPr>
        <p:blipFill>
          <a:blip r:embed="rId3"/>
          <a:stretch>
            <a:fillRect/>
          </a:stretch>
        </p:blipFill>
        <p:spPr>
          <a:xfrm>
            <a:off x="6667960" y="3906642"/>
            <a:ext cx="571040" cy="741558"/>
          </a:xfrm>
          <a:prstGeom prst="rect">
            <a:avLst/>
          </a:prstGeom>
        </p:spPr>
      </p:pic>
      <p:pic>
        <p:nvPicPr>
          <p:cNvPr id="19" name="Picture 18"/>
          <p:cNvPicPr>
            <a:picLocks noChangeAspect="1"/>
          </p:cNvPicPr>
          <p:nvPr/>
        </p:nvPicPr>
        <p:blipFill>
          <a:blip r:embed="rId4"/>
          <a:stretch>
            <a:fillRect/>
          </a:stretch>
        </p:blipFill>
        <p:spPr>
          <a:xfrm>
            <a:off x="8013588" y="1962889"/>
            <a:ext cx="749412" cy="593646"/>
          </a:xfrm>
          <a:prstGeom prst="rect">
            <a:avLst/>
          </a:prstGeom>
        </p:spPr>
      </p:pic>
    </p:spTree>
    <p:extLst>
      <p:ext uri="{BB962C8B-B14F-4D97-AF65-F5344CB8AC3E}">
        <p14:creationId xmlns:p14="http://schemas.microsoft.com/office/powerpoint/2010/main" val="383842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6-Point Star 6"/>
          <p:cNvSpPr/>
          <p:nvPr/>
        </p:nvSpPr>
        <p:spPr bwMode="auto">
          <a:xfrm>
            <a:off x="409838" y="-322091"/>
            <a:ext cx="4722219" cy="4722219"/>
          </a:xfrm>
          <a:prstGeom prst="star16">
            <a:avLst>
              <a:gd name="adj" fmla="val 35361"/>
            </a:avLst>
          </a:prstGeom>
          <a:solidFill>
            <a:srgbClr val="8D9FB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5348979" y="1670268"/>
            <a:ext cx="6499080" cy="3222437"/>
          </a:xfrm>
          <a:prstGeom prst="rect">
            <a:avLst/>
          </a:prstGeom>
          <a:noFill/>
        </p:spPr>
        <p:txBody>
          <a:bodyPr wrap="square" lIns="179285" tIns="143428" rIns="179285" bIns="143428" rtlCol="0">
            <a:spAutoFit/>
          </a:bodyPr>
          <a:lstStyle/>
          <a:p>
            <a:pPr>
              <a:lnSpc>
                <a:spcPct val="90000"/>
              </a:lnSpc>
              <a:spcAft>
                <a:spcPts val="588"/>
              </a:spcAft>
              <a:defRPr/>
            </a:pPr>
            <a:r>
              <a:rPr lang="en-US" sz="7058" spc="-98" dirty="0">
                <a:gradFill>
                  <a:gsLst>
                    <a:gs pos="2917">
                      <a:srgbClr val="FFFFFF"/>
                    </a:gs>
                    <a:gs pos="30000">
                      <a:srgbClr val="FFFFFF"/>
                    </a:gs>
                  </a:gsLst>
                  <a:lin ang="5400000" scaled="0"/>
                </a:gradFill>
                <a:latin typeface="Segoe UI Light"/>
                <a:ea typeface="Segoe UI Black" panose="020B0A02040204020203" pitchFamily="34" charset="0"/>
                <a:cs typeface="Segoe UI Black" panose="020B0A02040204020203" pitchFamily="34" charset="0"/>
              </a:rPr>
              <a:t>Connecting </a:t>
            </a:r>
            <a:br>
              <a:rPr lang="en-US" sz="7058" spc="-98" dirty="0">
                <a:gradFill>
                  <a:gsLst>
                    <a:gs pos="2917">
                      <a:srgbClr val="FFFFFF"/>
                    </a:gs>
                    <a:gs pos="30000">
                      <a:srgbClr val="FFFFFF"/>
                    </a:gs>
                  </a:gsLst>
                  <a:lin ang="5400000" scaled="0"/>
                </a:gradFill>
                <a:latin typeface="Segoe UI Light"/>
                <a:ea typeface="Segoe UI Black" panose="020B0A02040204020203" pitchFamily="34" charset="0"/>
                <a:cs typeface="Segoe UI Black" panose="020B0A02040204020203" pitchFamily="34" charset="0"/>
              </a:rPr>
            </a:br>
            <a:r>
              <a:rPr lang="en-US" sz="7058" spc="-98" dirty="0">
                <a:gradFill>
                  <a:gsLst>
                    <a:gs pos="2917">
                      <a:srgbClr val="FFFFFF"/>
                    </a:gs>
                    <a:gs pos="30000">
                      <a:srgbClr val="FFFFFF"/>
                    </a:gs>
                  </a:gsLst>
                  <a:lin ang="5400000" scaled="0"/>
                </a:gradFill>
                <a:latin typeface="Segoe UI Light"/>
                <a:ea typeface="Segoe UI Black" panose="020B0A02040204020203" pitchFamily="34" charset="0"/>
                <a:cs typeface="Segoe UI Black" panose="020B0A02040204020203" pitchFamily="34" charset="0"/>
              </a:rPr>
              <a:t>ISVs + Startups with Enterprises</a:t>
            </a:r>
          </a:p>
        </p:txBody>
      </p:sp>
      <p:pic>
        <p:nvPicPr>
          <p:cNvPr id="5" name="Picture 4"/>
          <p:cNvPicPr>
            <a:picLocks noChangeAspect="1"/>
          </p:cNvPicPr>
          <p:nvPr/>
        </p:nvPicPr>
        <p:blipFill>
          <a:blip r:embed="rId3"/>
          <a:stretch>
            <a:fillRect/>
          </a:stretch>
        </p:blipFill>
        <p:spPr>
          <a:xfrm>
            <a:off x="717452" y="1046315"/>
            <a:ext cx="4106993" cy="5818980"/>
          </a:xfrm>
          <a:prstGeom prst="rect">
            <a:avLst/>
          </a:prstGeom>
        </p:spPr>
      </p:pic>
    </p:spTree>
    <p:extLst>
      <p:ext uri="{BB962C8B-B14F-4D97-AF65-F5344CB8AC3E}">
        <p14:creationId xmlns:p14="http://schemas.microsoft.com/office/powerpoint/2010/main" val="26878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1"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500"/>
                                        <p:tgtEl>
                                          <p:spTgt spid="7"/>
                                        </p:tgtEl>
                                      </p:cBhvr>
                                    </p:animEffect>
                                  </p:childTnLst>
                                </p:cTn>
                              </p:par>
                              <p:par>
                                <p:cTn id="17" presetID="8" presetClass="emph" presetSubtype="0" fill="hold" grpId="0" nodeType="withEffect">
                                  <p:stCondLst>
                                    <p:cond delay="0"/>
                                  </p:stCondLst>
                                  <p:childTnLst>
                                    <p:animRot by="21600000">
                                      <p:cBhvr>
                                        <p:cTn id="18" dur="6000" fill="hold"/>
                                        <p:tgtEl>
                                          <p:spTgt spid="7"/>
                                        </p:tgtEl>
                                        <p:attrNameLst>
                                          <p:attrName>r</p:attrName>
                                        </p:attrNameLst>
                                      </p:cBhvr>
                                    </p:animRot>
                                  </p:childTnLst>
                                </p:cTn>
                              </p:par>
                              <p:par>
                                <p:cTn id="19" presetID="10" presetClass="exit" presetSubtype="0" fill="hold" grpId="2" nodeType="withEffect">
                                  <p:stCondLst>
                                    <p:cond delay="2000"/>
                                  </p:stCondLst>
                                  <p:childTnLst>
                                    <p:animEffect transition="out" filter="fade">
                                      <p:cBhvr>
                                        <p:cTn id="20" dur="1250"/>
                                        <p:tgtEl>
                                          <p:spTgt spid="7"/>
                                        </p:tgtEl>
                                      </p:cBhvr>
                                    </p:animEffect>
                                    <p:set>
                                      <p:cBhvr>
                                        <p:cTn id="21" dur="1" fill="hold">
                                          <p:stCondLst>
                                            <p:cond delay="1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2396" r="2469" b="2697"/>
          <a:stretch/>
        </p:blipFill>
        <p:spPr>
          <a:xfrm>
            <a:off x="5270458" y="-1"/>
            <a:ext cx="6919955" cy="6858001"/>
          </a:xfrm>
          <a:prstGeom prst="rect">
            <a:avLst/>
          </a:prstGeom>
        </p:spPr>
      </p:pic>
      <p:sp>
        <p:nvSpPr>
          <p:cNvPr id="11" name="Content Placeholder 2"/>
          <p:cNvSpPr txBox="1">
            <a:spLocks/>
          </p:cNvSpPr>
          <p:nvPr/>
        </p:nvSpPr>
        <p:spPr>
          <a:xfrm>
            <a:off x="180193" y="1595424"/>
            <a:ext cx="4644055"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600" dirty="0" err="1" smtClean="0">
                <a:solidFill>
                  <a:srgbClr val="FFFFFF"/>
                </a:solidFill>
                <a:latin typeface="Segoe UI Light"/>
              </a:rPr>
              <a:t>AnnouncingAzure</a:t>
            </a:r>
            <a:r>
              <a:rPr lang="en-US" sz="6600" dirty="0" smtClean="0">
                <a:solidFill>
                  <a:srgbClr val="FFFFFF"/>
                </a:solidFill>
                <a:latin typeface="Segoe UI Light"/>
              </a:rPr>
              <a:t> Marketplace</a:t>
            </a:r>
            <a:endParaRPr lang="en-US" sz="6600" dirty="0">
              <a:solidFill>
                <a:srgbClr val="FFFFFF"/>
              </a:solidFill>
              <a:latin typeface="Segoe UI Light"/>
            </a:endParaRPr>
          </a:p>
        </p:txBody>
      </p:sp>
    </p:spTree>
    <p:extLst>
      <p:ext uri="{BB962C8B-B14F-4D97-AF65-F5344CB8AC3E}">
        <p14:creationId xmlns:p14="http://schemas.microsoft.com/office/powerpoint/2010/main" val="238793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5263" y="160795"/>
            <a:ext cx="6172200" cy="536972"/>
          </a:xfrm>
        </p:spPr>
        <p:txBody>
          <a:bodyPr>
            <a:normAutofit/>
          </a:bodyPr>
          <a:lstStyle/>
          <a:p>
            <a:r>
              <a:rPr lang="en-US" sz="2800" dirty="0"/>
              <a:t>Format Options</a:t>
            </a:r>
          </a:p>
        </p:txBody>
      </p:sp>
      <p:grpSp>
        <p:nvGrpSpPr>
          <p:cNvPr id="8" name="Group 7"/>
          <p:cNvGrpSpPr/>
          <p:nvPr/>
        </p:nvGrpSpPr>
        <p:grpSpPr>
          <a:xfrm>
            <a:off x="732295" y="887278"/>
            <a:ext cx="7791773" cy="646331"/>
            <a:chOff x="227308" y="1295400"/>
            <a:chExt cx="10017071" cy="861774"/>
          </a:xfrm>
        </p:grpSpPr>
        <p:sp>
          <p:nvSpPr>
            <p:cNvPr id="6" name="Rectangle 5"/>
            <p:cNvSpPr/>
            <p:nvPr/>
          </p:nvSpPr>
          <p:spPr>
            <a:xfrm>
              <a:off x="685800" y="1295400"/>
              <a:ext cx="7620000" cy="8309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2">
                    <a:lumMod val="10000"/>
                  </a:schemeClr>
                </a:solidFill>
                <a:latin typeface="Courier New" pitchFamily="49" charset="0"/>
                <a:cs typeface="Courier New" pitchFamily="49" charset="0"/>
              </a:endParaRPr>
            </a:p>
          </p:txBody>
        </p:sp>
        <p:sp>
          <p:nvSpPr>
            <p:cNvPr id="5" name="Rectangle 4"/>
            <p:cNvSpPr/>
            <p:nvPr/>
          </p:nvSpPr>
          <p:spPr>
            <a:xfrm>
              <a:off x="227308" y="1295400"/>
              <a:ext cx="10017071" cy="861774"/>
            </a:xfrm>
            <a:prstGeom prst="rect">
              <a:avLst/>
            </a:prstGeom>
            <a:solidFill>
              <a:schemeClr val="bg1">
                <a:lumMod val="85000"/>
              </a:schemeClr>
            </a:solidFill>
          </p:spPr>
          <p:txBody>
            <a:bodyPr wrap="square">
              <a:spAutoFit/>
            </a:bodyPr>
            <a:lstStyle/>
            <a:p>
              <a:r>
                <a:rPr lang="en-US" sz="1200" b="1" dirty="0"/>
                <a:t>&lt;Format Options&gt; :: = [,FIELD</a:t>
              </a:r>
              <a:r>
                <a:rPr lang="en-US" sz="1200" dirty="0"/>
                <a:t>_</a:t>
              </a:r>
              <a:r>
                <a:rPr lang="en-US" sz="1200" b="1" dirty="0"/>
                <a:t>TERMINATOR</a:t>
              </a:r>
              <a:r>
                <a:rPr lang="en-US" sz="1200" dirty="0"/>
                <a:t>= ‘Value’</a:t>
              </a:r>
              <a:r>
                <a:rPr lang="en-US" sz="1200" b="1" dirty="0"/>
                <a:t>], [,STRING</a:t>
              </a:r>
              <a:r>
                <a:rPr lang="en-US" sz="1200" dirty="0"/>
                <a:t>_</a:t>
              </a:r>
              <a:r>
                <a:rPr lang="en-US" sz="1200" b="1" dirty="0"/>
                <a:t>DELIMITER = </a:t>
              </a:r>
              <a:r>
                <a:rPr lang="en-US" sz="1200" dirty="0"/>
                <a:t>‘Value’</a:t>
              </a:r>
              <a:r>
                <a:rPr lang="en-US" sz="1200" b="1" dirty="0"/>
                <a:t>], [,DATE</a:t>
              </a:r>
              <a:r>
                <a:rPr lang="en-US" sz="1200" dirty="0"/>
                <a:t>_</a:t>
              </a:r>
              <a:r>
                <a:rPr lang="en-US" sz="1200" b="1" dirty="0"/>
                <a:t>FORMAT = </a:t>
              </a:r>
              <a:r>
                <a:rPr lang="en-US" sz="1200" dirty="0"/>
                <a:t>‘Value’</a:t>
              </a:r>
              <a:r>
                <a:rPr lang="en-US" sz="1200" b="1" dirty="0"/>
                <a:t>], [,REJECT</a:t>
              </a:r>
              <a:r>
                <a:rPr lang="en-US" sz="1200" dirty="0"/>
                <a:t>_</a:t>
              </a:r>
              <a:r>
                <a:rPr lang="en-US" sz="1200" b="1" dirty="0"/>
                <a:t>TYPE = </a:t>
              </a:r>
              <a:r>
                <a:rPr lang="en-US" sz="1200" dirty="0"/>
                <a:t>‘Value’</a:t>
              </a:r>
              <a:r>
                <a:rPr lang="en-US" sz="1200" b="1" dirty="0"/>
                <a:t>], [,REJECT</a:t>
              </a:r>
              <a:r>
                <a:rPr lang="en-US" sz="1200" dirty="0"/>
                <a:t>_</a:t>
              </a:r>
              <a:r>
                <a:rPr lang="en-US" sz="1200" b="1" dirty="0"/>
                <a:t>VALUE = </a:t>
              </a:r>
              <a:r>
                <a:rPr lang="en-US" sz="1200" dirty="0"/>
                <a:t>‘Value’</a:t>
              </a:r>
              <a:r>
                <a:rPr lang="en-US" sz="1200" b="1" dirty="0"/>
                <a:t>] [,REJECT</a:t>
              </a:r>
              <a:r>
                <a:rPr lang="en-US" sz="1200" dirty="0"/>
                <a:t>_</a:t>
              </a:r>
              <a:r>
                <a:rPr lang="en-US" sz="1200" b="1" dirty="0"/>
                <a:t>SAMPLE</a:t>
              </a:r>
              <a:r>
                <a:rPr lang="en-US" sz="1200" dirty="0"/>
                <a:t>_</a:t>
              </a:r>
              <a:r>
                <a:rPr lang="en-US" sz="1200" b="1" dirty="0"/>
                <a:t>VALUE = </a:t>
              </a:r>
              <a:r>
                <a:rPr lang="en-US" sz="1200" dirty="0"/>
                <a:t>‘Value’,</a:t>
              </a:r>
              <a:r>
                <a:rPr lang="en-US" sz="1200" b="1" dirty="0"/>
                <a:t>], [USE_TYPE_DEFAULT = </a:t>
              </a:r>
              <a:r>
                <a:rPr lang="en-US" sz="1200" dirty="0"/>
                <a:t>‘Value</a:t>
              </a:r>
              <a:r>
                <a:rPr lang="en-US" sz="1200" b="1" dirty="0"/>
                <a:t>’] </a:t>
              </a:r>
            </a:p>
          </p:txBody>
        </p:sp>
      </p:grpSp>
      <p:sp>
        <p:nvSpPr>
          <p:cNvPr id="7" name="Rectangle 6"/>
          <p:cNvSpPr/>
          <p:nvPr/>
        </p:nvSpPr>
        <p:spPr>
          <a:xfrm>
            <a:off x="732295" y="1638044"/>
            <a:ext cx="5772150" cy="2931572"/>
          </a:xfrm>
          <a:prstGeom prst="rect">
            <a:avLst/>
          </a:prstGeom>
        </p:spPr>
        <p:txBody>
          <a:bodyPr wrap="square">
            <a:spAutoFit/>
          </a:bodyPr>
          <a:lstStyle/>
          <a:p>
            <a:pPr marL="214313" indent="-214313">
              <a:buFont typeface="Arial" pitchFamily="34" charset="0"/>
              <a:buChar char="•"/>
            </a:pPr>
            <a:r>
              <a:rPr lang="en-US" sz="1350" dirty="0"/>
              <a:t>FIELD_TERMINATOR</a:t>
            </a:r>
          </a:p>
          <a:p>
            <a:pPr marL="600075" lvl="1" indent="-257175">
              <a:buFont typeface="Wingdings" pitchFamily="2" charset="2"/>
              <a:buChar char="Ø"/>
            </a:pPr>
            <a:r>
              <a:rPr lang="en-US" sz="1275" dirty="0"/>
              <a:t>to indicate a column delimiter </a:t>
            </a:r>
          </a:p>
          <a:p>
            <a:pPr marL="214313" indent="-214313">
              <a:buFont typeface="Arial" pitchFamily="34" charset="0"/>
              <a:buChar char="•"/>
            </a:pPr>
            <a:r>
              <a:rPr lang="en-US" sz="1350" dirty="0"/>
              <a:t>STRING_DELIMITER </a:t>
            </a:r>
          </a:p>
          <a:p>
            <a:pPr marL="600075" lvl="1" indent="-257175">
              <a:buFont typeface="Wingdings" pitchFamily="2" charset="2"/>
              <a:buChar char="Ø"/>
            </a:pPr>
            <a:r>
              <a:rPr lang="en-US" sz="1275" dirty="0"/>
              <a:t>to specify the delimiter for string data type fields</a:t>
            </a:r>
          </a:p>
          <a:p>
            <a:pPr marL="214313" indent="-214313">
              <a:buFont typeface="Arial" pitchFamily="34" charset="0"/>
              <a:buChar char="•"/>
            </a:pPr>
            <a:r>
              <a:rPr lang="en-US" sz="1350" dirty="0"/>
              <a:t>DATE_FORMAT </a:t>
            </a:r>
          </a:p>
          <a:p>
            <a:pPr marL="600075" lvl="1" indent="-257175">
              <a:buFont typeface="Wingdings" pitchFamily="2" charset="2"/>
              <a:buChar char="Ø"/>
            </a:pPr>
            <a:r>
              <a:rPr lang="en-US" sz="1275" dirty="0"/>
              <a:t>for specifying a particular date format </a:t>
            </a:r>
          </a:p>
          <a:p>
            <a:pPr marL="214313" indent="-214313">
              <a:buFont typeface="Arial" pitchFamily="34" charset="0"/>
              <a:buChar char="•"/>
            </a:pPr>
            <a:r>
              <a:rPr lang="en-US" sz="1350" dirty="0"/>
              <a:t>REJECT_TYPE </a:t>
            </a:r>
          </a:p>
          <a:p>
            <a:pPr marL="557213" lvl="1" indent="-214313">
              <a:buFont typeface="Wingdings" pitchFamily="2" charset="2"/>
              <a:buChar char="Ø"/>
            </a:pPr>
            <a:r>
              <a:rPr lang="en-US" sz="1275" dirty="0"/>
              <a:t>for specifying the type of rejection, either value or percentage</a:t>
            </a:r>
          </a:p>
          <a:p>
            <a:pPr marL="214313" indent="-214313">
              <a:buFont typeface="Arial" pitchFamily="34" charset="0"/>
              <a:buChar char="•"/>
            </a:pPr>
            <a:r>
              <a:rPr lang="en-US" sz="1350" dirty="0"/>
              <a:t>REJECT_SAMPLE_VALUE </a:t>
            </a:r>
          </a:p>
          <a:p>
            <a:pPr marL="557213" lvl="1" indent="-214313">
              <a:buFont typeface="Wingdings" pitchFamily="2" charset="2"/>
              <a:buChar char="Ø"/>
            </a:pPr>
            <a:r>
              <a:rPr lang="en-US" sz="1275" dirty="0"/>
              <a:t>for specifying the sample set – for reject type percentage</a:t>
            </a:r>
          </a:p>
          <a:p>
            <a:pPr marL="214313" indent="-214313">
              <a:buFont typeface="Arial" pitchFamily="34" charset="0"/>
              <a:buChar char="•"/>
            </a:pPr>
            <a:r>
              <a:rPr lang="en-US" sz="1350" dirty="0"/>
              <a:t>REJECT_VALUE</a:t>
            </a:r>
          </a:p>
          <a:p>
            <a:pPr marL="557213" lvl="1" indent="-214313">
              <a:buClr>
                <a:schemeClr val="tx1"/>
              </a:buClr>
              <a:buFont typeface="Wingdings" pitchFamily="2" charset="2"/>
              <a:buChar char="Ø"/>
            </a:pPr>
            <a:r>
              <a:rPr lang="en-US" sz="1350" dirty="0"/>
              <a:t> </a:t>
            </a:r>
            <a:r>
              <a:rPr lang="en-US" sz="1275" dirty="0"/>
              <a:t>for specifying a particular value/threshold for rejected rows</a:t>
            </a:r>
          </a:p>
          <a:p>
            <a:pPr marL="214313" indent="-214313">
              <a:buFont typeface="Arial" pitchFamily="34" charset="0"/>
              <a:buChar char="•"/>
            </a:pPr>
            <a:r>
              <a:rPr lang="en-US" sz="1350" dirty="0"/>
              <a:t>USE_TYPE_DEFAULT </a:t>
            </a:r>
          </a:p>
          <a:p>
            <a:pPr marL="557213" lvl="1" indent="-214313">
              <a:buFont typeface="Wingdings" pitchFamily="2" charset="2"/>
              <a:buChar char="Ø"/>
            </a:pPr>
            <a:r>
              <a:rPr lang="en-US" sz="1275" dirty="0"/>
              <a:t>for specifying how missing entries in text files are treated</a:t>
            </a:r>
          </a:p>
        </p:txBody>
      </p:sp>
    </p:spTree>
    <p:extLst>
      <p:ext uri="{BB962C8B-B14F-4D97-AF65-F5344CB8AC3E}">
        <p14:creationId xmlns:p14="http://schemas.microsoft.com/office/powerpoint/2010/main" val="15726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722" y="2815820"/>
            <a:ext cx="11079822" cy="922110"/>
          </a:xfrm>
        </p:spPr>
        <p:txBody>
          <a:bodyPr>
            <a:noAutofit/>
          </a:bodyPr>
          <a:lstStyle/>
          <a:p>
            <a:pPr algn="ctr"/>
            <a:r>
              <a:rPr lang="en-US" sz="6600" dirty="0" smtClean="0"/>
              <a:t>Building Apps for Azure</a:t>
            </a:r>
            <a:endParaRPr lang="en-US" sz="6600" dirty="0"/>
          </a:p>
        </p:txBody>
      </p:sp>
    </p:spTree>
    <p:extLst>
      <p:ext uri="{BB962C8B-B14F-4D97-AF65-F5344CB8AC3E}">
        <p14:creationId xmlns:p14="http://schemas.microsoft.com/office/powerpoint/2010/main" val="2700061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783194" y="638897"/>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TextBox 10"/>
          <p:cNvSpPr txBox="1"/>
          <p:nvPr/>
        </p:nvSpPr>
        <p:spPr>
          <a:xfrm>
            <a:off x="5198842" y="783771"/>
            <a:ext cx="5034584" cy="523220"/>
          </a:xfrm>
          <a:prstGeom prst="rect">
            <a:avLst/>
          </a:prstGeom>
          <a:noFill/>
        </p:spPr>
        <p:txBody>
          <a:bodyPr wrap="none" rtlCol="0">
            <a:spAutoFit/>
          </a:bodyPr>
          <a:lstStyle/>
          <a:p>
            <a:pPr algn="ctr"/>
            <a:r>
              <a:rPr lang="en-US" sz="2800" dirty="0">
                <a:solidFill>
                  <a:srgbClr val="00B0F0"/>
                </a:solidFill>
                <a:latin typeface="Segoe UI Light"/>
              </a:rPr>
              <a:t>Programming languages + tools</a:t>
            </a:r>
          </a:p>
        </p:txBody>
      </p:sp>
      <p:sp>
        <p:nvSpPr>
          <p:cNvPr id="12" name="TextBox 11"/>
          <p:cNvSpPr txBox="1"/>
          <p:nvPr/>
        </p:nvSpPr>
        <p:spPr>
          <a:xfrm>
            <a:off x="3996092" y="1262412"/>
            <a:ext cx="7464287" cy="400110"/>
          </a:xfrm>
          <a:prstGeom prst="rect">
            <a:avLst/>
          </a:prstGeom>
          <a:noFill/>
        </p:spPr>
        <p:txBody>
          <a:bodyPr wrap="none" rtlCol="0">
            <a:spAutoFit/>
          </a:bodyPr>
          <a:lstStyle/>
          <a:p>
            <a:r>
              <a:rPr lang="en-US" sz="2000" dirty="0" smtClean="0">
                <a:solidFill>
                  <a:srgbClr val="FFFFFF"/>
                </a:solidFill>
                <a:latin typeface="Segoe UI Light"/>
              </a:rPr>
              <a:t>.NET, Visual Studio, TFS + Git, Java, NodeJS, PHP, Python, Ruby, C++</a:t>
            </a:r>
            <a:endParaRPr lang="en-US" sz="2000" dirty="0">
              <a:solidFill>
                <a:srgbClr val="FFFFFF"/>
              </a:solidFill>
              <a:latin typeface="Segoe UI Light"/>
            </a:endParaRPr>
          </a:p>
        </p:txBody>
      </p:sp>
      <p:sp>
        <p:nvSpPr>
          <p:cNvPr id="13" name="Rectangle 12"/>
          <p:cNvSpPr/>
          <p:nvPr/>
        </p:nvSpPr>
        <p:spPr>
          <a:xfrm>
            <a:off x="3783194" y="4965970"/>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extBox 13"/>
          <p:cNvSpPr txBox="1"/>
          <p:nvPr/>
        </p:nvSpPr>
        <p:spPr>
          <a:xfrm>
            <a:off x="5440942" y="5257805"/>
            <a:ext cx="4580165" cy="523220"/>
          </a:xfrm>
          <a:prstGeom prst="rect">
            <a:avLst/>
          </a:prstGeom>
          <a:noFill/>
        </p:spPr>
        <p:txBody>
          <a:bodyPr wrap="none" rtlCol="0">
            <a:spAutoFit/>
          </a:bodyPr>
          <a:lstStyle/>
          <a:p>
            <a:pPr algn="ctr"/>
            <a:r>
              <a:rPr lang="en-US" sz="2800" dirty="0" smtClean="0">
                <a:solidFill>
                  <a:srgbClr val="00B0F0"/>
                </a:solidFill>
                <a:latin typeface="Segoe UI Light"/>
              </a:rPr>
              <a:t>Microsoft cloud infrastructure</a:t>
            </a:r>
            <a:endParaRPr lang="en-US" sz="2800" dirty="0">
              <a:solidFill>
                <a:srgbClr val="00B0F0"/>
              </a:solidFill>
              <a:latin typeface="Segoe UI Light"/>
            </a:endParaRPr>
          </a:p>
        </p:txBody>
      </p:sp>
      <p:sp>
        <p:nvSpPr>
          <p:cNvPr id="15" name="Rectangle 14"/>
          <p:cNvSpPr/>
          <p:nvPr/>
        </p:nvSpPr>
        <p:spPr>
          <a:xfrm>
            <a:off x="3783194" y="2010498"/>
            <a:ext cx="7890084" cy="2707276"/>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9" name="Group 18"/>
          <p:cNvGrpSpPr/>
          <p:nvPr/>
        </p:nvGrpSpPr>
        <p:grpSpPr>
          <a:xfrm>
            <a:off x="8236283" y="3254499"/>
            <a:ext cx="3302781" cy="1200329"/>
            <a:chOff x="5433005" y="3254499"/>
            <a:chExt cx="3302781" cy="1200329"/>
          </a:xfrm>
        </p:grpSpPr>
        <p:sp>
          <p:nvSpPr>
            <p:cNvPr id="17" name="TextBox 16"/>
            <p:cNvSpPr txBox="1"/>
            <p:nvPr/>
          </p:nvSpPr>
          <p:spPr>
            <a:xfrm>
              <a:off x="5433005" y="3254499"/>
              <a:ext cx="1702581" cy="1200329"/>
            </a:xfrm>
            <a:prstGeom prst="rect">
              <a:avLst/>
            </a:prstGeom>
            <a:noFill/>
          </p:spPr>
          <p:txBody>
            <a:bodyPr wrap="square" rtlCol="0">
              <a:spAutoFit/>
            </a:bodyPr>
            <a:lstStyle/>
            <a:p>
              <a:r>
                <a:rPr lang="en-US" dirty="0" smtClean="0">
                  <a:solidFill>
                    <a:srgbClr val="FFFFFF"/>
                  </a:solidFill>
                  <a:latin typeface="Segoe UI Light"/>
                </a:rPr>
                <a:t>Web</a:t>
              </a:r>
            </a:p>
            <a:p>
              <a:r>
                <a:rPr lang="en-US" dirty="0" smtClean="0">
                  <a:solidFill>
                    <a:srgbClr val="FFFFFF"/>
                  </a:solidFill>
                  <a:latin typeface="Segoe UI Light"/>
                </a:rPr>
                <a:t>Mobile</a:t>
              </a:r>
            </a:p>
            <a:p>
              <a:r>
                <a:rPr lang="en-US" dirty="0" smtClean="0">
                  <a:solidFill>
                    <a:srgbClr val="FFFFFF"/>
                  </a:solidFill>
                  <a:latin typeface="Segoe UI Light"/>
                </a:rPr>
                <a:t>Gaming</a:t>
              </a:r>
            </a:p>
            <a:p>
              <a:r>
                <a:rPr lang="en-US" dirty="0" smtClean="0">
                  <a:solidFill>
                    <a:srgbClr val="FFFFFF"/>
                  </a:solidFill>
                  <a:latin typeface="Segoe UI Light"/>
                </a:rPr>
                <a:t>Cloud services</a:t>
              </a:r>
              <a:endParaRPr lang="en-US" dirty="0">
                <a:solidFill>
                  <a:srgbClr val="FFFFFF"/>
                </a:solidFill>
                <a:latin typeface="Segoe UI Light"/>
              </a:endParaRPr>
            </a:p>
          </p:txBody>
        </p:sp>
        <p:sp>
          <p:nvSpPr>
            <p:cNvPr id="18" name="TextBox 17"/>
            <p:cNvSpPr txBox="1"/>
            <p:nvPr/>
          </p:nvSpPr>
          <p:spPr>
            <a:xfrm>
              <a:off x="7033205" y="3254499"/>
              <a:ext cx="1702581" cy="1200329"/>
            </a:xfrm>
            <a:prstGeom prst="rect">
              <a:avLst/>
            </a:prstGeom>
            <a:noFill/>
          </p:spPr>
          <p:txBody>
            <a:bodyPr wrap="square" rtlCol="0">
              <a:spAutoFit/>
            </a:bodyPr>
            <a:lstStyle/>
            <a:p>
              <a:r>
                <a:rPr lang="en-US" dirty="0" smtClean="0">
                  <a:solidFill>
                    <a:srgbClr val="FFFFFF"/>
                  </a:solidFill>
                  <a:latin typeface="Segoe UI Light"/>
                </a:rPr>
                <a:t>Data</a:t>
              </a:r>
            </a:p>
            <a:p>
              <a:r>
                <a:rPr lang="en-US" dirty="0" smtClean="0">
                  <a:solidFill>
                    <a:srgbClr val="FFFFFF"/>
                  </a:solidFill>
                  <a:latin typeface="Segoe UI Light"/>
                </a:rPr>
                <a:t>Analytics</a:t>
              </a:r>
            </a:p>
            <a:p>
              <a:r>
                <a:rPr lang="en-US" dirty="0" smtClean="0">
                  <a:solidFill>
                    <a:srgbClr val="FFFFFF"/>
                  </a:solidFill>
                  <a:latin typeface="Segoe UI Light"/>
                </a:rPr>
                <a:t>Media</a:t>
              </a:r>
            </a:p>
            <a:p>
              <a:r>
                <a:rPr lang="en-US" dirty="0" smtClean="0">
                  <a:solidFill>
                    <a:srgbClr val="FFFFFF"/>
                  </a:solidFill>
                  <a:latin typeface="Segoe UI Light"/>
                </a:rPr>
                <a:t>Identity</a:t>
              </a:r>
              <a:endParaRPr lang="en-US" dirty="0">
                <a:solidFill>
                  <a:srgbClr val="FFFFFF"/>
                </a:solidFill>
                <a:latin typeface="Segoe UI Light"/>
              </a:endParaRPr>
            </a:p>
          </p:txBody>
        </p:sp>
      </p:grpSp>
      <p:sp>
        <p:nvSpPr>
          <p:cNvPr id="21" name="TextBox 20"/>
          <p:cNvSpPr txBox="1"/>
          <p:nvPr/>
        </p:nvSpPr>
        <p:spPr>
          <a:xfrm>
            <a:off x="4228015" y="2222794"/>
            <a:ext cx="1633781" cy="1107996"/>
          </a:xfrm>
          <a:prstGeom prst="rect">
            <a:avLst/>
          </a:prstGeom>
          <a:noFill/>
        </p:spPr>
        <p:txBody>
          <a:bodyPr wrap="none" rtlCol="0">
            <a:spAutoFit/>
          </a:bodyPr>
          <a:lstStyle/>
          <a:p>
            <a:r>
              <a:rPr lang="en-US" sz="6600" dirty="0" smtClean="0">
                <a:solidFill>
                  <a:srgbClr val="00B0F0"/>
                </a:solidFill>
                <a:latin typeface="Segoe UI Light"/>
              </a:rPr>
              <a:t>IaaS</a:t>
            </a:r>
            <a:endParaRPr lang="en-US" sz="6600" dirty="0">
              <a:solidFill>
                <a:srgbClr val="00B0F0"/>
              </a:solidFill>
              <a:latin typeface="Segoe UI Light"/>
            </a:endParaRPr>
          </a:p>
        </p:txBody>
      </p:sp>
      <p:sp>
        <p:nvSpPr>
          <p:cNvPr id="22" name="TextBox 21"/>
          <p:cNvSpPr txBox="1"/>
          <p:nvPr/>
        </p:nvSpPr>
        <p:spPr>
          <a:xfrm>
            <a:off x="4252112" y="3254499"/>
            <a:ext cx="1702581" cy="1200329"/>
          </a:xfrm>
          <a:prstGeom prst="rect">
            <a:avLst/>
          </a:prstGeom>
          <a:noFill/>
        </p:spPr>
        <p:txBody>
          <a:bodyPr wrap="square" rtlCol="0">
            <a:spAutoFit/>
          </a:bodyPr>
          <a:lstStyle/>
          <a:p>
            <a:r>
              <a:rPr lang="en-US" dirty="0" smtClean="0">
                <a:solidFill>
                  <a:srgbClr val="FFFFFF"/>
                </a:solidFill>
                <a:latin typeface="Segoe UI Light"/>
              </a:rPr>
              <a:t>Windows VMs</a:t>
            </a:r>
          </a:p>
          <a:p>
            <a:r>
              <a:rPr lang="en-US" dirty="0" smtClean="0">
                <a:solidFill>
                  <a:srgbClr val="FFFFFF"/>
                </a:solidFill>
                <a:latin typeface="Segoe UI Light"/>
              </a:rPr>
              <a:t>Linux VMs</a:t>
            </a:r>
          </a:p>
          <a:p>
            <a:r>
              <a:rPr lang="en-US" dirty="0" smtClean="0">
                <a:solidFill>
                  <a:srgbClr val="FFFFFF"/>
                </a:solidFill>
                <a:latin typeface="Segoe UI Light"/>
              </a:rPr>
              <a:t>Storage</a:t>
            </a:r>
          </a:p>
          <a:p>
            <a:r>
              <a:rPr lang="en-US" dirty="0" smtClean="0">
                <a:solidFill>
                  <a:srgbClr val="FFFFFF"/>
                </a:solidFill>
                <a:latin typeface="Segoe UI Light"/>
              </a:rPr>
              <a:t>Networking</a:t>
            </a:r>
            <a:endParaRPr lang="en-US" dirty="0">
              <a:solidFill>
                <a:srgbClr val="FFFFFF"/>
              </a:solidFill>
              <a:latin typeface="Segoe UI Light"/>
            </a:endParaRPr>
          </a:p>
        </p:txBody>
      </p:sp>
      <p:cxnSp>
        <p:nvCxnSpPr>
          <p:cNvPr id="25" name="Straight Connector 24"/>
          <p:cNvCxnSpPr>
            <a:stCxn id="15" idx="0"/>
            <a:endCxn id="15" idx="2"/>
          </p:cNvCxnSpPr>
          <p:nvPr/>
        </p:nvCxnSpPr>
        <p:spPr>
          <a:xfrm>
            <a:off x="7728236" y="2010498"/>
            <a:ext cx="0" cy="270727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12186" y="2222794"/>
            <a:ext cx="1860125" cy="1107996"/>
          </a:xfrm>
          <a:prstGeom prst="rect">
            <a:avLst/>
          </a:prstGeom>
          <a:noFill/>
        </p:spPr>
        <p:txBody>
          <a:bodyPr wrap="none" rtlCol="0">
            <a:spAutoFit/>
          </a:bodyPr>
          <a:lstStyle/>
          <a:p>
            <a:r>
              <a:rPr lang="en-US" sz="6600" dirty="0" smtClean="0">
                <a:solidFill>
                  <a:srgbClr val="00B0F0"/>
                </a:solidFill>
                <a:latin typeface="Segoe UI Light"/>
              </a:rPr>
              <a:t>PaaS</a:t>
            </a:r>
            <a:endParaRPr lang="en-US" sz="6600" dirty="0">
              <a:solidFill>
                <a:srgbClr val="00B0F0"/>
              </a:solidFill>
              <a:latin typeface="Segoe UI Light"/>
            </a:endParaRPr>
          </a:p>
        </p:txBody>
      </p:sp>
      <p:sp>
        <p:nvSpPr>
          <p:cNvPr id="26" name="Title 1"/>
          <p:cNvSpPr txBox="1">
            <a:spLocks/>
          </p:cNvSpPr>
          <p:nvPr/>
        </p:nvSpPr>
        <p:spPr>
          <a:xfrm>
            <a:off x="277327" y="2500132"/>
            <a:ext cx="2978483" cy="24191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r"/>
            <a:r>
              <a:rPr lang="en-US" smtClean="0"/>
              <a:t>Microsoft Azure</a:t>
            </a:r>
            <a:endParaRPr lang="en-US" dirty="0"/>
          </a:p>
        </p:txBody>
      </p:sp>
    </p:spTree>
    <p:extLst>
      <p:ext uri="{BB962C8B-B14F-4D97-AF65-F5344CB8AC3E}">
        <p14:creationId xmlns:p14="http://schemas.microsoft.com/office/powerpoint/2010/main" val="212654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6" y="2056408"/>
            <a:ext cx="11034445" cy="2387600"/>
          </a:xfrm>
        </p:spPr>
        <p:txBody>
          <a:bodyPr>
            <a:normAutofit fontScale="90000"/>
          </a:bodyPr>
          <a:lstStyle/>
          <a:p>
            <a:pPr algn="ctr"/>
            <a:r>
              <a:rPr lang="en-US" dirty="0" smtClean="0"/>
              <a:t>Composing + Managing Apps</a:t>
            </a:r>
            <a:br>
              <a:rPr lang="en-US" dirty="0" smtClean="0"/>
            </a:br>
            <a:r>
              <a:rPr lang="en-US" dirty="0" smtClean="0"/>
              <a:t>using the </a:t>
            </a:r>
            <a:br>
              <a:rPr lang="en-US" dirty="0" smtClean="0"/>
            </a:br>
            <a:r>
              <a:rPr lang="en-US" dirty="0" smtClean="0"/>
              <a:t>Azure Resource Manager</a:t>
            </a:r>
            <a:endParaRPr lang="en-US" dirty="0"/>
          </a:p>
        </p:txBody>
      </p:sp>
    </p:spTree>
    <p:extLst>
      <p:ext uri="{BB962C8B-B14F-4D97-AF65-F5344CB8AC3E}">
        <p14:creationId xmlns:p14="http://schemas.microsoft.com/office/powerpoint/2010/main" val="3869936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1438" y="382385"/>
            <a:ext cx="5079182" cy="1894008"/>
          </a:xfrm>
        </p:spPr>
        <p:txBody>
          <a:bodyPr>
            <a:normAutofit/>
          </a:bodyPr>
          <a:lstStyle/>
          <a:p>
            <a:r>
              <a:rPr lang="en-US" dirty="0" smtClean="0"/>
              <a:t>Resource Groups</a:t>
            </a:r>
            <a:endParaRPr lang="en-US" dirty="0"/>
          </a:p>
        </p:txBody>
      </p:sp>
      <p:sp>
        <p:nvSpPr>
          <p:cNvPr id="3" name="Subtitle 2"/>
          <p:cNvSpPr>
            <a:spLocks noGrp="1"/>
          </p:cNvSpPr>
          <p:nvPr>
            <p:ph type="subTitle" idx="1"/>
          </p:nvPr>
        </p:nvSpPr>
        <p:spPr>
          <a:xfrm>
            <a:off x="6561437" y="2405726"/>
            <a:ext cx="5250947" cy="4055460"/>
          </a:xfrm>
        </p:spPr>
        <p:txBody>
          <a:bodyPr>
            <a:normAutofit lnSpcReduction="10000"/>
          </a:bodyPr>
          <a:lstStyle/>
          <a:p>
            <a:pPr marL="400050" indent="-400050">
              <a:buFont typeface="Wingdings" panose="05000000000000000000" pitchFamily="2" charset="2"/>
              <a:buChar char="à"/>
            </a:pPr>
            <a:r>
              <a:rPr lang="en-US" sz="2400" dirty="0" smtClean="0">
                <a:solidFill>
                  <a:schemeClr val="bg1"/>
                </a:solidFill>
                <a:latin typeface="Segoe UI Light" panose="020B0502040204020203" pitchFamily="34" charset="0"/>
                <a:cs typeface="Segoe UI Light" panose="020B0502040204020203" pitchFamily="34" charset="0"/>
              </a:rPr>
              <a:t>Enable application/solution management within Azure</a:t>
            </a:r>
          </a:p>
          <a:p>
            <a:pPr marL="400050" indent="-400050">
              <a:buFont typeface="Wingdings" panose="05000000000000000000" pitchFamily="2" charset="2"/>
              <a:buChar char="à"/>
            </a:pPr>
            <a:r>
              <a:rPr lang="en-US" sz="2400" dirty="0" smtClean="0">
                <a:solidFill>
                  <a:schemeClr val="bg1"/>
                </a:solidFill>
                <a:latin typeface="Segoe UI Light" panose="020B0502040204020203" pitchFamily="34" charset="0"/>
                <a:cs typeface="Segoe UI Light" panose="020B0502040204020203" pitchFamily="34" charset="0"/>
              </a:rPr>
              <a:t>Resource groups are containers that can contain multiple </a:t>
            </a:r>
            <a:r>
              <a:rPr lang="en-US" sz="2400" dirty="0" err="1" smtClean="0">
                <a:solidFill>
                  <a:schemeClr val="bg1"/>
                </a:solidFill>
                <a:latin typeface="Segoe UI Light" panose="020B0502040204020203" pitchFamily="34" charset="0"/>
                <a:cs typeface="Segoe UI Light" panose="020B0502040204020203" pitchFamily="34" charset="0"/>
              </a:rPr>
              <a:t>IaaS</a:t>
            </a:r>
            <a:r>
              <a:rPr lang="en-US" sz="2400" dirty="0" smtClean="0">
                <a:solidFill>
                  <a:schemeClr val="bg1"/>
                </a:solidFill>
                <a:latin typeface="Segoe UI Light" panose="020B0502040204020203" pitchFamily="34" charset="0"/>
                <a:cs typeface="Segoe UI Light" panose="020B0502040204020203" pitchFamily="34" charset="0"/>
              </a:rPr>
              <a:t> + </a:t>
            </a:r>
            <a:r>
              <a:rPr lang="en-US" sz="2400" dirty="0" err="1" smtClean="0">
                <a:solidFill>
                  <a:schemeClr val="bg1"/>
                </a:solidFill>
                <a:latin typeface="Segoe UI Light" panose="020B0502040204020203" pitchFamily="34" charset="0"/>
                <a:cs typeface="Segoe UI Light" panose="020B0502040204020203" pitchFamily="34" charset="0"/>
              </a:rPr>
              <a:t>PaaS</a:t>
            </a:r>
            <a:r>
              <a:rPr lang="en-US" sz="2400" dirty="0" smtClean="0">
                <a:solidFill>
                  <a:schemeClr val="bg1"/>
                </a:solidFill>
                <a:latin typeface="Segoe UI Light" panose="020B0502040204020203" pitchFamily="34" charset="0"/>
                <a:cs typeface="Segoe UI Light" panose="020B0502040204020203" pitchFamily="34" charset="0"/>
              </a:rPr>
              <a:t> resources (e.g. 3 VMs + 1 SQL DB)</a:t>
            </a:r>
          </a:p>
          <a:p>
            <a:pPr marL="400050" indent="-400050">
              <a:buFont typeface="Wingdings" panose="05000000000000000000" pitchFamily="2" charset="2"/>
              <a:buChar char="à"/>
            </a:pPr>
            <a:r>
              <a:rPr lang="en-US" sz="2400" dirty="0" smtClean="0">
                <a:solidFill>
                  <a:schemeClr val="bg1"/>
                </a:solidFill>
                <a:latin typeface="Segoe UI Light" panose="020B0502040204020203" pitchFamily="34" charset="0"/>
                <a:cs typeface="Segoe UI Light" panose="020B0502040204020203" pitchFamily="34" charset="0"/>
              </a:rPr>
              <a:t>Support lifecycle management with integrated Role Based Access Control </a:t>
            </a:r>
          </a:p>
          <a:p>
            <a:pPr marL="400050" indent="-400050">
              <a:buFont typeface="Wingdings" panose="05000000000000000000" pitchFamily="2" charset="2"/>
              <a:buChar char="à"/>
            </a:pPr>
            <a:r>
              <a:rPr lang="en-US" sz="2400" dirty="0" smtClean="0">
                <a:solidFill>
                  <a:schemeClr val="bg1"/>
                </a:solidFill>
                <a:latin typeface="Segoe UI Light" panose="020B0502040204020203" pitchFamily="34" charset="0"/>
                <a:cs typeface="Segoe UI Light" panose="020B0502040204020203" pitchFamily="34" charset="0"/>
              </a:rPr>
              <a:t>Support both imperative API and </a:t>
            </a:r>
            <a:r>
              <a:rPr lang="en-US" sz="2400" dirty="0">
                <a:solidFill>
                  <a:schemeClr val="bg1"/>
                </a:solidFill>
                <a:latin typeface="Segoe UI Light" panose="020B0502040204020203" pitchFamily="34" charset="0"/>
                <a:cs typeface="Segoe UI Light" panose="020B0502040204020203" pitchFamily="34" charset="0"/>
              </a:rPr>
              <a:t>d</a:t>
            </a:r>
            <a:r>
              <a:rPr lang="en-US" sz="2400" dirty="0" smtClean="0">
                <a:solidFill>
                  <a:schemeClr val="bg1"/>
                </a:solidFill>
                <a:latin typeface="Segoe UI Light" panose="020B0502040204020203" pitchFamily="34" charset="0"/>
                <a:cs typeface="Segoe UI Light" panose="020B0502040204020203" pitchFamily="34" charset="0"/>
              </a:rPr>
              <a:t>eclarative JSON templates for deployment configuration </a:t>
            </a:r>
            <a:endParaRPr lang="en-US" sz="2400" dirty="0">
              <a:solidFill>
                <a:schemeClr val="bg1"/>
              </a:solidFill>
              <a:latin typeface="Segoe UI Light" panose="020B0502040204020203" pitchFamily="34" charset="0"/>
              <a:cs typeface="Segoe UI Light" panose="020B0502040204020203" pitchFamily="34" charset="0"/>
            </a:endParaRPr>
          </a:p>
          <a:p>
            <a:pPr marL="400050" indent="-400050">
              <a:buFont typeface="Wingdings" panose="05000000000000000000" pitchFamily="2" charset="2"/>
              <a:buChar char="à"/>
            </a:pPr>
            <a:endParaRPr lang="en-US" sz="2400" dirty="0" smtClean="0">
              <a:solidFill>
                <a:schemeClr val="bg1"/>
              </a:solidFill>
              <a:latin typeface="Segoe UI Light" panose="020B0502040204020203" pitchFamily="34" charset="0"/>
              <a:cs typeface="Segoe UI Light" panose="020B0502040204020203" pitchFamily="34" charset="0"/>
            </a:endParaRPr>
          </a:p>
          <a:p>
            <a:pPr marL="400050" indent="-400050">
              <a:buFont typeface="Wingdings" panose="05000000000000000000" pitchFamily="2" charset="2"/>
              <a:buChar char="à"/>
            </a:pPr>
            <a:endParaRPr lang="en-US" dirty="0">
              <a:solidFill>
                <a:schemeClr val="bg1"/>
              </a:solidFill>
            </a:endParaRPr>
          </a:p>
        </p:txBody>
      </p:sp>
      <p:grpSp>
        <p:nvGrpSpPr>
          <p:cNvPr id="5" name="Group 4"/>
          <p:cNvGrpSpPr>
            <a:grpSpLocks noChangeAspect="1"/>
          </p:cNvGrpSpPr>
          <p:nvPr/>
        </p:nvGrpSpPr>
        <p:grpSpPr bwMode="auto">
          <a:xfrm>
            <a:off x="644525" y="1060450"/>
            <a:ext cx="4946650" cy="472440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94" name="Rectangle 92"/>
            <p:cNvSpPr>
              <a:spLocks noChangeArrowheads="1"/>
            </p:cNvSpPr>
            <p:nvPr/>
          </p:nvSpPr>
          <p:spPr bwMode="auto">
            <a:xfrm>
              <a:off x="1487" y="2092"/>
              <a:ext cx="442"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smtClean="0">
                  <a:solidFill>
                    <a:srgbClr val="FFFFFF"/>
                  </a:solidFill>
                  <a:latin typeface="Segoe UI Semibold" panose="020B0702040204020203" pitchFamily="34" charset="0"/>
                </a:rPr>
                <a:t>RESOU</a:t>
              </a:r>
              <a:endParaRPr lang="en-US" altLang="en-US" smtClean="0">
                <a:solidFill>
                  <a:srgbClr val="00B0F0"/>
                </a:solidFill>
              </a:endParaRPr>
            </a:p>
          </p:txBody>
        </p:sp>
        <p:sp>
          <p:nvSpPr>
            <p:cNvPr id="95" name="Rectangle 93"/>
            <p:cNvSpPr>
              <a:spLocks noChangeArrowheads="1"/>
            </p:cNvSpPr>
            <p:nvPr/>
          </p:nvSpPr>
          <p:spPr bwMode="auto">
            <a:xfrm>
              <a:off x="1838" y="2092"/>
              <a:ext cx="14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smtClean="0">
                  <a:solidFill>
                    <a:srgbClr val="FFFFFF"/>
                  </a:solidFill>
                  <a:latin typeface="Segoe UI Semibold" panose="020B0702040204020203" pitchFamily="34" charset="0"/>
                </a:rPr>
                <a:t>R</a:t>
              </a:r>
              <a:endParaRPr lang="en-US" altLang="en-US" smtClean="0">
                <a:solidFill>
                  <a:srgbClr val="00B0F0"/>
                </a:solidFill>
              </a:endParaRPr>
            </a:p>
          </p:txBody>
        </p:sp>
        <p:sp>
          <p:nvSpPr>
            <p:cNvPr id="96" name="Rectangle 94"/>
            <p:cNvSpPr>
              <a:spLocks noChangeArrowheads="1"/>
            </p:cNvSpPr>
            <p:nvPr/>
          </p:nvSpPr>
          <p:spPr bwMode="auto">
            <a:xfrm>
              <a:off x="1906" y="2092"/>
              <a:ext cx="319"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smtClean="0">
                  <a:solidFill>
                    <a:srgbClr val="FFFFFF"/>
                  </a:solidFill>
                  <a:latin typeface="Segoe UI Semibold" panose="020B0702040204020203" pitchFamily="34" charset="0"/>
                </a:rPr>
                <a:t>CE G</a:t>
              </a:r>
              <a:endParaRPr lang="en-US" altLang="en-US" smtClean="0">
                <a:solidFill>
                  <a:srgbClr val="00B0F0"/>
                </a:solidFill>
              </a:endParaRPr>
            </a:p>
          </p:txBody>
        </p:sp>
        <p:sp>
          <p:nvSpPr>
            <p:cNvPr id="97" name="Rectangle 95"/>
            <p:cNvSpPr>
              <a:spLocks noChangeArrowheads="1"/>
            </p:cNvSpPr>
            <p:nvPr/>
          </p:nvSpPr>
          <p:spPr bwMode="auto">
            <a:xfrm>
              <a:off x="2142" y="2092"/>
              <a:ext cx="14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smtClean="0">
                  <a:solidFill>
                    <a:srgbClr val="FFFFFF"/>
                  </a:solidFill>
                  <a:latin typeface="Segoe UI Semibold" panose="020B0702040204020203" pitchFamily="34" charset="0"/>
                </a:rPr>
                <a:t>R</a:t>
              </a:r>
              <a:endParaRPr lang="en-US" altLang="en-US" smtClean="0">
                <a:solidFill>
                  <a:srgbClr val="00B0F0"/>
                </a:solidFill>
              </a:endParaRPr>
            </a:p>
          </p:txBody>
        </p:sp>
        <p:sp>
          <p:nvSpPr>
            <p:cNvPr id="98" name="Rectangle 96"/>
            <p:cNvSpPr>
              <a:spLocks noChangeArrowheads="1"/>
            </p:cNvSpPr>
            <p:nvPr/>
          </p:nvSpPr>
          <p:spPr bwMode="auto">
            <a:xfrm>
              <a:off x="2210" y="2092"/>
              <a:ext cx="31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smtClean="0">
                  <a:solidFill>
                    <a:srgbClr val="FFFFFF"/>
                  </a:solidFill>
                  <a:latin typeface="Segoe UI Semibold" panose="020B0702040204020203" pitchFamily="34" charset="0"/>
                </a:rPr>
                <a:t>OUP</a:t>
              </a:r>
              <a:endParaRPr lang="en-US" altLang="en-US" smtClean="0">
                <a:solidFill>
                  <a:srgbClr val="00B0F0"/>
                </a:soli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spTree>
    <p:extLst>
      <p:ext uri="{BB962C8B-B14F-4D97-AF65-F5344CB8AC3E}">
        <p14:creationId xmlns:p14="http://schemas.microsoft.com/office/powerpoint/2010/main" val="274694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0798" y="1280632"/>
            <a:ext cx="3576115" cy="468108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900" dirty="0" smtClean="0">
                <a:solidFill>
                  <a:srgbClr val="FFFFFF"/>
                </a:solidFill>
              </a:rPr>
              <a:t>Azure Templates can:</a:t>
            </a:r>
          </a:p>
          <a:p>
            <a:pPr>
              <a:lnSpc>
                <a:spcPct val="120000"/>
              </a:lnSpc>
            </a:pPr>
            <a:r>
              <a:rPr lang="en-US" sz="1800" dirty="0" smtClean="0">
                <a:solidFill>
                  <a:srgbClr val="FFFFFF"/>
                </a:solidFill>
                <a:latin typeface="Segoe UI Light"/>
              </a:rPr>
              <a:t>Ensure </a:t>
            </a:r>
            <a:r>
              <a:rPr lang="en-US" sz="1800" dirty="0" err="1" smtClean="0">
                <a:solidFill>
                  <a:srgbClr val="FFFFFF"/>
                </a:solidFill>
                <a:latin typeface="Segoe UI Light"/>
              </a:rPr>
              <a:t>Idempotency</a:t>
            </a:r>
            <a:endParaRPr lang="en-US" sz="1800" dirty="0" smtClean="0">
              <a:solidFill>
                <a:srgbClr val="FFFFFF"/>
              </a:solidFill>
              <a:latin typeface="Segoe UI Light"/>
            </a:endParaRPr>
          </a:p>
          <a:p>
            <a:pPr>
              <a:lnSpc>
                <a:spcPct val="120000"/>
              </a:lnSpc>
            </a:pPr>
            <a:r>
              <a:rPr lang="en-US" sz="1800" dirty="0" smtClean="0">
                <a:solidFill>
                  <a:srgbClr val="FFFFFF"/>
                </a:solidFill>
                <a:latin typeface="Segoe UI Light"/>
              </a:rPr>
              <a:t>Simplify Orchestration</a:t>
            </a:r>
          </a:p>
          <a:p>
            <a:pPr>
              <a:lnSpc>
                <a:spcPct val="120000"/>
              </a:lnSpc>
            </a:pPr>
            <a:r>
              <a:rPr lang="en-US" sz="1800" dirty="0" smtClean="0">
                <a:solidFill>
                  <a:srgbClr val="FFFFFF"/>
                </a:solidFill>
                <a:latin typeface="Segoe UI Light"/>
              </a:rPr>
              <a:t>Simplify Roll-back</a:t>
            </a:r>
          </a:p>
          <a:p>
            <a:pPr>
              <a:lnSpc>
                <a:spcPct val="120000"/>
              </a:lnSpc>
            </a:pPr>
            <a:r>
              <a:rPr lang="en-US" sz="1800" dirty="0" smtClean="0">
                <a:solidFill>
                  <a:srgbClr val="FFFFFF"/>
                </a:solidFill>
                <a:latin typeface="Segoe UI Light"/>
              </a:rPr>
              <a:t>Provide Cross-Resource Configuration and Update </a:t>
            </a:r>
            <a:r>
              <a:rPr lang="en-US" sz="1800" dirty="0">
                <a:solidFill>
                  <a:srgbClr val="FFFFFF"/>
                </a:solidFill>
                <a:latin typeface="Segoe UI Light"/>
              </a:rPr>
              <a:t>Support </a:t>
            </a:r>
          </a:p>
          <a:p>
            <a:pPr marL="0" indent="0">
              <a:buFont typeface="Arial" panose="020B0604020202020204" pitchFamily="34" charset="0"/>
              <a:buNone/>
            </a:pPr>
            <a:endParaRPr lang="en-US" dirty="0">
              <a:solidFill>
                <a:srgbClr val="FFFFFF"/>
              </a:solidFill>
              <a:latin typeface="Segoe UI Light"/>
            </a:endParaRPr>
          </a:p>
          <a:p>
            <a:pPr marL="0" indent="0">
              <a:buFont typeface="Arial" panose="020B0604020202020204" pitchFamily="34" charset="0"/>
              <a:buNone/>
            </a:pPr>
            <a:r>
              <a:rPr lang="en-US" sz="2900" dirty="0" smtClean="0">
                <a:solidFill>
                  <a:srgbClr val="FFFFFF"/>
                </a:solidFill>
              </a:rPr>
              <a:t>Azure Templates are: </a:t>
            </a:r>
            <a:endParaRPr lang="en-US" sz="2900" dirty="0">
              <a:solidFill>
                <a:srgbClr val="FFFFFF"/>
              </a:solidFill>
            </a:endParaRPr>
          </a:p>
          <a:p>
            <a:pPr>
              <a:lnSpc>
                <a:spcPct val="120000"/>
              </a:lnSpc>
            </a:pPr>
            <a:r>
              <a:rPr lang="en-US" sz="1800" dirty="0">
                <a:solidFill>
                  <a:srgbClr val="FFFFFF"/>
                </a:solidFill>
                <a:latin typeface="Segoe UI Light"/>
              </a:rPr>
              <a:t>Source file, </a:t>
            </a:r>
            <a:r>
              <a:rPr lang="en-US" sz="1800" dirty="0" smtClean="0">
                <a:solidFill>
                  <a:srgbClr val="FFFFFF"/>
                </a:solidFill>
                <a:latin typeface="Segoe UI Light"/>
              </a:rPr>
              <a:t>can be checked-in</a:t>
            </a:r>
            <a:endParaRPr lang="en-US" sz="1800" dirty="0">
              <a:solidFill>
                <a:srgbClr val="FFFFFF"/>
              </a:solidFill>
              <a:latin typeface="Segoe UI Light"/>
            </a:endParaRPr>
          </a:p>
          <a:p>
            <a:pPr>
              <a:lnSpc>
                <a:spcPct val="120000"/>
              </a:lnSpc>
            </a:pPr>
            <a:r>
              <a:rPr lang="en-US" sz="1800" dirty="0">
                <a:solidFill>
                  <a:srgbClr val="FFFFFF"/>
                </a:solidFill>
                <a:latin typeface="Segoe UI Light"/>
              </a:rPr>
              <a:t>Specifies resources and </a:t>
            </a:r>
            <a:r>
              <a:rPr lang="en-US" sz="1800" dirty="0" smtClean="0">
                <a:solidFill>
                  <a:srgbClr val="FFFFFF"/>
                </a:solidFill>
                <a:latin typeface="Segoe UI Light"/>
              </a:rPr>
              <a:t>dependencies (VMs</a:t>
            </a:r>
            <a:r>
              <a:rPr lang="en-US" sz="1800" dirty="0">
                <a:solidFill>
                  <a:srgbClr val="FFFFFF"/>
                </a:solidFill>
                <a:latin typeface="Segoe UI Light"/>
              </a:rPr>
              <a:t>, </a:t>
            </a:r>
            <a:r>
              <a:rPr lang="en-US" sz="1800" dirty="0" err="1">
                <a:solidFill>
                  <a:srgbClr val="FFFFFF"/>
                </a:solidFill>
                <a:latin typeface="Segoe UI Light"/>
              </a:rPr>
              <a:t>WebSites</a:t>
            </a:r>
            <a:r>
              <a:rPr lang="en-US" sz="1800" dirty="0">
                <a:solidFill>
                  <a:srgbClr val="FFFFFF"/>
                </a:solidFill>
                <a:latin typeface="Segoe UI Light"/>
              </a:rPr>
              <a:t>, DBs) and connections (</a:t>
            </a:r>
            <a:r>
              <a:rPr lang="en-US" sz="1800" dirty="0" err="1">
                <a:solidFill>
                  <a:srgbClr val="FFFFFF"/>
                </a:solidFill>
                <a:latin typeface="Segoe UI Light"/>
              </a:rPr>
              <a:t>config</a:t>
            </a:r>
            <a:r>
              <a:rPr lang="en-US" sz="1800" dirty="0">
                <a:solidFill>
                  <a:srgbClr val="FFFFFF"/>
                </a:solidFill>
                <a:latin typeface="Segoe UI Light"/>
              </a:rPr>
              <a:t>, LB sets</a:t>
            </a:r>
            <a:r>
              <a:rPr lang="en-US" sz="1800" dirty="0" smtClean="0">
                <a:solidFill>
                  <a:srgbClr val="FFFFFF"/>
                </a:solidFill>
                <a:latin typeface="Segoe UI Light"/>
              </a:rPr>
              <a:t>)</a:t>
            </a:r>
            <a:endParaRPr lang="en-US" sz="1800" dirty="0">
              <a:solidFill>
                <a:srgbClr val="FFFFFF"/>
              </a:solidFill>
              <a:latin typeface="Segoe UI Light"/>
            </a:endParaRPr>
          </a:p>
          <a:p>
            <a:pPr>
              <a:lnSpc>
                <a:spcPct val="120000"/>
              </a:lnSpc>
            </a:pPr>
            <a:r>
              <a:rPr lang="en-US" sz="1800" dirty="0" smtClean="0">
                <a:solidFill>
                  <a:srgbClr val="FFFFFF"/>
                </a:solidFill>
                <a:latin typeface="Segoe UI Light"/>
              </a:rPr>
              <a:t>Support </a:t>
            </a:r>
            <a:r>
              <a:rPr lang="en-US" sz="1800" dirty="0" err="1" smtClean="0">
                <a:solidFill>
                  <a:srgbClr val="FFFFFF"/>
                </a:solidFill>
                <a:latin typeface="Segoe UI Light"/>
              </a:rPr>
              <a:t>parametized</a:t>
            </a:r>
            <a:r>
              <a:rPr lang="en-US" sz="1800" dirty="0" smtClean="0">
                <a:solidFill>
                  <a:srgbClr val="FFFFFF"/>
                </a:solidFill>
                <a:latin typeface="Segoe UI Light"/>
              </a:rPr>
              <a:t> input/output</a:t>
            </a:r>
            <a:endParaRPr lang="en-US" sz="1800" dirty="0">
              <a:solidFill>
                <a:srgbClr val="FFFFFF"/>
              </a:solidFill>
              <a:latin typeface="Segoe UI Light"/>
            </a:endParaRPr>
          </a:p>
        </p:txBody>
      </p:sp>
      <p:sp>
        <p:nvSpPr>
          <p:cNvPr id="8" name="Rectangle 7"/>
          <p:cNvSpPr/>
          <p:nvPr/>
        </p:nvSpPr>
        <p:spPr bwMode="auto">
          <a:xfrm>
            <a:off x="8915930" y="1278682"/>
            <a:ext cx="3350685" cy="127568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defTabSz="932406"/>
            <a:r>
              <a:rPr lang="en-US" sz="1400" dirty="0">
                <a:solidFill>
                  <a:srgbClr val="FFFFFF"/>
                </a:solidFill>
                <a:ea typeface="Segoe UI" pitchFamily="34" charset="0"/>
                <a:cs typeface="Segoe UI" pitchFamily="34" charset="0"/>
              </a:rPr>
              <a:t>Instantiation of repeatable </a:t>
            </a:r>
            <a:r>
              <a:rPr lang="en-US" sz="1400" dirty="0" err="1">
                <a:solidFill>
                  <a:srgbClr val="FFFFFF"/>
                </a:solidFill>
                <a:ea typeface="Segoe UI" pitchFamily="34" charset="0"/>
                <a:cs typeface="Segoe UI" pitchFamily="34" charset="0"/>
              </a:rPr>
              <a:t>config</a:t>
            </a:r>
            <a:r>
              <a:rPr lang="en-US" sz="1400" dirty="0">
                <a:solidFill>
                  <a:srgbClr val="FFFFFF"/>
                </a:solidFill>
                <a:ea typeface="Segoe UI" pitchFamily="34" charset="0"/>
                <a:cs typeface="Segoe UI" pitchFamily="34" charset="0"/>
              </a:rPr>
              <a:t>.</a:t>
            </a:r>
            <a:endParaRPr lang="en-US" sz="1100" dirty="0">
              <a:solidFill>
                <a:srgbClr val="FFFFFF"/>
              </a:solidFill>
              <a:ea typeface="Segoe UI" pitchFamily="34" charset="0"/>
              <a:cs typeface="Segoe UI" pitchFamily="34" charset="0"/>
            </a:endParaRPr>
          </a:p>
          <a:p>
            <a:pPr defTabSz="932406"/>
            <a:r>
              <a:rPr lang="en-US" sz="1200" i="1" dirty="0">
                <a:solidFill>
                  <a:srgbClr val="FFFFFF"/>
                </a:solidFill>
                <a:ea typeface="Segoe UI" pitchFamily="34" charset="0"/>
                <a:cs typeface="Segoe UI" pitchFamily="34" charset="0"/>
              </a:rPr>
              <a:t>Configuration </a:t>
            </a:r>
            <a:r>
              <a:rPr lang="en-US" sz="1200" i="1" dirty="0">
                <a:solidFill>
                  <a:srgbClr val="FFFFFF"/>
                </a:solidFill>
                <a:ea typeface="Segoe UI" pitchFamily="34" charset="0"/>
                <a:cs typeface="Segoe UI" pitchFamily="34" charset="0"/>
                <a:sym typeface="Wingdings" panose="05000000000000000000" pitchFamily="2" charset="2"/>
              </a:rPr>
              <a:t> </a:t>
            </a:r>
            <a:r>
              <a:rPr lang="en-US" sz="1200" i="1" dirty="0">
                <a:solidFill>
                  <a:srgbClr val="FFFFFF"/>
                </a:solidFill>
                <a:ea typeface="Segoe UI" pitchFamily="34" charset="0"/>
                <a:cs typeface="Segoe UI" pitchFamily="34" charset="0"/>
              </a:rPr>
              <a:t>Resource Group</a:t>
            </a:r>
          </a:p>
        </p:txBody>
      </p:sp>
      <p:sp>
        <p:nvSpPr>
          <p:cNvPr id="9" name="Title 1"/>
          <p:cNvSpPr>
            <a:spLocks noGrp="1"/>
          </p:cNvSpPr>
          <p:nvPr>
            <p:ph type="title"/>
          </p:nvPr>
        </p:nvSpPr>
        <p:spPr>
          <a:xfrm>
            <a:off x="560798" y="342355"/>
            <a:ext cx="11079822" cy="957600"/>
          </a:xfrm>
        </p:spPr>
        <p:txBody>
          <a:bodyPr>
            <a:normAutofit/>
          </a:bodyPr>
          <a:lstStyle/>
          <a:p>
            <a:r>
              <a:rPr lang="en-US" sz="4400" dirty="0" smtClean="0"/>
              <a:t>Azure Resource Templates</a:t>
            </a:r>
            <a:endParaRPr lang="en-US" sz="4400" dirty="0"/>
          </a:p>
        </p:txBody>
      </p:sp>
      <p:grpSp>
        <p:nvGrpSpPr>
          <p:cNvPr id="2" name="Group 4"/>
          <p:cNvGrpSpPr>
            <a:grpSpLocks noChangeAspect="1"/>
          </p:cNvGrpSpPr>
          <p:nvPr/>
        </p:nvGrpSpPr>
        <p:grpSpPr bwMode="auto">
          <a:xfrm>
            <a:off x="4761143" y="787460"/>
            <a:ext cx="6911976" cy="5670549"/>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19" name="Rectangle 16"/>
            <p:cNvSpPr>
              <a:spLocks noChangeArrowheads="1"/>
            </p:cNvSpPr>
            <p:nvPr/>
          </p:nvSpPr>
          <p:spPr bwMode="auto">
            <a:xfrm>
              <a:off x="3398" y="2838"/>
              <a:ext cx="64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smtClean="0">
                  <a:solidFill>
                    <a:srgbClr val="FFFFFF"/>
                  </a:solidFill>
                  <a:latin typeface="Segoe Pro Display Light" panose="020B0302040504020203" pitchFamily="34" charset="0"/>
                </a:rPr>
                <a:t>SQL - A</a:t>
              </a:r>
              <a:endParaRPr lang="en-US" altLang="en-US" smtClean="0">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4" name="Rectangle 31"/>
            <p:cNvSpPr>
              <a:spLocks noChangeArrowheads="1"/>
            </p:cNvSpPr>
            <p:nvPr/>
          </p:nvSpPr>
          <p:spPr bwMode="auto">
            <a:xfrm>
              <a:off x="4884" y="2838"/>
              <a:ext cx="67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smtClean="0">
                  <a:solidFill>
                    <a:srgbClr val="FFFFFF"/>
                  </a:solidFill>
                  <a:latin typeface="Segoe Pro Display Light" panose="020B0302040504020203" pitchFamily="34" charset="0"/>
                </a:rPr>
                <a:t>Website</a:t>
              </a:r>
              <a:endParaRPr lang="en-US" altLang="en-US" smtClean="0">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0" name="Rectangle 47"/>
            <p:cNvSpPr>
              <a:spLocks noChangeArrowheads="1"/>
            </p:cNvSpPr>
            <p:nvPr/>
          </p:nvSpPr>
          <p:spPr bwMode="auto">
            <a:xfrm>
              <a:off x="6417" y="2788"/>
              <a:ext cx="452"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700" smtClean="0">
                  <a:solidFill>
                    <a:srgbClr val="FFFFFF"/>
                  </a:solidFill>
                  <a:latin typeface="Segoe Pro Display Light" panose="020B0302040504020203" pitchFamily="34" charset="0"/>
                </a:rPr>
                <a:t>Virtual</a:t>
              </a:r>
              <a:endParaRPr lang="en-US" altLang="en-US" smtClean="0">
                <a:solidFill>
                  <a:srgbClr val="00B0F0"/>
                </a:solidFill>
              </a:endParaRPr>
            </a:p>
          </p:txBody>
        </p:sp>
        <p:sp>
          <p:nvSpPr>
            <p:cNvPr id="51" name="Rectangle 48"/>
            <p:cNvSpPr>
              <a:spLocks noChangeArrowheads="1"/>
            </p:cNvSpPr>
            <p:nvPr/>
          </p:nvSpPr>
          <p:spPr bwMode="auto">
            <a:xfrm>
              <a:off x="6417" y="2933"/>
              <a:ext cx="633"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latin typeface="Segoe Pro Display Light" panose="020B0302040504020203" pitchFamily="34" charset="0"/>
                </a:rPr>
                <a:t>Machines</a:t>
              </a:r>
              <a:endParaRPr lang="en-US" altLang="en-US" smtClean="0">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7" name="Rectangle 54"/>
            <p:cNvSpPr>
              <a:spLocks noChangeArrowheads="1"/>
            </p:cNvSpPr>
            <p:nvPr/>
          </p:nvSpPr>
          <p:spPr bwMode="auto">
            <a:xfrm>
              <a:off x="4652" y="539"/>
              <a:ext cx="68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500" dirty="0" smtClean="0">
                  <a:solidFill>
                    <a:srgbClr val="414042"/>
                  </a:solidFill>
                  <a:latin typeface="Segoe Pro Display Light" panose="020B0302040504020203" pitchFamily="34" charset="0"/>
                </a:rPr>
                <a:t>My App</a:t>
              </a:r>
              <a:endParaRPr lang="en-US" altLang="en-US" dirty="0" smtClean="0">
                <a:solidFill>
                  <a:srgbClr val="00B0F0"/>
                </a:solidFill>
              </a:endParaRPr>
            </a:p>
          </p:txBody>
        </p:sp>
        <p:sp>
          <p:nvSpPr>
            <p:cNvPr id="58" name="Rectangle 55"/>
            <p:cNvSpPr>
              <a:spLocks noChangeArrowheads="1"/>
            </p:cNvSpPr>
            <p:nvPr/>
          </p:nvSpPr>
          <p:spPr bwMode="auto">
            <a:xfrm>
              <a:off x="4671" y="73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smtClean="0">
                <a:solidFill>
                  <a:srgbClr val="00B0F0"/>
                </a:solidFill>
              </a:endParaRPr>
            </a:p>
          </p:txBody>
        </p:sp>
        <p:sp>
          <p:nvSpPr>
            <p:cNvPr id="59" name="Rectangle 56"/>
            <p:cNvSpPr>
              <a:spLocks noChangeArrowheads="1"/>
            </p:cNvSpPr>
            <p:nvPr/>
          </p:nvSpPr>
          <p:spPr bwMode="auto">
            <a:xfrm>
              <a:off x="4676" y="1020"/>
              <a:ext cx="672"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800" b="1" smtClean="0">
                  <a:solidFill>
                    <a:srgbClr val="414042"/>
                  </a:solidFill>
                  <a:latin typeface="Segoe Pro Display Semibold" panose="020B0702040504020203" pitchFamily="34" charset="0"/>
                </a:rPr>
                <a:t>[SQL CONFIG] VM (2x)</a:t>
              </a:r>
              <a:endParaRPr lang="en-US" altLang="en-US" smtClean="0">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1" name="Rectangle 68"/>
            <p:cNvSpPr>
              <a:spLocks noChangeArrowheads="1"/>
            </p:cNvSpPr>
            <p:nvPr/>
          </p:nvSpPr>
          <p:spPr bwMode="auto">
            <a:xfrm>
              <a:off x="6236" y="2141"/>
              <a:ext cx="70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900" b="1" smtClean="0">
                  <a:solidFill>
                    <a:srgbClr val="FFFFFF"/>
                  </a:solidFill>
                  <a:latin typeface="Segoe UI Semibold" panose="020B0702040204020203" pitchFamily="34" charset="0"/>
                </a:rPr>
                <a:t>DEPENDS ON SQL</a:t>
              </a:r>
              <a:endParaRPr lang="en-US" altLang="en-US" smtClean="0">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3" name="Rectangle 70"/>
            <p:cNvSpPr>
              <a:spLocks noChangeArrowheads="1"/>
            </p:cNvSpPr>
            <p:nvPr/>
          </p:nvSpPr>
          <p:spPr bwMode="auto">
            <a:xfrm>
              <a:off x="4713" y="2141"/>
              <a:ext cx="70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900" b="1" smtClean="0">
                  <a:solidFill>
                    <a:srgbClr val="FFFFFF"/>
                  </a:solidFill>
                  <a:latin typeface="Segoe UI Semibold" panose="020B0702040204020203" pitchFamily="34" charset="0"/>
                </a:rPr>
                <a:t>DEPENDS ON SQL</a:t>
              </a:r>
              <a:endParaRPr lang="en-US" altLang="en-US" smtClean="0">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78" name="Rectangle 75"/>
            <p:cNvSpPr>
              <a:spLocks noChangeArrowheads="1"/>
            </p:cNvSpPr>
            <p:nvPr/>
          </p:nvSpPr>
          <p:spPr bwMode="auto">
            <a:xfrm>
              <a:off x="4023" y="3702"/>
              <a:ext cx="209"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b="1" smtClean="0">
                  <a:solidFill>
                    <a:srgbClr val="FFFFFF"/>
                  </a:solidFill>
                  <a:latin typeface="Segoe UI Semibold" panose="020B0702040204020203" pitchFamily="34" charset="0"/>
                </a:rPr>
                <a:t>SQL</a:t>
              </a:r>
              <a:endParaRPr lang="en-US" altLang="en-US" smtClean="0">
                <a:solidFill>
                  <a:srgbClr val="00B0F0"/>
                </a:solidFill>
              </a:endParaRPr>
            </a:p>
          </p:txBody>
        </p:sp>
        <p:sp>
          <p:nvSpPr>
            <p:cNvPr id="79" name="Rectangle 76"/>
            <p:cNvSpPr>
              <a:spLocks noChangeArrowheads="1"/>
            </p:cNvSpPr>
            <p:nvPr/>
          </p:nvSpPr>
          <p:spPr bwMode="auto">
            <a:xfrm>
              <a:off x="4204" y="3702"/>
              <a:ext cx="106"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b="1" smtClean="0">
                  <a:solidFill>
                    <a:srgbClr val="FFFFFF"/>
                  </a:solidFill>
                  <a:latin typeface="Segoe UI Semibold" panose="020B0702040204020203" pitchFamily="34" charset="0"/>
                </a:rPr>
                <a:t>C</a:t>
              </a:r>
              <a:endParaRPr lang="en-US" altLang="en-US" smtClean="0">
                <a:solidFill>
                  <a:srgbClr val="00B0F0"/>
                </a:solidFill>
              </a:endParaRPr>
            </a:p>
          </p:txBody>
        </p:sp>
        <p:sp>
          <p:nvSpPr>
            <p:cNvPr id="80" name="Rectangle 77"/>
            <p:cNvSpPr>
              <a:spLocks noChangeArrowheads="1"/>
            </p:cNvSpPr>
            <p:nvPr/>
          </p:nvSpPr>
          <p:spPr bwMode="auto">
            <a:xfrm>
              <a:off x="4257" y="3702"/>
              <a:ext cx="320"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b="1" smtClean="0">
                  <a:solidFill>
                    <a:srgbClr val="FFFFFF"/>
                  </a:solidFill>
                  <a:latin typeface="Segoe UI Semibold" panose="020B0702040204020203" pitchFamily="34" charset="0"/>
                </a:rPr>
                <a:t>ONFIG</a:t>
              </a:r>
              <a:endParaRPr lang="en-US" altLang="en-US" smtClean="0">
                <a:solidFill>
                  <a:srgbClr val="00B0F0"/>
                </a:solidFill>
              </a:endParaRPr>
            </a:p>
          </p:txBody>
        </p:sp>
      </p:grpSp>
    </p:spTree>
    <p:extLst>
      <p:ext uri="{BB962C8B-B14F-4D97-AF65-F5344CB8AC3E}">
        <p14:creationId xmlns:p14="http://schemas.microsoft.com/office/powerpoint/2010/main" val="63775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23454" y="1454728"/>
            <a:ext cx="10623665" cy="5203767"/>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
        <p:nvSpPr>
          <p:cNvPr id="5" name="Title 1"/>
          <p:cNvSpPr txBox="1">
            <a:spLocks/>
          </p:cNvSpPr>
          <p:nvPr/>
        </p:nvSpPr>
        <p:spPr>
          <a:xfrm>
            <a:off x="560798" y="342355"/>
            <a:ext cx="11079822" cy="957600"/>
          </a:xfrm>
          <a:prstGeom prst="rect">
            <a:avLst/>
          </a:prstGeom>
        </p:spPr>
        <p:txBody>
          <a:bodyPr vert="horz" lIns="91440" tIns="45720" rIns="91440" bIns="45720" rtlCol="0" anchor="b">
            <a:normAutofit fontScale="92500" lnSpcReduction="10000"/>
          </a:bodyPr>
          <a:lstStyle>
            <a:lvl1pPr algn="l" defTabSz="914126" rtl="0" eaLnBrk="1" latinLnBrk="0" hangingPunct="1">
              <a:lnSpc>
                <a:spcPct val="90000"/>
              </a:lnSpc>
              <a:spcBef>
                <a:spcPct val="0"/>
              </a:spcBef>
              <a:buNone/>
              <a:defRPr sz="5998" kern="1200">
                <a:solidFill>
                  <a:schemeClr val="bg1"/>
                </a:solidFill>
                <a:latin typeface="+mj-lt"/>
                <a:ea typeface="+mj-ea"/>
                <a:cs typeface="+mj-cs"/>
              </a:defRPr>
            </a:lvl1pPr>
          </a:lstStyle>
          <a:p>
            <a:r>
              <a:rPr lang="en-US" sz="4400" dirty="0" smtClean="0"/>
              <a:t>Azure Management Portal </a:t>
            </a:r>
          </a:p>
          <a:p>
            <a:r>
              <a:rPr lang="en-US" sz="2600" dirty="0" smtClean="0"/>
              <a:t>Leverages resource groups to provide app management + monitoring views </a:t>
            </a:r>
            <a:endParaRPr lang="en-US" sz="4400" dirty="0"/>
          </a:p>
        </p:txBody>
      </p:sp>
    </p:spTree>
    <p:extLst>
      <p:ext uri="{BB962C8B-B14F-4D97-AF65-F5344CB8AC3E}">
        <p14:creationId xmlns:p14="http://schemas.microsoft.com/office/powerpoint/2010/main" val="8165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89710" y="1704109"/>
            <a:ext cx="10424160" cy="45803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noAutofit/>
          </a:bodyPr>
          <a:lstStyle/>
          <a:p>
            <a:r>
              <a:rPr lang="en-US" sz="4100" dirty="0" smtClean="0"/>
              <a:t>Azure Active Directory</a:t>
            </a:r>
            <a:br>
              <a:rPr lang="en-US" sz="4100" dirty="0" smtClean="0"/>
            </a:br>
            <a:r>
              <a:rPr lang="en-US" sz="2400" dirty="0" smtClean="0"/>
              <a:t>Identity control plane with integrated role based access control management</a:t>
            </a:r>
            <a:r>
              <a:rPr lang="en-US" sz="4100" dirty="0" smtClean="0"/>
              <a:t/>
            </a:r>
            <a:br>
              <a:rPr lang="en-US" sz="4100" dirty="0" smtClean="0"/>
            </a:br>
            <a:endParaRPr lang="en-US" sz="4100"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1084502" y="1878677"/>
            <a:ext cx="10012990" cy="4264430"/>
          </a:xfrm>
          <a:prstGeom prst="rect">
            <a:avLst/>
          </a:prstGeom>
          <a:noFill/>
        </p:spPr>
      </p:pic>
    </p:spTree>
    <p:extLst>
      <p:ext uri="{BB962C8B-B14F-4D97-AF65-F5344CB8AC3E}">
        <p14:creationId xmlns:p14="http://schemas.microsoft.com/office/powerpoint/2010/main" val="203057771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a:xfrm>
            <a:off x="243493" y="354952"/>
            <a:ext cx="12026091" cy="509571"/>
          </a:xfrm>
        </p:spPr>
        <p:txBody>
          <a:bodyPr>
            <a:noAutofit/>
          </a:bodyPr>
          <a:lstStyle/>
          <a:p>
            <a:pPr marL="0" indent="0">
              <a:buNone/>
            </a:pPr>
            <a:r>
              <a:rPr lang="en-US" sz="3400" dirty="0">
                <a:latin typeface="Segoe UI Light" panose="020B0502040204020203" pitchFamily="34" charset="0"/>
                <a:cs typeface="Segoe UI Light" panose="020B0502040204020203" pitchFamily="34" charset="0"/>
              </a:rPr>
              <a:t>Consistent Management </a:t>
            </a:r>
            <a:r>
              <a:rPr lang="en-US" sz="3400" dirty="0" smtClean="0">
                <a:latin typeface="Segoe UI Light" panose="020B0502040204020203" pitchFamily="34" charset="0"/>
                <a:cs typeface="Segoe UI Light" panose="020B0502040204020203" pitchFamily="34" charset="0"/>
              </a:rPr>
              <a:t>Layer with Windows Server</a:t>
            </a:r>
          </a:p>
          <a:p>
            <a:pPr marL="0" indent="0">
              <a:buNone/>
            </a:pPr>
            <a:r>
              <a:rPr lang="en-US" sz="2400" dirty="0" smtClean="0">
                <a:latin typeface="Segoe UI Light" panose="020B0502040204020203" pitchFamily="34" charset="0"/>
                <a:cs typeface="Segoe UI Light" panose="020B0502040204020203" pitchFamily="34" charset="0"/>
              </a:rPr>
              <a:t>Consistent resource management, resource templates, management portal</a:t>
            </a:r>
            <a:endParaRPr lang="en-US" sz="18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358918" y="1729051"/>
            <a:ext cx="8148365" cy="4736841"/>
            <a:chOff x="2749620" y="461605"/>
            <a:chExt cx="9265593" cy="5522145"/>
          </a:xfrm>
        </p:grpSpPr>
        <p:pic>
          <p:nvPicPr>
            <p:cNvPr id="460" name="Picture 459"/>
            <p:cNvPicPr>
              <a:picLocks noChangeAspect="1"/>
            </p:cNvPicPr>
            <p:nvPr/>
          </p:nvPicPr>
          <p:blipFill>
            <a:blip r:embed="rId3"/>
            <a:stretch>
              <a:fillRect/>
            </a:stretch>
          </p:blipFill>
          <p:spPr>
            <a:xfrm>
              <a:off x="2749620" y="461605"/>
              <a:ext cx="9265593" cy="5522145"/>
            </a:xfrm>
            <a:prstGeom prst="rect">
              <a:avLst/>
            </a:prstGeom>
          </p:spPr>
        </p:pic>
        <p:pic>
          <p:nvPicPr>
            <p:cNvPr id="4" name="Picture 3"/>
            <p:cNvPicPr>
              <a:picLocks noChangeAspect="1"/>
            </p:cNvPicPr>
            <p:nvPr/>
          </p:nvPicPr>
          <p:blipFill>
            <a:blip r:embed="rId4"/>
            <a:stretch>
              <a:fillRect/>
            </a:stretch>
          </p:blipFill>
          <p:spPr>
            <a:xfrm>
              <a:off x="5834802" y="1059629"/>
              <a:ext cx="1285875" cy="276225"/>
            </a:xfrm>
            <a:prstGeom prst="rect">
              <a:avLst/>
            </a:prstGeom>
          </p:spPr>
        </p:pic>
        <p:sp>
          <p:nvSpPr>
            <p:cNvPr id="2" name="TextBox 1"/>
            <p:cNvSpPr txBox="1"/>
            <p:nvPr/>
          </p:nvSpPr>
          <p:spPr>
            <a:xfrm>
              <a:off x="5592374" y="1086263"/>
              <a:ext cx="1528303" cy="276999"/>
            </a:xfrm>
            <a:prstGeom prst="rect">
              <a:avLst/>
            </a:prstGeom>
            <a:noFill/>
          </p:spPr>
          <p:txBody>
            <a:bodyPr wrap="none" rtlCol="0">
              <a:spAutoFit/>
            </a:bodyPr>
            <a:lstStyle/>
            <a:p>
              <a:r>
                <a:rPr lang="en-US" sz="1200" dirty="0" smtClean="0">
                  <a:solidFill>
                    <a:schemeClr val="bg1"/>
                  </a:solidFill>
                </a:rPr>
                <a:t>Management Portal</a:t>
              </a:r>
              <a:endParaRPr lang="en-US" sz="1600" dirty="0">
                <a:solidFill>
                  <a:schemeClr val="bg1"/>
                </a:solidFill>
              </a:endParaRPr>
            </a:p>
          </p:txBody>
        </p:sp>
      </p:grpSp>
    </p:spTree>
    <p:extLst>
      <p:ext uri="{BB962C8B-B14F-4D97-AF65-F5344CB8AC3E}">
        <p14:creationId xmlns:p14="http://schemas.microsoft.com/office/powerpoint/2010/main" val="172926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783193" y="2038212"/>
            <a:ext cx="3962595" cy="26795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7327" y="2500132"/>
            <a:ext cx="2978483" cy="2419108"/>
          </a:xfrm>
        </p:spPr>
        <p:txBody>
          <a:bodyPr/>
          <a:lstStyle/>
          <a:p>
            <a:pPr algn="r"/>
            <a:r>
              <a:rPr lang="en-US" dirty="0" smtClean="0"/>
              <a:t>Microsoft Azure</a:t>
            </a:r>
            <a:endParaRPr lang="en-US" dirty="0"/>
          </a:p>
        </p:txBody>
      </p:sp>
      <p:sp>
        <p:nvSpPr>
          <p:cNvPr id="10" name="Rectangle 9"/>
          <p:cNvSpPr/>
          <p:nvPr/>
        </p:nvSpPr>
        <p:spPr>
          <a:xfrm>
            <a:off x="3783194" y="638897"/>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98844" y="783771"/>
            <a:ext cx="5034583" cy="523220"/>
          </a:xfrm>
          <a:prstGeom prst="rect">
            <a:avLst/>
          </a:prstGeom>
          <a:noFill/>
        </p:spPr>
        <p:txBody>
          <a:bodyPr wrap="none" rtlCol="0">
            <a:spAutoFit/>
          </a:bodyPr>
          <a:lstStyle/>
          <a:p>
            <a:pPr algn="ctr"/>
            <a:r>
              <a:rPr lang="en-US" sz="2800" dirty="0" smtClean="0">
                <a:solidFill>
                  <a:srgbClr val="00B0F0"/>
                </a:solidFill>
                <a:latin typeface="+mj-lt"/>
              </a:rPr>
              <a:t>Programming languages + tools</a:t>
            </a:r>
            <a:endParaRPr lang="en-US" sz="2800" dirty="0">
              <a:solidFill>
                <a:srgbClr val="00B0F0"/>
              </a:solidFill>
              <a:latin typeface="+mj-lt"/>
            </a:endParaRPr>
          </a:p>
        </p:txBody>
      </p:sp>
      <p:sp>
        <p:nvSpPr>
          <p:cNvPr id="12" name="TextBox 11"/>
          <p:cNvSpPr txBox="1"/>
          <p:nvPr/>
        </p:nvSpPr>
        <p:spPr>
          <a:xfrm>
            <a:off x="3996092" y="1262412"/>
            <a:ext cx="7464287" cy="400110"/>
          </a:xfrm>
          <a:prstGeom prst="rect">
            <a:avLst/>
          </a:prstGeom>
          <a:noFill/>
        </p:spPr>
        <p:txBody>
          <a:bodyPr wrap="none" rtlCol="0">
            <a:spAutoFit/>
          </a:bodyPr>
          <a:lstStyle/>
          <a:p>
            <a:r>
              <a:rPr lang="en-US" sz="2000" dirty="0" smtClean="0">
                <a:solidFill>
                  <a:schemeClr val="bg2"/>
                </a:solidFill>
                <a:latin typeface="+mj-lt"/>
              </a:rPr>
              <a:t>.NET, Visual Studio, TFS + Git, Java, NodeJS, PHP, Python, Ruby, C++</a:t>
            </a:r>
            <a:endParaRPr lang="en-US" sz="2000" dirty="0">
              <a:solidFill>
                <a:schemeClr val="bg2"/>
              </a:solidFill>
              <a:latin typeface="+mj-lt"/>
            </a:endParaRPr>
          </a:p>
        </p:txBody>
      </p:sp>
      <p:sp>
        <p:nvSpPr>
          <p:cNvPr id="13" name="Rectangle 12"/>
          <p:cNvSpPr/>
          <p:nvPr/>
        </p:nvSpPr>
        <p:spPr>
          <a:xfrm>
            <a:off x="3783194" y="4965970"/>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08882" y="5257805"/>
            <a:ext cx="4644285" cy="523220"/>
          </a:xfrm>
          <a:prstGeom prst="rect">
            <a:avLst/>
          </a:prstGeom>
          <a:noFill/>
        </p:spPr>
        <p:txBody>
          <a:bodyPr wrap="none" rtlCol="0">
            <a:spAutoFit/>
          </a:bodyPr>
          <a:lstStyle/>
          <a:p>
            <a:pPr algn="ctr"/>
            <a:r>
              <a:rPr lang="en-US" sz="2800" dirty="0" smtClean="0">
                <a:solidFill>
                  <a:srgbClr val="00B0F0"/>
                </a:solidFill>
                <a:latin typeface="+mj-lt"/>
              </a:rPr>
              <a:t>Microsoft cloud infrastructure</a:t>
            </a:r>
            <a:endParaRPr lang="en-US" sz="2800" dirty="0">
              <a:solidFill>
                <a:srgbClr val="00B0F0"/>
              </a:solidFill>
              <a:latin typeface="+mj-lt"/>
            </a:endParaRPr>
          </a:p>
        </p:txBody>
      </p:sp>
      <p:sp>
        <p:nvSpPr>
          <p:cNvPr id="15" name="Rectangle 14"/>
          <p:cNvSpPr/>
          <p:nvPr/>
        </p:nvSpPr>
        <p:spPr>
          <a:xfrm>
            <a:off x="3783194" y="2010498"/>
            <a:ext cx="7890084" cy="2707276"/>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8212186" y="2222794"/>
            <a:ext cx="3326878" cy="2232034"/>
            <a:chOff x="5408908" y="2222794"/>
            <a:chExt cx="3326878" cy="2232034"/>
          </a:xfrm>
        </p:grpSpPr>
        <p:sp>
          <p:nvSpPr>
            <p:cNvPr id="16" name="TextBox 15"/>
            <p:cNvSpPr txBox="1"/>
            <p:nvPr/>
          </p:nvSpPr>
          <p:spPr>
            <a:xfrm>
              <a:off x="5408908" y="2222794"/>
              <a:ext cx="1860125" cy="1107996"/>
            </a:xfrm>
            <a:prstGeom prst="rect">
              <a:avLst/>
            </a:prstGeom>
            <a:noFill/>
          </p:spPr>
          <p:txBody>
            <a:bodyPr wrap="none" rtlCol="0">
              <a:spAutoFit/>
            </a:bodyPr>
            <a:lstStyle/>
            <a:p>
              <a:r>
                <a:rPr lang="en-US" sz="6600" dirty="0" smtClean="0">
                  <a:solidFill>
                    <a:srgbClr val="00B0F0"/>
                  </a:solidFill>
                  <a:latin typeface="+mj-lt"/>
                </a:rPr>
                <a:t>PaaS</a:t>
              </a:r>
              <a:endParaRPr lang="en-US" sz="6600" dirty="0">
                <a:solidFill>
                  <a:srgbClr val="00B0F0"/>
                </a:solidFill>
                <a:latin typeface="+mj-lt"/>
              </a:endParaRPr>
            </a:p>
          </p:txBody>
        </p:sp>
        <p:sp>
          <p:nvSpPr>
            <p:cNvPr id="17" name="TextBox 16"/>
            <p:cNvSpPr txBox="1"/>
            <p:nvPr/>
          </p:nvSpPr>
          <p:spPr>
            <a:xfrm>
              <a:off x="5433005" y="3254499"/>
              <a:ext cx="1702581" cy="1200329"/>
            </a:xfrm>
            <a:prstGeom prst="rect">
              <a:avLst/>
            </a:prstGeom>
            <a:noFill/>
          </p:spPr>
          <p:txBody>
            <a:bodyPr wrap="square" rtlCol="0">
              <a:spAutoFit/>
            </a:bodyPr>
            <a:lstStyle/>
            <a:p>
              <a:r>
                <a:rPr lang="en-US" dirty="0" smtClean="0">
                  <a:solidFill>
                    <a:schemeClr val="bg2"/>
                  </a:solidFill>
                  <a:latin typeface="+mj-lt"/>
                </a:rPr>
                <a:t>Web</a:t>
              </a:r>
            </a:p>
            <a:p>
              <a:r>
                <a:rPr lang="en-US" dirty="0" smtClean="0">
                  <a:solidFill>
                    <a:schemeClr val="bg2"/>
                  </a:solidFill>
                  <a:latin typeface="+mj-lt"/>
                </a:rPr>
                <a:t>Mobile</a:t>
              </a:r>
            </a:p>
            <a:p>
              <a:r>
                <a:rPr lang="en-US" dirty="0" smtClean="0">
                  <a:solidFill>
                    <a:schemeClr val="bg2"/>
                  </a:solidFill>
                  <a:latin typeface="+mj-lt"/>
                </a:rPr>
                <a:t>Gaming</a:t>
              </a:r>
            </a:p>
            <a:p>
              <a:r>
                <a:rPr lang="en-US" dirty="0" err="1" smtClean="0">
                  <a:solidFill>
                    <a:schemeClr val="bg2"/>
                  </a:solidFill>
                  <a:latin typeface="+mj-lt"/>
                </a:rPr>
                <a:t>IoT</a:t>
              </a:r>
              <a:endParaRPr lang="en-US" dirty="0">
                <a:solidFill>
                  <a:schemeClr val="bg2"/>
                </a:solidFill>
                <a:latin typeface="+mj-lt"/>
              </a:endParaRPr>
            </a:p>
          </p:txBody>
        </p:sp>
        <p:sp>
          <p:nvSpPr>
            <p:cNvPr id="18" name="TextBox 17"/>
            <p:cNvSpPr txBox="1"/>
            <p:nvPr/>
          </p:nvSpPr>
          <p:spPr>
            <a:xfrm>
              <a:off x="7033205" y="3254499"/>
              <a:ext cx="1702581" cy="1200329"/>
            </a:xfrm>
            <a:prstGeom prst="rect">
              <a:avLst/>
            </a:prstGeom>
            <a:noFill/>
          </p:spPr>
          <p:txBody>
            <a:bodyPr wrap="square" rtlCol="0">
              <a:spAutoFit/>
            </a:bodyPr>
            <a:lstStyle/>
            <a:p>
              <a:r>
                <a:rPr lang="en-US" dirty="0" smtClean="0">
                  <a:solidFill>
                    <a:schemeClr val="bg2"/>
                  </a:solidFill>
                  <a:latin typeface="+mj-lt"/>
                </a:rPr>
                <a:t>Data</a:t>
              </a:r>
            </a:p>
            <a:p>
              <a:r>
                <a:rPr lang="en-US" dirty="0" smtClean="0">
                  <a:solidFill>
                    <a:schemeClr val="bg2"/>
                  </a:solidFill>
                  <a:latin typeface="+mj-lt"/>
                </a:rPr>
                <a:t>Analytics</a:t>
              </a:r>
            </a:p>
            <a:p>
              <a:r>
                <a:rPr lang="en-US" dirty="0" smtClean="0">
                  <a:solidFill>
                    <a:schemeClr val="bg2"/>
                  </a:solidFill>
                  <a:latin typeface="+mj-lt"/>
                </a:rPr>
                <a:t>Media</a:t>
              </a:r>
            </a:p>
            <a:p>
              <a:r>
                <a:rPr lang="en-US" dirty="0" smtClean="0">
                  <a:solidFill>
                    <a:schemeClr val="bg2"/>
                  </a:solidFill>
                  <a:latin typeface="+mj-lt"/>
                </a:rPr>
                <a:t>Identity</a:t>
              </a:r>
              <a:endParaRPr lang="en-US" dirty="0">
                <a:solidFill>
                  <a:schemeClr val="bg2"/>
                </a:solidFill>
                <a:latin typeface="+mj-lt"/>
              </a:endParaRPr>
            </a:p>
          </p:txBody>
        </p:sp>
      </p:grpSp>
      <p:sp>
        <p:nvSpPr>
          <p:cNvPr id="21" name="TextBox 20"/>
          <p:cNvSpPr txBox="1"/>
          <p:nvPr/>
        </p:nvSpPr>
        <p:spPr>
          <a:xfrm>
            <a:off x="4228015" y="2222794"/>
            <a:ext cx="1633781" cy="1107996"/>
          </a:xfrm>
          <a:prstGeom prst="rect">
            <a:avLst/>
          </a:prstGeom>
          <a:noFill/>
        </p:spPr>
        <p:txBody>
          <a:bodyPr wrap="none" rtlCol="0">
            <a:spAutoFit/>
          </a:bodyPr>
          <a:lstStyle/>
          <a:p>
            <a:r>
              <a:rPr lang="en-US" sz="6600" dirty="0" smtClean="0">
                <a:solidFill>
                  <a:srgbClr val="00B0F0"/>
                </a:solidFill>
                <a:latin typeface="+mj-lt"/>
              </a:rPr>
              <a:t>IaaS</a:t>
            </a:r>
            <a:endParaRPr lang="en-US" sz="6600" dirty="0">
              <a:solidFill>
                <a:srgbClr val="00B0F0"/>
              </a:solidFill>
              <a:latin typeface="+mj-lt"/>
            </a:endParaRPr>
          </a:p>
        </p:txBody>
      </p:sp>
      <p:sp>
        <p:nvSpPr>
          <p:cNvPr id="22" name="TextBox 21"/>
          <p:cNvSpPr txBox="1"/>
          <p:nvPr/>
        </p:nvSpPr>
        <p:spPr>
          <a:xfrm>
            <a:off x="4252112" y="3254499"/>
            <a:ext cx="1702581" cy="1200329"/>
          </a:xfrm>
          <a:prstGeom prst="rect">
            <a:avLst/>
          </a:prstGeom>
          <a:noFill/>
        </p:spPr>
        <p:txBody>
          <a:bodyPr wrap="square" rtlCol="0">
            <a:spAutoFit/>
          </a:bodyPr>
          <a:lstStyle/>
          <a:p>
            <a:r>
              <a:rPr lang="en-US" dirty="0" smtClean="0">
                <a:solidFill>
                  <a:schemeClr val="bg2"/>
                </a:solidFill>
                <a:latin typeface="+mj-lt"/>
              </a:rPr>
              <a:t>Windows VMs</a:t>
            </a:r>
          </a:p>
          <a:p>
            <a:r>
              <a:rPr lang="en-US" dirty="0" smtClean="0">
                <a:solidFill>
                  <a:schemeClr val="bg2"/>
                </a:solidFill>
                <a:latin typeface="+mj-lt"/>
              </a:rPr>
              <a:t>Linux VMs</a:t>
            </a:r>
          </a:p>
          <a:p>
            <a:r>
              <a:rPr lang="en-US" dirty="0" smtClean="0">
                <a:solidFill>
                  <a:schemeClr val="bg2"/>
                </a:solidFill>
                <a:latin typeface="+mj-lt"/>
              </a:rPr>
              <a:t>Storage</a:t>
            </a:r>
          </a:p>
          <a:p>
            <a:r>
              <a:rPr lang="en-US" dirty="0" smtClean="0">
                <a:solidFill>
                  <a:schemeClr val="bg2"/>
                </a:solidFill>
                <a:latin typeface="+mj-lt"/>
              </a:rPr>
              <a:t>Networking</a:t>
            </a:r>
            <a:endParaRPr lang="en-US" dirty="0">
              <a:solidFill>
                <a:schemeClr val="bg2"/>
              </a:solidFill>
              <a:latin typeface="+mj-lt"/>
            </a:endParaRPr>
          </a:p>
        </p:txBody>
      </p:sp>
      <p:cxnSp>
        <p:nvCxnSpPr>
          <p:cNvPr id="25" name="Straight Connector 24"/>
          <p:cNvCxnSpPr>
            <a:stCxn id="15" idx="0"/>
            <a:endCxn id="15" idx="2"/>
          </p:cNvCxnSpPr>
          <p:nvPr/>
        </p:nvCxnSpPr>
        <p:spPr>
          <a:xfrm>
            <a:off x="7728236" y="2010498"/>
            <a:ext cx="0" cy="270727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9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2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childTnLst>
                                </p:cTn>
                              </p:par>
                              <p:par>
                                <p:cTn id="49" presetID="3" presetClass="emph" presetSubtype="2" fill="hold" grpId="1" nodeType="withEffect">
                                  <p:stCondLst>
                                    <p:cond delay="0"/>
                                  </p:stCondLst>
                                  <p:childTnLst>
                                    <p:animClr clrSpc="rgb" dir="cw">
                                      <p:cBhvr override="childStyle">
                                        <p:cTn id="50" dur="1000" fill="hold"/>
                                        <p:tgtEl>
                                          <p:spTgt spid="21"/>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0" grpId="0" animBg="1"/>
      <p:bldP spid="11" grpId="0"/>
      <p:bldP spid="12" grpId="0"/>
      <p:bldP spid="13" grpId="0" animBg="1"/>
      <p:bldP spid="14" grpId="0"/>
      <p:bldP spid="15" grpId="0" animBg="1"/>
      <p:bldP spid="21" grpId="0"/>
      <p:bldP spid="21" grpId="1"/>
      <p:bldP spid="2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13800" dirty="0" smtClean="0">
                <a:solidFill>
                  <a:schemeClr val="bg1"/>
                </a:solidFill>
              </a:rPr>
              <a:t>Virtual Machines</a:t>
            </a:r>
            <a:endParaRPr lang="en-US" sz="13800" dirty="0">
              <a:solidFill>
                <a:schemeClr val="bg1"/>
              </a:solidFill>
            </a:endParaRPr>
          </a:p>
        </p:txBody>
      </p:sp>
    </p:spTree>
    <p:extLst>
      <p:ext uri="{BB962C8B-B14F-4D97-AF65-F5344CB8AC3E}">
        <p14:creationId xmlns:p14="http://schemas.microsoft.com/office/powerpoint/2010/main" val="14314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6160" y="2122579"/>
            <a:ext cx="2114552" cy="2544710"/>
            <a:chOff x="162983" y="2758340"/>
            <a:chExt cx="2427817" cy="3088336"/>
          </a:xfrm>
        </p:grpSpPr>
        <p:sp>
          <p:nvSpPr>
            <p:cNvPr id="9" name="Rectangle 8"/>
            <p:cNvSpPr/>
            <p:nvPr/>
          </p:nvSpPr>
          <p:spPr bwMode="auto">
            <a:xfrm>
              <a:off x="228600" y="2758340"/>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10" name="Rectangle 9"/>
            <p:cNvSpPr/>
            <p:nvPr/>
          </p:nvSpPr>
          <p:spPr bwMode="auto">
            <a:xfrm>
              <a:off x="228600" y="5426458"/>
              <a:ext cx="2362200" cy="420218"/>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pic>
          <p:nvPicPr>
            <p:cNvPr id="11" name="Picture 10"/>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62983" y="4064068"/>
              <a:ext cx="881287" cy="674105"/>
            </a:xfrm>
            <a:prstGeom prst="rect">
              <a:avLst/>
            </a:prstGeom>
          </p:spPr>
        </p:pic>
        <p:sp>
          <p:nvSpPr>
            <p:cNvPr id="16" name="TextBox 15"/>
            <p:cNvSpPr txBox="1"/>
            <p:nvPr/>
          </p:nvSpPr>
          <p:spPr>
            <a:xfrm>
              <a:off x="266700" y="5451247"/>
              <a:ext cx="2324100" cy="364188"/>
            </a:xfrm>
            <a:prstGeom prst="rect">
              <a:avLst/>
            </a:prstGeom>
            <a:noFill/>
          </p:spPr>
          <p:txBody>
            <a:bodyPr wrap="square" rtlCol="0">
              <a:spAutoFit/>
            </a:bodyPr>
            <a:lstStyle/>
            <a:p>
              <a:pPr algn="ctr"/>
              <a:r>
                <a:rPr lang="en-US" sz="1350" dirty="0"/>
                <a:t>Non-Relational data</a:t>
              </a:r>
            </a:p>
          </p:txBody>
        </p:sp>
      </p:grpSp>
      <p:sp>
        <p:nvSpPr>
          <p:cNvPr id="2" name="Title 1"/>
          <p:cNvSpPr>
            <a:spLocks noGrp="1"/>
          </p:cNvSpPr>
          <p:nvPr>
            <p:ph type="title"/>
          </p:nvPr>
        </p:nvSpPr>
        <p:spPr>
          <a:xfrm>
            <a:off x="829968" y="108967"/>
            <a:ext cx="6172200" cy="571500"/>
          </a:xfrm>
        </p:spPr>
        <p:txBody>
          <a:bodyPr>
            <a:normAutofit/>
          </a:bodyPr>
          <a:lstStyle/>
          <a:p>
            <a:r>
              <a:rPr lang="en-US" sz="2800" dirty="0"/>
              <a:t>HDFS</a:t>
            </a:r>
            <a:r>
              <a:rPr lang="en-US" sz="3000" dirty="0"/>
              <a:t> Bridge</a:t>
            </a:r>
          </a:p>
        </p:txBody>
      </p:sp>
      <p:sp>
        <p:nvSpPr>
          <p:cNvPr id="3" name="Content Placeholder 2"/>
          <p:cNvSpPr>
            <a:spLocks noGrp="1"/>
          </p:cNvSpPr>
          <p:nvPr>
            <p:ph idx="1"/>
          </p:nvPr>
        </p:nvSpPr>
        <p:spPr>
          <a:xfrm>
            <a:off x="828189" y="655319"/>
            <a:ext cx="8027314" cy="1143000"/>
          </a:xfrm>
        </p:spPr>
        <p:txBody>
          <a:bodyPr>
            <a:normAutofit/>
          </a:bodyPr>
          <a:lstStyle/>
          <a:p>
            <a:r>
              <a:rPr lang="en-US" sz="1800" dirty="0">
                <a:solidFill>
                  <a:schemeClr val="tx1"/>
                </a:solidFill>
              </a:rPr>
              <a:t>Direct and parallelized HDFS access</a:t>
            </a:r>
          </a:p>
          <a:p>
            <a:pPr lvl="1"/>
            <a:r>
              <a:rPr lang="en-US" sz="1500" dirty="0">
                <a:solidFill>
                  <a:schemeClr val="tx1"/>
                </a:solidFill>
              </a:rPr>
              <a:t>Enhancing PDW’s </a:t>
            </a:r>
            <a:r>
              <a:rPr lang="en-US" sz="1500" b="1" dirty="0">
                <a:solidFill>
                  <a:schemeClr val="tx1"/>
                </a:solidFill>
              </a:rPr>
              <a:t>D</a:t>
            </a:r>
            <a:r>
              <a:rPr lang="en-US" sz="1500" dirty="0">
                <a:solidFill>
                  <a:schemeClr val="tx1"/>
                </a:solidFill>
              </a:rPr>
              <a:t>ata </a:t>
            </a:r>
            <a:r>
              <a:rPr lang="en-US" sz="1500" b="1" dirty="0">
                <a:solidFill>
                  <a:schemeClr val="tx1"/>
                </a:solidFill>
              </a:rPr>
              <a:t>M</a:t>
            </a:r>
            <a:r>
              <a:rPr lang="en-US" sz="1500" dirty="0">
                <a:solidFill>
                  <a:schemeClr val="tx1"/>
                </a:solidFill>
              </a:rPr>
              <a:t>ovement </a:t>
            </a:r>
            <a:r>
              <a:rPr lang="en-US" sz="1500" b="1" dirty="0">
                <a:solidFill>
                  <a:schemeClr val="tx1"/>
                </a:solidFill>
              </a:rPr>
              <a:t>S</a:t>
            </a:r>
            <a:r>
              <a:rPr lang="en-US" sz="1500" dirty="0">
                <a:solidFill>
                  <a:schemeClr val="tx1"/>
                </a:solidFill>
              </a:rPr>
              <a:t>ervice (DMS) to allow direct communication between HDFS data nodes and PDW compute nodes</a:t>
            </a:r>
          </a:p>
          <a:p>
            <a:endParaRPr lang="en-US" dirty="0"/>
          </a:p>
        </p:txBody>
      </p:sp>
      <p:grpSp>
        <p:nvGrpSpPr>
          <p:cNvPr id="54" name="Group 53"/>
          <p:cNvGrpSpPr/>
          <p:nvPr/>
        </p:nvGrpSpPr>
        <p:grpSpPr>
          <a:xfrm>
            <a:off x="2005269" y="3598513"/>
            <a:ext cx="1429175" cy="666579"/>
            <a:chOff x="1146969" y="5029200"/>
            <a:chExt cx="2133600" cy="888773"/>
          </a:xfrm>
        </p:grpSpPr>
        <p:sp>
          <p:nvSpPr>
            <p:cNvPr id="4" name="Text Box 2"/>
            <p:cNvSpPr txBox="1">
              <a:spLocks noChangeArrowheads="1"/>
            </p:cNvSpPr>
            <p:nvPr/>
          </p:nvSpPr>
          <p:spPr bwMode="auto">
            <a:xfrm>
              <a:off x="1146969" y="5474742"/>
              <a:ext cx="21336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400" dirty="0">
                  <a:solidFill>
                    <a:schemeClr val="bg1"/>
                  </a:solidFill>
                  <a:latin typeface="Calibri"/>
                  <a:ea typeface="Calibri"/>
                  <a:cs typeface="Times New Roman"/>
                </a:rPr>
                <a:t>HDFS data nodes</a:t>
              </a:r>
            </a:p>
          </p:txBody>
        </p:sp>
        <p:pic>
          <p:nvPicPr>
            <p:cNvPr id="7" name="Picture 6" descr="http://marakana.com/static/images/logos/logo-db-300x300.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9076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http://marakana.com/static/images/logos/logo-db-300x300.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3742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http://marakana.com/static/images/logos/logo-db-300x300.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24410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1886244" y="2169766"/>
            <a:ext cx="668537" cy="462728"/>
            <a:chOff x="4490221" y="3167391"/>
            <a:chExt cx="767579" cy="616971"/>
          </a:xfrm>
        </p:grpSpPr>
        <p:sp>
          <p:nvSpPr>
            <p:cNvPr id="47" name="Rounded Rectangle 46"/>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48" name="TextBox 47"/>
            <p:cNvSpPr txBox="1"/>
            <p:nvPr/>
          </p:nvSpPr>
          <p:spPr>
            <a:xfrm>
              <a:off x="4495800" y="3167391"/>
              <a:ext cx="762000" cy="615554"/>
            </a:xfrm>
            <a:prstGeom prst="rect">
              <a:avLst/>
            </a:prstGeom>
            <a:noFill/>
          </p:spPr>
          <p:txBody>
            <a:bodyPr wrap="square" rtlCol="0">
              <a:spAutoFit/>
            </a:bodyPr>
            <a:lstStyle/>
            <a:p>
              <a:pPr algn="ctr"/>
              <a:r>
                <a:rPr lang="en-US" sz="1200" dirty="0"/>
                <a:t>Social </a:t>
              </a:r>
              <a:br>
                <a:rPr lang="en-US" sz="1200" dirty="0"/>
              </a:br>
              <a:r>
                <a:rPr lang="en-US" sz="1200" dirty="0"/>
                <a:t>Apps</a:t>
              </a:r>
            </a:p>
          </p:txBody>
        </p:sp>
      </p:grpSp>
      <p:grpSp>
        <p:nvGrpSpPr>
          <p:cNvPr id="37" name="Group 36"/>
          <p:cNvGrpSpPr/>
          <p:nvPr/>
        </p:nvGrpSpPr>
        <p:grpSpPr>
          <a:xfrm>
            <a:off x="2578538" y="2189067"/>
            <a:ext cx="730046" cy="461665"/>
            <a:chOff x="4439045" y="3189511"/>
            <a:chExt cx="838200" cy="615554"/>
          </a:xfrm>
        </p:grpSpPr>
        <p:sp>
          <p:nvSpPr>
            <p:cNvPr id="45" name="Rounded Rectangle 44"/>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46" name="TextBox 45"/>
            <p:cNvSpPr txBox="1"/>
            <p:nvPr/>
          </p:nvSpPr>
          <p:spPr>
            <a:xfrm>
              <a:off x="4439045" y="3189511"/>
              <a:ext cx="838200" cy="615554"/>
            </a:xfrm>
            <a:prstGeom prst="rect">
              <a:avLst/>
            </a:prstGeom>
            <a:noFill/>
          </p:spPr>
          <p:txBody>
            <a:bodyPr wrap="square" rtlCol="0">
              <a:spAutoFit/>
            </a:bodyPr>
            <a:lstStyle/>
            <a:p>
              <a:pPr algn="ctr"/>
              <a:r>
                <a:rPr lang="en-US" sz="1200" dirty="0"/>
                <a:t>Sensor </a:t>
              </a:r>
              <a:br>
                <a:rPr lang="en-US" sz="1200" dirty="0"/>
              </a:br>
              <a:r>
                <a:rPr lang="en-US" sz="1200" dirty="0"/>
                <a:t>&amp; RFID</a:t>
              </a:r>
            </a:p>
          </p:txBody>
        </p:sp>
      </p:grpSp>
      <p:grpSp>
        <p:nvGrpSpPr>
          <p:cNvPr id="38" name="Group 37"/>
          <p:cNvGrpSpPr/>
          <p:nvPr/>
        </p:nvGrpSpPr>
        <p:grpSpPr>
          <a:xfrm>
            <a:off x="1791911" y="2662900"/>
            <a:ext cx="862781" cy="463652"/>
            <a:chOff x="4382627" y="3194496"/>
            <a:chExt cx="990600" cy="618202"/>
          </a:xfrm>
        </p:grpSpPr>
        <p:sp>
          <p:nvSpPr>
            <p:cNvPr id="43" name="Rounded Rectangle 42"/>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44" name="TextBox 43"/>
            <p:cNvSpPr txBox="1"/>
            <p:nvPr/>
          </p:nvSpPr>
          <p:spPr>
            <a:xfrm>
              <a:off x="4382627" y="3197145"/>
              <a:ext cx="990600" cy="615553"/>
            </a:xfrm>
            <a:prstGeom prst="rect">
              <a:avLst/>
            </a:prstGeom>
            <a:noFill/>
          </p:spPr>
          <p:txBody>
            <a:bodyPr wrap="square" rtlCol="0">
              <a:spAutoFit/>
            </a:bodyPr>
            <a:lstStyle/>
            <a:p>
              <a:pPr algn="ctr"/>
              <a:r>
                <a:rPr lang="en-US" sz="1200" dirty="0"/>
                <a:t>Mobile </a:t>
              </a:r>
              <a:br>
                <a:rPr lang="en-US" sz="1200" dirty="0"/>
              </a:br>
              <a:r>
                <a:rPr lang="en-US" sz="1200" dirty="0"/>
                <a:t>Apps</a:t>
              </a:r>
            </a:p>
          </p:txBody>
        </p:sp>
      </p:grpSp>
      <p:grpSp>
        <p:nvGrpSpPr>
          <p:cNvPr id="39" name="Group 38"/>
          <p:cNvGrpSpPr/>
          <p:nvPr/>
        </p:nvGrpSpPr>
        <p:grpSpPr>
          <a:xfrm>
            <a:off x="2592010" y="2665497"/>
            <a:ext cx="730046" cy="461665"/>
            <a:chOff x="4462330" y="3185974"/>
            <a:chExt cx="838200" cy="615553"/>
          </a:xfrm>
        </p:grpSpPr>
        <p:sp>
          <p:nvSpPr>
            <p:cNvPr id="41" name="Rounded Rectangle 40"/>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42" name="TextBox 41"/>
            <p:cNvSpPr txBox="1"/>
            <p:nvPr/>
          </p:nvSpPr>
          <p:spPr>
            <a:xfrm>
              <a:off x="4462330" y="3185974"/>
              <a:ext cx="838200" cy="615553"/>
            </a:xfrm>
            <a:prstGeom prst="rect">
              <a:avLst/>
            </a:prstGeom>
            <a:noFill/>
          </p:spPr>
          <p:txBody>
            <a:bodyPr wrap="square" rtlCol="0">
              <a:spAutoFit/>
            </a:bodyPr>
            <a:lstStyle/>
            <a:p>
              <a:pPr algn="ctr"/>
              <a:r>
                <a:rPr lang="en-US" sz="1200" dirty="0"/>
                <a:t>Web</a:t>
              </a:r>
              <a:br>
                <a:rPr lang="en-US" sz="1200" dirty="0"/>
              </a:br>
              <a:r>
                <a:rPr lang="en-US" sz="1200" dirty="0"/>
                <a:t>Apps</a:t>
              </a:r>
            </a:p>
          </p:txBody>
        </p:sp>
      </p:grpSp>
      <p:grpSp>
        <p:nvGrpSpPr>
          <p:cNvPr id="55" name="Group 54"/>
          <p:cNvGrpSpPr/>
          <p:nvPr/>
        </p:nvGrpSpPr>
        <p:grpSpPr>
          <a:xfrm>
            <a:off x="5500571" y="2138075"/>
            <a:ext cx="2006340" cy="2544714"/>
            <a:chOff x="228600" y="2777147"/>
            <a:chExt cx="2362200" cy="3088338"/>
          </a:xfrm>
        </p:grpSpPr>
        <p:sp>
          <p:nvSpPr>
            <p:cNvPr id="56" name="Rectangle 55"/>
            <p:cNvSpPr/>
            <p:nvPr/>
          </p:nvSpPr>
          <p:spPr bwMode="auto">
            <a:xfrm>
              <a:off x="228600" y="2777147"/>
              <a:ext cx="2362200" cy="3071968"/>
            </a:xfrm>
            <a:prstGeom prst="rect">
              <a:avLst/>
            </a:prstGeom>
            <a:solidFill>
              <a:schemeClr val="tx2">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57" name="Rectangle 56"/>
            <p:cNvSpPr/>
            <p:nvPr/>
          </p:nvSpPr>
          <p:spPr bwMode="auto">
            <a:xfrm>
              <a:off x="228600" y="5445267"/>
              <a:ext cx="2362199" cy="420218"/>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sp>
          <p:nvSpPr>
            <p:cNvPr id="58" name="TextBox 57"/>
            <p:cNvSpPr txBox="1"/>
            <p:nvPr/>
          </p:nvSpPr>
          <p:spPr>
            <a:xfrm>
              <a:off x="228600" y="5481822"/>
              <a:ext cx="2324100" cy="364188"/>
            </a:xfrm>
            <a:prstGeom prst="rect">
              <a:avLst/>
            </a:prstGeom>
            <a:noFill/>
          </p:spPr>
          <p:txBody>
            <a:bodyPr wrap="square" rtlCol="0">
              <a:spAutoFit/>
            </a:bodyPr>
            <a:lstStyle/>
            <a:p>
              <a:pPr algn="ctr"/>
              <a:r>
                <a:rPr lang="en-US" sz="1350" dirty="0"/>
                <a:t>Relational data</a:t>
              </a:r>
            </a:p>
          </p:txBody>
        </p:sp>
      </p:grpSp>
      <p:sp>
        <p:nvSpPr>
          <p:cNvPr id="59" name="Rounded Rectangle 58"/>
          <p:cNvSpPr/>
          <p:nvPr/>
        </p:nvSpPr>
        <p:spPr>
          <a:xfrm>
            <a:off x="5712777" y="2241715"/>
            <a:ext cx="1679834" cy="442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60" name="TextBox 59"/>
          <p:cNvSpPr txBox="1"/>
          <p:nvPr/>
        </p:nvSpPr>
        <p:spPr>
          <a:xfrm>
            <a:off x="5662613" y="2245320"/>
            <a:ext cx="1828800" cy="461665"/>
          </a:xfrm>
          <a:prstGeom prst="rect">
            <a:avLst/>
          </a:prstGeom>
          <a:noFill/>
        </p:spPr>
        <p:txBody>
          <a:bodyPr wrap="square" rtlCol="0">
            <a:spAutoFit/>
          </a:bodyPr>
          <a:lstStyle/>
          <a:p>
            <a:pPr algn="ctr"/>
            <a:r>
              <a:rPr lang="en-US" sz="1200" dirty="0"/>
              <a:t>Traditional schema-based DW applications</a:t>
            </a:r>
          </a:p>
        </p:txBody>
      </p:sp>
      <p:cxnSp>
        <p:nvCxnSpPr>
          <p:cNvPr id="61" name="Straight Arrow Connector 60"/>
          <p:cNvCxnSpPr/>
          <p:nvPr/>
        </p:nvCxnSpPr>
        <p:spPr>
          <a:xfrm flipV="1">
            <a:off x="3677861" y="3185712"/>
            <a:ext cx="1771650" cy="12753"/>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62" name="Rounded Rectangle 61"/>
          <p:cNvSpPr/>
          <p:nvPr/>
        </p:nvSpPr>
        <p:spPr>
          <a:xfrm>
            <a:off x="3963611" y="2800512"/>
            <a:ext cx="1200150" cy="74085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63" name="TextBox 62"/>
          <p:cNvSpPr txBox="1"/>
          <p:nvPr/>
        </p:nvSpPr>
        <p:spPr>
          <a:xfrm>
            <a:off x="3963611" y="2848868"/>
            <a:ext cx="1257300" cy="715581"/>
          </a:xfrm>
          <a:prstGeom prst="rect">
            <a:avLst/>
          </a:prstGeom>
          <a:noFill/>
        </p:spPr>
        <p:txBody>
          <a:bodyPr wrap="square" rtlCol="0">
            <a:spAutoFit/>
          </a:bodyPr>
          <a:lstStyle/>
          <a:p>
            <a:pPr algn="ctr"/>
            <a:r>
              <a:rPr lang="en-US" sz="1350" dirty="0"/>
              <a:t>Enhanced</a:t>
            </a:r>
          </a:p>
          <a:p>
            <a:pPr algn="ctr"/>
            <a:r>
              <a:rPr lang="en-US" sz="1350" dirty="0"/>
              <a:t>PDW query engine</a:t>
            </a:r>
          </a:p>
        </p:txBody>
      </p:sp>
      <p:cxnSp>
        <p:nvCxnSpPr>
          <p:cNvPr id="64" name="Straight Arrow Connector 63"/>
          <p:cNvCxnSpPr/>
          <p:nvPr/>
        </p:nvCxnSpPr>
        <p:spPr>
          <a:xfrm flipV="1">
            <a:off x="4592261" y="1941165"/>
            <a:ext cx="0" cy="457200"/>
          </a:xfrm>
          <a:prstGeom prst="straightConnector1">
            <a:avLst/>
          </a:prstGeom>
          <a:ln>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pic>
        <p:nvPicPr>
          <p:cNvPr id="68" name="Picture 67" descr="http://en.opensuse.org/images/0/0b/Icon-user.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313" y="1512054"/>
            <a:ext cx="457200" cy="487680"/>
          </a:xfrm>
          <a:prstGeom prst="rect">
            <a:avLst/>
          </a:prstGeom>
          <a:noFill/>
          <a:ln>
            <a:noFill/>
          </a:ln>
        </p:spPr>
      </p:pic>
      <p:sp>
        <p:nvSpPr>
          <p:cNvPr id="70" name="Text Box 2"/>
          <p:cNvSpPr txBox="1">
            <a:spLocks noChangeArrowheads="1"/>
          </p:cNvSpPr>
          <p:nvPr/>
        </p:nvSpPr>
        <p:spPr bwMode="auto">
          <a:xfrm>
            <a:off x="3876155" y="1965185"/>
            <a:ext cx="742950" cy="544830"/>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400" dirty="0">
                <a:latin typeface="Calibri"/>
                <a:ea typeface="Calibri"/>
                <a:cs typeface="Times New Roman"/>
              </a:rPr>
              <a:t>Regular </a:t>
            </a:r>
            <a:br>
              <a:rPr lang="en-US" sz="1400" dirty="0">
                <a:latin typeface="Calibri"/>
                <a:ea typeface="Calibri"/>
                <a:cs typeface="Times New Roman"/>
              </a:rPr>
            </a:br>
            <a:r>
              <a:rPr lang="en-US" sz="1400" dirty="0">
                <a:latin typeface="Calibri"/>
                <a:ea typeface="Calibri"/>
                <a:cs typeface="Times New Roman"/>
              </a:rPr>
              <a:t>T-SQL</a:t>
            </a:r>
          </a:p>
        </p:txBody>
      </p:sp>
      <p:sp>
        <p:nvSpPr>
          <p:cNvPr id="71" name="Text Box 2"/>
          <p:cNvSpPr txBox="1">
            <a:spLocks noChangeArrowheads="1"/>
          </p:cNvSpPr>
          <p:nvPr/>
        </p:nvSpPr>
        <p:spPr bwMode="auto">
          <a:xfrm>
            <a:off x="4649411" y="2034717"/>
            <a:ext cx="736051" cy="306499"/>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400" dirty="0">
                <a:latin typeface="Calibri"/>
                <a:ea typeface="Calibri"/>
                <a:cs typeface="Times New Roman"/>
              </a:rPr>
              <a:t>Results</a:t>
            </a:r>
          </a:p>
        </p:txBody>
      </p:sp>
      <p:cxnSp>
        <p:nvCxnSpPr>
          <p:cNvPr id="72" name="Straight Arrow Connector 71"/>
          <p:cNvCxnSpPr/>
          <p:nvPr/>
        </p:nvCxnSpPr>
        <p:spPr>
          <a:xfrm flipV="1">
            <a:off x="4706561" y="1941165"/>
            <a:ext cx="0" cy="457200"/>
          </a:xfrm>
          <a:prstGeom prst="straightConnector1">
            <a:avLst/>
          </a:prstGeom>
          <a:ln>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74" name="Text Box 2"/>
          <p:cNvSpPr txBox="1">
            <a:spLocks noChangeArrowheads="1"/>
          </p:cNvSpPr>
          <p:nvPr/>
        </p:nvSpPr>
        <p:spPr bwMode="auto">
          <a:xfrm>
            <a:off x="6021011" y="3998566"/>
            <a:ext cx="1143000" cy="332423"/>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a:solidFill>
                  <a:schemeClr val="bg1"/>
                </a:solidFill>
                <a:latin typeface="Calibri"/>
                <a:ea typeface="Calibri"/>
                <a:cs typeface="Times New Roman"/>
              </a:rPr>
              <a:t>PDW V2</a:t>
            </a:r>
          </a:p>
        </p:txBody>
      </p:sp>
      <p:grpSp>
        <p:nvGrpSpPr>
          <p:cNvPr id="75" name="Group 74"/>
          <p:cNvGrpSpPr/>
          <p:nvPr/>
        </p:nvGrpSpPr>
        <p:grpSpPr>
          <a:xfrm>
            <a:off x="5963861" y="2885184"/>
            <a:ext cx="1290875" cy="1170532"/>
            <a:chOff x="6324600" y="3782906"/>
            <a:chExt cx="1752600" cy="1739819"/>
          </a:xfrm>
        </p:grpSpPr>
        <p:cxnSp>
          <p:nvCxnSpPr>
            <p:cNvPr id="76" name="Straight Connector 75"/>
            <p:cNvCxnSpPr>
              <a:stCxn id="87" idx="2"/>
              <a:endCxn id="86"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78" name="Straight Connector 77"/>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79" name="Straight Connector 78"/>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80" name="Straight Connector 79"/>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81" name="Picture 80" descr="http://marakana.com/static/images/logos/logo-db-300x300.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Rounded Rectangle 91"/>
          <p:cNvSpPr/>
          <p:nvPr/>
        </p:nvSpPr>
        <p:spPr>
          <a:xfrm>
            <a:off x="3977520" y="2455515"/>
            <a:ext cx="1186241" cy="291952"/>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a:solidFill>
                <a:schemeClr val="tx1"/>
              </a:solidFill>
            </a:endParaRPr>
          </a:p>
        </p:txBody>
      </p:sp>
      <p:sp>
        <p:nvSpPr>
          <p:cNvPr id="93" name="TextBox 92"/>
          <p:cNvSpPr txBox="1"/>
          <p:nvPr/>
        </p:nvSpPr>
        <p:spPr>
          <a:xfrm>
            <a:off x="3825949" y="2441019"/>
            <a:ext cx="1439177" cy="300082"/>
          </a:xfrm>
          <a:prstGeom prst="rect">
            <a:avLst/>
          </a:prstGeom>
          <a:noFill/>
        </p:spPr>
        <p:txBody>
          <a:bodyPr wrap="square" rtlCol="0">
            <a:spAutoFit/>
          </a:bodyPr>
          <a:lstStyle/>
          <a:p>
            <a:pPr algn="ctr"/>
            <a:r>
              <a:rPr lang="en-US" sz="1350" dirty="0"/>
              <a:t>External Table</a:t>
            </a:r>
          </a:p>
        </p:txBody>
      </p:sp>
      <p:grpSp>
        <p:nvGrpSpPr>
          <p:cNvPr id="5" name="Group 4"/>
          <p:cNvGrpSpPr/>
          <p:nvPr/>
        </p:nvGrpSpPr>
        <p:grpSpPr>
          <a:xfrm>
            <a:off x="3825949" y="3583380"/>
            <a:ext cx="1439177" cy="300873"/>
            <a:chOff x="3550251" y="5085235"/>
            <a:chExt cx="1918902" cy="401165"/>
          </a:xfrm>
        </p:grpSpPr>
        <p:sp>
          <p:nvSpPr>
            <p:cNvPr id="96" name="Rounded Rectangle 95"/>
            <p:cNvSpPr/>
            <p:nvPr/>
          </p:nvSpPr>
          <p:spPr>
            <a:xfrm>
              <a:off x="3730425" y="5097131"/>
              <a:ext cx="1581655" cy="389269"/>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a:solidFill>
                  <a:schemeClr val="tx1"/>
                </a:solidFill>
              </a:endParaRPr>
            </a:p>
          </p:txBody>
        </p:sp>
        <p:sp>
          <p:nvSpPr>
            <p:cNvPr id="94" name="TextBox 93"/>
            <p:cNvSpPr txBox="1"/>
            <p:nvPr/>
          </p:nvSpPr>
          <p:spPr>
            <a:xfrm>
              <a:off x="3550251" y="5085235"/>
              <a:ext cx="1918902" cy="400110"/>
            </a:xfrm>
            <a:prstGeom prst="rect">
              <a:avLst/>
            </a:prstGeom>
            <a:noFill/>
          </p:spPr>
          <p:txBody>
            <a:bodyPr wrap="square" rtlCol="0">
              <a:spAutoFit/>
            </a:bodyPr>
            <a:lstStyle/>
            <a:p>
              <a:pPr algn="ctr"/>
              <a:r>
                <a:rPr lang="en-US" sz="1350" dirty="0"/>
                <a:t>HDFS bridge</a:t>
              </a:r>
            </a:p>
          </p:txBody>
        </p:sp>
      </p:grpSp>
      <p:grpSp>
        <p:nvGrpSpPr>
          <p:cNvPr id="13" name="Group 12"/>
          <p:cNvGrpSpPr/>
          <p:nvPr/>
        </p:nvGrpSpPr>
        <p:grpSpPr>
          <a:xfrm>
            <a:off x="3197299" y="3724865"/>
            <a:ext cx="2743200" cy="4971"/>
            <a:chOff x="2712051" y="5273867"/>
            <a:chExt cx="3657600" cy="6628"/>
          </a:xfrm>
        </p:grpSpPr>
        <p:cxnSp>
          <p:nvCxnSpPr>
            <p:cNvPr id="121" name="Straight Arrow Connector 120"/>
            <p:cNvCxnSpPr/>
            <p:nvPr/>
          </p:nvCxnSpPr>
          <p:spPr>
            <a:xfrm flipV="1">
              <a:off x="5379051" y="5280098"/>
              <a:ext cx="990600" cy="397"/>
            </a:xfrm>
            <a:prstGeom prst="straightConnector1">
              <a:avLst/>
            </a:prstGeom>
            <a:ln>
              <a:solidFill>
                <a:schemeClr val="tx1"/>
              </a:solidFill>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32" name="Straight Arrow Connector 131"/>
            <p:cNvCxnSpPr/>
            <p:nvPr/>
          </p:nvCxnSpPr>
          <p:spPr>
            <a:xfrm flipV="1">
              <a:off x="2712051" y="5273867"/>
              <a:ext cx="990600" cy="397"/>
            </a:xfrm>
            <a:prstGeom prst="straightConnector1">
              <a:avLst/>
            </a:prstGeom>
            <a:ln>
              <a:solidFill>
                <a:schemeClr val="tx1"/>
              </a:solidFill>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84522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30604" y="-116753"/>
            <a:ext cx="11034445" cy="2387600"/>
          </a:xfrm>
        </p:spPr>
        <p:txBody>
          <a:bodyPr>
            <a:normAutofit/>
          </a:bodyPr>
          <a:lstStyle/>
          <a:p>
            <a:r>
              <a:rPr lang="en-US" sz="6600" dirty="0" smtClean="0">
                <a:solidFill>
                  <a:schemeClr val="bg2"/>
                </a:solidFill>
              </a:rPr>
              <a:t>Core </a:t>
            </a:r>
            <a:r>
              <a:rPr lang="en-US" sz="6600" dirty="0" err="1" smtClean="0">
                <a:solidFill>
                  <a:schemeClr val="bg2"/>
                </a:solidFill>
              </a:rPr>
              <a:t>IaaS</a:t>
            </a:r>
            <a:r>
              <a:rPr lang="en-US" sz="6600" dirty="0" smtClean="0">
                <a:solidFill>
                  <a:schemeClr val="bg2"/>
                </a:solidFill>
              </a:rPr>
              <a:t> Capabilities</a:t>
            </a:r>
            <a:endParaRPr lang="en-US" sz="6600" dirty="0">
              <a:solidFill>
                <a:schemeClr val="bg2"/>
              </a:solidFill>
            </a:endParaRPr>
          </a:p>
        </p:txBody>
      </p:sp>
      <p:sp>
        <p:nvSpPr>
          <p:cNvPr id="6" name="Subtitle 5"/>
          <p:cNvSpPr>
            <a:spLocks noGrp="1"/>
          </p:cNvSpPr>
          <p:nvPr>
            <p:ph type="subTitle" idx="1"/>
          </p:nvPr>
        </p:nvSpPr>
        <p:spPr>
          <a:xfrm>
            <a:off x="530603" y="2603268"/>
            <a:ext cx="11034445" cy="3213280"/>
          </a:xfrm>
        </p:spPr>
        <p:txBody>
          <a:bodyPr>
            <a:noAutofit/>
          </a:bodyPr>
          <a:lstStyle/>
          <a:p>
            <a:pPr marL="571500" indent="-571500">
              <a:buFont typeface="Wingdings" panose="05000000000000000000" pitchFamily="2" charset="2"/>
              <a:buChar char="à"/>
            </a:pPr>
            <a:r>
              <a:rPr lang="en-US" dirty="0" smtClean="0">
                <a:solidFill>
                  <a:schemeClr val="bg2"/>
                </a:solidFill>
                <a:latin typeface="+mj-lt"/>
              </a:rPr>
              <a:t>Windows VMs</a:t>
            </a:r>
            <a:endParaRPr lang="en-US" dirty="0">
              <a:solidFill>
                <a:schemeClr val="bg2"/>
              </a:solidFill>
              <a:latin typeface="+mj-lt"/>
            </a:endParaRPr>
          </a:p>
          <a:p>
            <a:pPr marL="571500" indent="-571500">
              <a:buFont typeface="Wingdings" panose="05000000000000000000" pitchFamily="2" charset="2"/>
              <a:buChar char="à"/>
            </a:pPr>
            <a:r>
              <a:rPr lang="en-US" dirty="0" smtClean="0">
                <a:solidFill>
                  <a:schemeClr val="bg1"/>
                </a:solidFill>
                <a:latin typeface="+mj-lt"/>
              </a:rPr>
              <a:t>Linux VMs</a:t>
            </a:r>
          </a:p>
          <a:p>
            <a:pPr marL="571500" indent="-571500">
              <a:buFont typeface="Wingdings" panose="05000000000000000000" pitchFamily="2" charset="2"/>
              <a:buChar char="à"/>
            </a:pPr>
            <a:r>
              <a:rPr lang="en-US" dirty="0" smtClean="0">
                <a:solidFill>
                  <a:schemeClr val="bg1"/>
                </a:solidFill>
                <a:latin typeface="+mj-lt"/>
              </a:rPr>
              <a:t>Virtual Networking</a:t>
            </a:r>
          </a:p>
          <a:p>
            <a:pPr marL="571500" indent="-571500">
              <a:buFont typeface="Wingdings" panose="05000000000000000000" pitchFamily="2" charset="2"/>
              <a:buChar char="à"/>
            </a:pPr>
            <a:r>
              <a:rPr lang="en-US" dirty="0" smtClean="0">
                <a:solidFill>
                  <a:schemeClr val="bg1"/>
                </a:solidFill>
                <a:latin typeface="+mj-lt"/>
                <a:sym typeface="Wingdings" panose="05000000000000000000" pitchFamily="2" charset="2"/>
              </a:rPr>
              <a:t>Storage</a:t>
            </a:r>
          </a:p>
        </p:txBody>
      </p:sp>
    </p:spTree>
    <p:extLst>
      <p:ext uri="{BB962C8B-B14F-4D97-AF65-F5344CB8AC3E}">
        <p14:creationId xmlns:p14="http://schemas.microsoft.com/office/powerpoint/2010/main" val="338336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IaaS</a:t>
            </a:r>
            <a:r>
              <a:rPr lang="en-US" dirty="0" smtClean="0"/>
              <a:t> Improvements this Fall	</a:t>
            </a:r>
            <a:endParaRPr lang="en-US" dirty="0"/>
          </a:p>
        </p:txBody>
      </p:sp>
      <p:sp>
        <p:nvSpPr>
          <p:cNvPr id="7" name="Content Placeholder 6"/>
          <p:cNvSpPr>
            <a:spLocks noGrp="1"/>
          </p:cNvSpPr>
          <p:nvPr>
            <p:ph idx="1"/>
          </p:nvPr>
        </p:nvSpPr>
        <p:spPr>
          <a:xfrm>
            <a:off x="560799" y="1482812"/>
            <a:ext cx="11079822" cy="4863280"/>
          </a:xfrm>
        </p:spPr>
        <p:txBody>
          <a:bodyPr>
            <a:noAutofit/>
          </a:bodyPr>
          <a:lstStyle/>
          <a:p>
            <a:r>
              <a:rPr lang="en-US" sz="2800" dirty="0" smtClean="0"/>
              <a:t>“D Series” of Virtual Machines</a:t>
            </a:r>
          </a:p>
          <a:p>
            <a:pPr lvl="1"/>
            <a:r>
              <a:rPr lang="en-US" sz="2400" dirty="0" smtClean="0"/>
              <a:t>60% faster CPUs</a:t>
            </a:r>
          </a:p>
          <a:p>
            <a:pPr lvl="1"/>
            <a:r>
              <a:rPr lang="en-US" sz="2400" dirty="0" smtClean="0"/>
              <a:t>Higher memory configurations</a:t>
            </a:r>
          </a:p>
          <a:p>
            <a:pPr lvl="1"/>
            <a:r>
              <a:rPr lang="en-US" sz="2400" dirty="0" smtClean="0"/>
              <a:t>Local SSD storage</a:t>
            </a:r>
          </a:p>
          <a:p>
            <a:pPr lvl="1"/>
            <a:endParaRPr lang="en-US" sz="1100" dirty="0" smtClean="0"/>
          </a:p>
          <a:p>
            <a:r>
              <a:rPr lang="en-US" sz="2800" dirty="0" smtClean="0"/>
              <a:t>“G Series” of Virtual Machines</a:t>
            </a:r>
          </a:p>
          <a:p>
            <a:pPr lvl="1"/>
            <a:r>
              <a:rPr lang="en-US" sz="2400" dirty="0" smtClean="0"/>
              <a:t>Latest Intel </a:t>
            </a:r>
            <a:r>
              <a:rPr lang="en-US" sz="2400" dirty="0" err="1" smtClean="0"/>
              <a:t>Haswell</a:t>
            </a:r>
            <a:r>
              <a:rPr lang="en-US" sz="2400" dirty="0" smtClean="0"/>
              <a:t> processors</a:t>
            </a:r>
          </a:p>
          <a:p>
            <a:pPr lvl="1"/>
            <a:r>
              <a:rPr lang="en-US" sz="2400" dirty="0" smtClean="0"/>
              <a:t>Up to 32 CPU cores, 450GB RAM, 6.5TB Local SSD</a:t>
            </a:r>
          </a:p>
          <a:p>
            <a:pPr lvl="1"/>
            <a:r>
              <a:rPr lang="en-US" sz="2400" dirty="0" smtClean="0"/>
              <a:t>Largest VMs in the cloud today</a:t>
            </a:r>
          </a:p>
          <a:p>
            <a:pPr lvl="1"/>
            <a:endParaRPr lang="en-US" sz="1100" dirty="0" smtClean="0"/>
          </a:p>
          <a:p>
            <a:r>
              <a:rPr lang="en-US" sz="2800" dirty="0" smtClean="0"/>
              <a:t>Premium Storage</a:t>
            </a:r>
          </a:p>
          <a:p>
            <a:pPr lvl="1"/>
            <a:r>
              <a:rPr lang="en-US" sz="2400" dirty="0" smtClean="0"/>
              <a:t>Up to 32 TB of durable storage per VM</a:t>
            </a:r>
          </a:p>
          <a:p>
            <a:pPr lvl="1"/>
            <a:r>
              <a:rPr lang="en-US" sz="2400" dirty="0" smtClean="0"/>
              <a:t>&gt;50,000 disk IOPS, &lt;1ms read latency</a:t>
            </a:r>
            <a:endParaRPr lang="en-US" sz="2400" dirty="0"/>
          </a:p>
        </p:txBody>
      </p:sp>
    </p:spTree>
    <p:extLst>
      <p:ext uri="{BB962C8B-B14F-4D97-AF65-F5344CB8AC3E}">
        <p14:creationId xmlns:p14="http://schemas.microsoft.com/office/powerpoint/2010/main" val="226130113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18"/>
          <p:cNvSpPr>
            <a:spLocks noEditPoints="1"/>
          </p:cNvSpPr>
          <p:nvPr/>
        </p:nvSpPr>
        <p:spPr bwMode="auto">
          <a:xfrm>
            <a:off x="283586" y="4104835"/>
            <a:ext cx="5531835" cy="2465588"/>
          </a:xfrm>
          <a:prstGeom prst="rect">
            <a:avLst/>
          </a:prstGeom>
          <a:solidFill>
            <a:schemeClr val="tx2"/>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41" name="Rounded Rectangle 40"/>
          <p:cNvSpPr/>
          <p:nvPr/>
        </p:nvSpPr>
        <p:spPr bwMode="auto">
          <a:xfrm>
            <a:off x="900343" y="4389712"/>
            <a:ext cx="4781258" cy="1977983"/>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dirty="0">
              <a:gradFill>
                <a:gsLst>
                  <a:gs pos="36283">
                    <a:srgbClr val="505050"/>
                  </a:gs>
                  <a:gs pos="28000">
                    <a:srgbClr val="505050"/>
                  </a:gs>
                </a:gsLst>
                <a:lin ang="5400000" scaled="0"/>
              </a:gradFill>
            </a:endParaRPr>
          </a:p>
        </p:txBody>
      </p:sp>
      <p:pic>
        <p:nvPicPr>
          <p:cNvPr id="73" name="Picture 72"/>
          <p:cNvPicPr>
            <a:picLocks noChangeAspect="1"/>
          </p:cNvPicPr>
          <p:nvPr/>
        </p:nvPicPr>
        <p:blipFill>
          <a:blip r:embed="rId3"/>
          <a:stretch>
            <a:fillRect/>
          </a:stretch>
        </p:blipFill>
        <p:spPr>
          <a:xfrm>
            <a:off x="4978450" y="1851856"/>
            <a:ext cx="6441951" cy="3549646"/>
          </a:xfrm>
          <a:prstGeom prst="rect">
            <a:avLst/>
          </a:prstGeom>
        </p:spPr>
      </p:pic>
      <p:sp>
        <p:nvSpPr>
          <p:cNvPr id="55" name="Freeform 18"/>
          <p:cNvSpPr>
            <a:spLocks noEditPoints="1"/>
          </p:cNvSpPr>
          <p:nvPr/>
        </p:nvSpPr>
        <p:spPr bwMode="auto">
          <a:xfrm>
            <a:off x="4249397" y="4097251"/>
            <a:ext cx="1552505" cy="2465588"/>
          </a:xfrm>
          <a:prstGeom prst="rect">
            <a:avLst/>
          </a:prstGeom>
          <a:solidFill>
            <a:schemeClr val="tx2"/>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57" name="Rounded Rectangle 56"/>
          <p:cNvSpPr/>
          <p:nvPr/>
        </p:nvSpPr>
        <p:spPr bwMode="auto">
          <a:xfrm>
            <a:off x="4481170" y="4382128"/>
            <a:ext cx="1186911" cy="1977983"/>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dirty="0">
              <a:gradFill>
                <a:gsLst>
                  <a:gs pos="36283">
                    <a:srgbClr val="505050"/>
                  </a:gs>
                  <a:gs pos="28000">
                    <a:srgbClr val="505050"/>
                  </a:gs>
                </a:gsLst>
                <a:lin ang="5400000" scaled="0"/>
              </a:gradFill>
            </a:endParaRPr>
          </a:p>
        </p:txBody>
      </p:sp>
      <p:grpSp>
        <p:nvGrpSpPr>
          <p:cNvPr id="58" name="Group 57"/>
          <p:cNvGrpSpPr/>
          <p:nvPr/>
        </p:nvGrpSpPr>
        <p:grpSpPr>
          <a:xfrm>
            <a:off x="1172058" y="4602811"/>
            <a:ext cx="3026604" cy="1541969"/>
            <a:chOff x="1247099" y="4680514"/>
            <a:chExt cx="3087733" cy="1573112"/>
          </a:xfrm>
        </p:grpSpPr>
        <p:sp>
          <p:nvSpPr>
            <p:cNvPr id="59"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0" name="Freeform 59"/>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1" name="Freeform 60"/>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2"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3" name="Freeform 62"/>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4" name="Freeform 63"/>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5"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6" name="Freeform 65"/>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67" name="Freeform 66"/>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grpSp>
      <p:cxnSp>
        <p:nvCxnSpPr>
          <p:cNvPr id="10" name="Straight Arrow Connector 9"/>
          <p:cNvCxnSpPr/>
          <p:nvPr/>
        </p:nvCxnSpPr>
        <p:spPr>
          <a:xfrm>
            <a:off x="7740899" y="3874283"/>
            <a:ext cx="0" cy="1455762"/>
          </a:xfrm>
          <a:prstGeom prst="straightConnector1">
            <a:avLst/>
          </a:prstGeom>
          <a:ln w="85725" cap="rnd">
            <a:solidFill>
              <a:srgbClr val="00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668082" y="5391316"/>
            <a:ext cx="2072819" cy="0"/>
          </a:xfrm>
          <a:prstGeom prst="straightConnector1">
            <a:avLst/>
          </a:prstGeom>
          <a:ln w="85725" cap="rnd">
            <a:solidFill>
              <a:srgbClr val="00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3375575" y="4844471"/>
            <a:ext cx="1977331" cy="561131"/>
          </a:xfrm>
          <a:prstGeom prst="rect">
            <a:avLst/>
          </a:prstGeom>
          <a:noFill/>
        </p:spPr>
        <p:txBody>
          <a:bodyPr wrap="square" lIns="0" tIns="143407" rIns="0"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13957"/>
            <a:r>
              <a:rPr lang="en-US" sz="1961" b="0" dirty="0">
                <a:solidFill>
                  <a:srgbClr val="FFFFFF"/>
                </a:solidFill>
                <a:latin typeface="Segoe UI"/>
              </a:rPr>
              <a:t>On-premises</a:t>
            </a:r>
          </a:p>
        </p:txBody>
      </p:sp>
      <p:grpSp>
        <p:nvGrpSpPr>
          <p:cNvPr id="25" name="Group 24"/>
          <p:cNvGrpSpPr/>
          <p:nvPr/>
        </p:nvGrpSpPr>
        <p:grpSpPr>
          <a:xfrm>
            <a:off x="7272525" y="3275677"/>
            <a:ext cx="837166" cy="837168"/>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895919"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28" name="Rectangle 27"/>
            <p:cNvSpPr/>
            <p:nvPr/>
          </p:nvSpPr>
          <p:spPr>
            <a:xfrm>
              <a:off x="8627337" y="5617685"/>
              <a:ext cx="549438" cy="373664"/>
            </a:xfrm>
            <a:prstGeom prst="rect">
              <a:avLst/>
            </a:prstGeom>
          </p:spPr>
          <p:txBody>
            <a:bodyPr wrap="none">
              <a:spAutoFit/>
            </a:bodyPr>
            <a:lstStyle/>
            <a:p>
              <a:pPr algn="ctr" defTabSz="913957"/>
              <a:r>
                <a:rPr lang="en-US" sz="1371" b="1" spc="-49" dirty="0">
                  <a:gradFill>
                    <a:gsLst>
                      <a:gs pos="12389">
                        <a:srgbClr val="7FBA00"/>
                      </a:gs>
                      <a:gs pos="27000">
                        <a:srgbClr val="7FBA00"/>
                      </a:gs>
                    </a:gsLst>
                    <a:lin ang="5400000" scaled="1"/>
                  </a:gradFill>
                  <a:latin typeface="Segoe UI Light"/>
                </a:rPr>
                <a:t>GW</a:t>
              </a:r>
            </a:p>
          </p:txBody>
        </p:sp>
      </p:grpSp>
      <p:sp>
        <p:nvSpPr>
          <p:cNvPr id="29" name="TextBox 28"/>
          <p:cNvSpPr txBox="1"/>
          <p:nvPr/>
        </p:nvSpPr>
        <p:spPr>
          <a:xfrm>
            <a:off x="283587" y="1298456"/>
            <a:ext cx="11489771" cy="1950631"/>
          </a:xfrm>
          <a:prstGeom prst="rect">
            <a:avLst/>
          </a:prstGeom>
          <a:noFill/>
        </p:spPr>
        <p:txBody>
          <a:bodyPr wrap="square" lIns="179259" tIns="143407" rIns="179259" bIns="143407" rtlCol="0">
            <a:noAutofit/>
          </a:bodyPr>
          <a:lstStyle/>
          <a:p>
            <a:pPr defTabSz="913957">
              <a:spcAft>
                <a:spcPts val="588"/>
              </a:spcAft>
            </a:pPr>
            <a:r>
              <a:rPr lang="en-US" sz="3137" spc="-49" dirty="0" smtClean="0">
                <a:solidFill>
                  <a:schemeClr val="bg2"/>
                </a:solidFill>
              </a:rPr>
              <a:t>Region </a:t>
            </a:r>
            <a:r>
              <a:rPr lang="en-US" sz="3137" spc="-49" dirty="0">
                <a:solidFill>
                  <a:schemeClr val="bg2"/>
                </a:solidFill>
              </a:rPr>
              <a:t>to Region</a:t>
            </a:r>
          </a:p>
          <a:p>
            <a:pPr defTabSz="913957">
              <a:spcAft>
                <a:spcPts val="588"/>
              </a:spcAft>
            </a:pPr>
            <a:r>
              <a:rPr lang="en-US" sz="3137" spc="-49" dirty="0" smtClean="0">
                <a:solidFill>
                  <a:schemeClr val="bg2"/>
                </a:solidFill>
              </a:rPr>
              <a:t>Point-2-Site (SSL)</a:t>
            </a:r>
            <a:endParaRPr lang="en-US" sz="3137" spc="-49" dirty="0">
              <a:solidFill>
                <a:schemeClr val="bg2"/>
              </a:solidFill>
            </a:endParaRPr>
          </a:p>
          <a:p>
            <a:pPr defTabSz="913957">
              <a:spcAft>
                <a:spcPts val="588"/>
              </a:spcAft>
            </a:pPr>
            <a:r>
              <a:rPr lang="en-US" sz="3137" spc="-49" dirty="0" smtClean="0">
                <a:solidFill>
                  <a:schemeClr val="bg2"/>
                </a:solidFill>
              </a:rPr>
              <a:t>Site-2-Site (VPN)</a:t>
            </a:r>
            <a:endParaRPr lang="en-US" sz="3137" spc="-49" dirty="0">
              <a:solidFill>
                <a:schemeClr val="bg2"/>
              </a:solidFill>
            </a:endParaRPr>
          </a:p>
          <a:p>
            <a:pPr defTabSz="913957">
              <a:spcAft>
                <a:spcPts val="588"/>
              </a:spcAft>
            </a:pPr>
            <a:r>
              <a:rPr lang="en-US" sz="3137" spc="-49" dirty="0">
                <a:solidFill>
                  <a:schemeClr val="bg2"/>
                </a:solidFill>
              </a:rPr>
              <a:t>Partners (</a:t>
            </a:r>
            <a:r>
              <a:rPr lang="en-US" sz="3137" spc="-49" dirty="0" err="1">
                <a:solidFill>
                  <a:schemeClr val="bg2"/>
                </a:solidFill>
              </a:rPr>
              <a:t>ExpressRoute</a:t>
            </a:r>
            <a:r>
              <a:rPr lang="en-US" sz="3137" spc="-49" dirty="0" smtClean="0">
                <a:solidFill>
                  <a:schemeClr val="bg2"/>
                </a:solidFill>
              </a:rPr>
              <a:t>)</a:t>
            </a:r>
          </a:p>
        </p:txBody>
      </p:sp>
      <p:grpSp>
        <p:nvGrpSpPr>
          <p:cNvPr id="30" name="Group 29"/>
          <p:cNvGrpSpPr/>
          <p:nvPr/>
        </p:nvGrpSpPr>
        <p:grpSpPr>
          <a:xfrm>
            <a:off x="4712156" y="4918692"/>
            <a:ext cx="837166" cy="837168"/>
            <a:chOff x="8383457" y="4980611"/>
            <a:chExt cx="1037196" cy="1037198"/>
          </a:xfrm>
        </p:grpSpPr>
        <p:sp>
          <p:nvSpPr>
            <p:cNvPr id="31" name="Oval 30"/>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895919"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32"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33" name="Rectangle 32"/>
            <p:cNvSpPr/>
            <p:nvPr/>
          </p:nvSpPr>
          <p:spPr>
            <a:xfrm>
              <a:off x="8593074" y="5617684"/>
              <a:ext cx="617962" cy="381102"/>
            </a:xfrm>
            <a:prstGeom prst="rect">
              <a:avLst/>
            </a:prstGeom>
          </p:spPr>
          <p:txBody>
            <a:bodyPr wrap="none">
              <a:spAutoFit/>
            </a:bodyPr>
            <a:lstStyle/>
            <a:p>
              <a:pPr algn="ctr" defTabSz="913957"/>
              <a:r>
                <a:rPr lang="en-US" sz="1371" b="1" spc="-49" dirty="0">
                  <a:gradFill>
                    <a:gsLst>
                      <a:gs pos="12389">
                        <a:srgbClr val="7FBA00"/>
                      </a:gs>
                      <a:gs pos="27000">
                        <a:srgbClr val="7FBA00"/>
                      </a:gs>
                    </a:gsLst>
                    <a:lin ang="5400000" scaled="1"/>
                  </a:gradFill>
                  <a:latin typeface="Segoe UI Light"/>
                </a:rPr>
                <a:t>VPN</a:t>
              </a:r>
              <a:endParaRPr lang="en-US" sz="1028" dirty="0">
                <a:gradFill>
                  <a:gsLst>
                    <a:gs pos="12389">
                      <a:srgbClr val="7FBA00"/>
                    </a:gs>
                    <a:gs pos="27000">
                      <a:srgbClr val="7FBA00"/>
                    </a:gs>
                  </a:gsLst>
                  <a:lin ang="5400000" scaled="1"/>
                </a:gradFill>
              </a:endParaRPr>
            </a:p>
          </p:txBody>
        </p:sp>
      </p:grpSp>
      <p:pic>
        <p:nvPicPr>
          <p:cNvPr id="34" name="Picture 33"/>
          <p:cNvPicPr>
            <a:picLocks noChangeAspect="1"/>
          </p:cNvPicPr>
          <p:nvPr/>
        </p:nvPicPr>
        <p:blipFill>
          <a:blip r:embed="rId4"/>
          <a:stretch>
            <a:fillRect/>
          </a:stretch>
        </p:blipFill>
        <p:spPr>
          <a:xfrm>
            <a:off x="4504003" y="3428749"/>
            <a:ext cx="2090638" cy="3153675"/>
          </a:xfrm>
          <a:prstGeom prst="rect">
            <a:avLst/>
          </a:prstGeom>
          <a:ln w="12700">
            <a:solidFill>
              <a:schemeClr val="tx1"/>
            </a:solidFill>
          </a:ln>
          <a:effectLst>
            <a:outerShdw blurRad="292100" dist="139700" dir="2700000" algn="tl" rotWithShape="0">
              <a:srgbClr val="333333">
                <a:alpha val="65000"/>
              </a:srgbClr>
            </a:outerShdw>
          </a:effectLst>
        </p:spPr>
      </p:pic>
      <p:sp>
        <p:nvSpPr>
          <p:cNvPr id="3" name="Right Arrow 2"/>
          <p:cNvSpPr/>
          <p:nvPr/>
        </p:nvSpPr>
        <p:spPr bwMode="auto">
          <a:xfrm>
            <a:off x="6332450" y="5125076"/>
            <a:ext cx="692271" cy="523989"/>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36" name="Right Arrow 35"/>
          <p:cNvSpPr/>
          <p:nvPr/>
        </p:nvSpPr>
        <p:spPr bwMode="auto">
          <a:xfrm>
            <a:off x="4221495" y="5112960"/>
            <a:ext cx="692271" cy="523989"/>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38" name="Title 1"/>
          <p:cNvSpPr>
            <a:spLocks noGrp="1"/>
          </p:cNvSpPr>
          <p:nvPr>
            <p:ph type="title"/>
          </p:nvPr>
        </p:nvSpPr>
        <p:spPr>
          <a:xfrm>
            <a:off x="269241" y="289957"/>
            <a:ext cx="11655840" cy="899537"/>
          </a:xfrm>
        </p:spPr>
        <p:txBody>
          <a:bodyPr/>
          <a:lstStyle/>
          <a:p>
            <a:r>
              <a:rPr lang="en-US" dirty="0" smtClean="0"/>
              <a:t>Hybrid Networking Support</a:t>
            </a:r>
            <a:endParaRPr lang="en-US" dirty="0"/>
          </a:p>
        </p:txBody>
      </p:sp>
      <p:sp>
        <p:nvSpPr>
          <p:cNvPr id="39" name="Freeform 38"/>
          <p:cNvSpPr>
            <a:spLocks noEditPoints="1"/>
          </p:cNvSpPr>
          <p:nvPr/>
        </p:nvSpPr>
        <p:spPr bwMode="auto">
          <a:xfrm>
            <a:off x="4647401" y="5180878"/>
            <a:ext cx="924092" cy="402776"/>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ndParaRPr>
          </a:p>
        </p:txBody>
      </p:sp>
      <p:sp>
        <p:nvSpPr>
          <p:cNvPr id="37" name="Freeform 539"/>
          <p:cNvSpPr>
            <a:spLocks noChangeAspect="1"/>
          </p:cNvSpPr>
          <p:nvPr/>
        </p:nvSpPr>
        <p:spPr bwMode="auto">
          <a:xfrm>
            <a:off x="4994391" y="2591983"/>
            <a:ext cx="1582339" cy="8699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a:solidFill>
              <a:schemeClr val="bg1">
                <a:lumMod val="50000"/>
              </a:schemeClr>
            </a:solidFill>
          </a:ln>
          <a:extLst/>
        </p:spPr>
        <p:txBody>
          <a:bodyPr vert="horz" wrap="square" lIns="89642" tIns="44821" rIns="89642" bIns="44821" numCol="1" anchor="t" anchorCtr="0" compatLnSpc="1">
            <a:prstTxWarp prst="textNoShape">
              <a:avLst/>
            </a:prstTxWarp>
          </a:bodyPr>
          <a:lstStyle/>
          <a:p>
            <a:pPr defTabSz="914133"/>
            <a:endParaRPr lang="en-US" sz="1765">
              <a:gradFill>
                <a:gsLst>
                  <a:gs pos="86726">
                    <a:srgbClr val="EFEFEF"/>
                  </a:gs>
                  <a:gs pos="36283">
                    <a:srgbClr val="EFEFEF"/>
                  </a:gs>
                </a:gsLst>
                <a:lin ang="5400000" scaled="0"/>
              </a:gradFill>
            </a:endParaRPr>
          </a:p>
        </p:txBody>
      </p:sp>
      <p:sp>
        <p:nvSpPr>
          <p:cNvPr id="43" name="TextBox 50"/>
          <p:cNvSpPr txBox="1"/>
          <p:nvPr/>
        </p:nvSpPr>
        <p:spPr>
          <a:xfrm>
            <a:off x="5344060" y="2880789"/>
            <a:ext cx="850729" cy="501206"/>
          </a:xfrm>
          <a:prstGeom prst="rect">
            <a:avLst/>
          </a:prstGeom>
          <a:noFill/>
        </p:spPr>
        <p:txBody>
          <a:bodyPr wrap="none" lIns="175761" tIns="140609" rIns="175761" bIns="140609"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568" dirty="0">
                <a:solidFill>
                  <a:schemeClr val="bg2"/>
                </a:solidFill>
              </a:rPr>
              <a:t>WAN</a:t>
            </a:r>
          </a:p>
        </p:txBody>
      </p:sp>
    </p:spTree>
    <p:extLst>
      <p:ext uri="{BB962C8B-B14F-4D97-AF65-F5344CB8AC3E}">
        <p14:creationId xmlns:p14="http://schemas.microsoft.com/office/powerpoint/2010/main" val="1012004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30000" decel="70000" fill="hold" nodeType="clickEffect">
                                  <p:stCondLst>
                                    <p:cond delay="0"/>
                                  </p:stCondLst>
                                  <p:childTnLst>
                                    <p:animMotion origin="layout" path="M -1.05693E-6 -4.33046E-6 L 0.09153 -0.08987 " pathEditMode="relative" rAng="0" ptsTypes="AA">
                                      <p:cBhvr>
                                        <p:cTn id="11" dur="500" fill="hold"/>
                                        <p:tgtEl>
                                          <p:spTgt spid="73"/>
                                        </p:tgtEl>
                                        <p:attrNameLst>
                                          <p:attrName>ppt_x</p:attrName>
                                          <p:attrName>ppt_y</p:attrName>
                                        </p:attrNameLst>
                                      </p:cBhvr>
                                      <p:rCtr x="4238" y="-4380"/>
                                    </p:animMotion>
                                  </p:childTnLst>
                                </p:cTn>
                              </p:par>
                              <p:par>
                                <p:cTn id="12" presetID="6" presetClass="emph" presetSubtype="0" accel="30000" decel="70000" fill="hold" nodeType="withEffect">
                                  <p:stCondLst>
                                    <p:cond delay="0"/>
                                  </p:stCondLst>
                                  <p:childTnLst>
                                    <p:animScale>
                                      <p:cBhvr>
                                        <p:cTn id="13" dur="500" fill="hold"/>
                                        <p:tgtEl>
                                          <p:spTgt spid="73"/>
                                        </p:tgtEl>
                                      </p:cBhvr>
                                      <p:by x="65400" y="65400"/>
                                    </p:animScale>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50"/>
                                        <p:tgtEl>
                                          <p:spTgt spid="25"/>
                                        </p:tgtEl>
                                      </p:cBhvr>
                                    </p:animEffect>
                                  </p:childTnLst>
                                </p:cTn>
                              </p:par>
                            </p:childTnLst>
                          </p:cTn>
                        </p:par>
                        <p:par>
                          <p:cTn id="18" fill="hold">
                            <p:stCondLst>
                              <p:cond delay="750"/>
                            </p:stCondLst>
                            <p:childTnLst>
                              <p:par>
                                <p:cTn id="19" presetID="22" presetClass="entr" presetSubtype="1"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1250"/>
                            </p:stCondLst>
                            <p:childTnLst>
                              <p:par>
                                <p:cTn id="23" presetID="22" presetClass="entr" presetSubtype="2"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300"/>
                                  </p:stCondLst>
                                  <p:childTnLst>
                                    <p:set>
                                      <p:cBhvr>
                                        <p:cTn id="30" dur="1" fill="hold">
                                          <p:stCondLst>
                                            <p:cond delay="0"/>
                                          </p:stCondLst>
                                        </p:cTn>
                                        <p:tgtEl>
                                          <p:spTgt spid="29">
                                            <p:txEl>
                                              <p:pRg st="1" end="1"/>
                                            </p:txEl>
                                          </p:spTgt>
                                        </p:tgtEl>
                                        <p:attrNameLst>
                                          <p:attrName>style.visibility</p:attrName>
                                        </p:attrNameLst>
                                      </p:cBhvr>
                                      <p:to>
                                        <p:strVal val="visible"/>
                                      </p:to>
                                    </p:set>
                                    <p:animEffect transition="in" filter="fade">
                                      <p:cBhvr>
                                        <p:cTn id="31" dur="500"/>
                                        <p:tgtEl>
                                          <p:spTgt spid="29">
                                            <p:txEl>
                                              <p:pRg st="1" end="1"/>
                                            </p:txEl>
                                          </p:spTgt>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grpId="1" nodeType="withEffect">
                                  <p:stCondLst>
                                    <p:cond delay="1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60000" decel="31000" fill="hold" grpId="0" nodeType="clickEffect">
                                  <p:stCondLst>
                                    <p:cond delay="0"/>
                                  </p:stCondLst>
                                  <p:childTnLst>
                                    <p:animMotion origin="layout" path="M 3.01506E-6 7.71675E-8 L -0.31121 0.00817 " pathEditMode="relative" rAng="0" ptsTypes="AA">
                                      <p:cBhvr>
                                        <p:cTn id="44" dur="1000" fill="hold"/>
                                        <p:tgtEl>
                                          <p:spTgt spid="68"/>
                                        </p:tgtEl>
                                        <p:attrNameLst>
                                          <p:attrName>ppt_x</p:attrName>
                                          <p:attrName>ppt_y</p:attrName>
                                        </p:attrNameLst>
                                      </p:cBhvr>
                                      <p:rCtr x="-15560" y="409"/>
                                    </p:animMotion>
                                  </p:childTnLst>
                                </p:cTn>
                              </p:par>
                              <p:par>
                                <p:cTn id="45" presetID="10" presetClass="exit" presetSubtype="0" fill="hold" grpId="1" nodeType="withEffect">
                                  <p:stCondLst>
                                    <p:cond delay="500"/>
                                  </p:stCondLst>
                                  <p:childTnLst>
                                    <p:animEffect transition="out" filter="fade">
                                      <p:cBhvr>
                                        <p:cTn id="46" dur="500"/>
                                        <p:tgtEl>
                                          <p:spTgt spid="57"/>
                                        </p:tgtEl>
                                      </p:cBhvr>
                                    </p:animEffect>
                                    <p:set>
                                      <p:cBhvr>
                                        <p:cTn id="47" dur="1" fill="hold">
                                          <p:stCondLst>
                                            <p:cond delay="499"/>
                                          </p:stCondLst>
                                        </p:cTn>
                                        <p:tgtEl>
                                          <p:spTgt spid="57"/>
                                        </p:tgtEl>
                                        <p:attrNameLst>
                                          <p:attrName>style.visibility</p:attrName>
                                        </p:attrNameLst>
                                      </p:cBhvr>
                                      <p:to>
                                        <p:strVal val="hidden"/>
                                      </p:to>
                                    </p:set>
                                  </p:childTnLst>
                                </p:cTn>
                              </p:par>
                              <p:par>
                                <p:cTn id="48" presetID="10" presetClass="exit" presetSubtype="0" fill="hold" grpId="1" nodeType="withEffect">
                                  <p:stCondLst>
                                    <p:cond delay="500"/>
                                  </p:stCondLst>
                                  <p:childTnLst>
                                    <p:animEffect transition="out" filter="fade">
                                      <p:cBhvr>
                                        <p:cTn id="49" dur="500"/>
                                        <p:tgtEl>
                                          <p:spTgt spid="55"/>
                                        </p:tgtEl>
                                      </p:cBhvr>
                                    </p:animEffect>
                                    <p:set>
                                      <p:cBhvr>
                                        <p:cTn id="50" dur="1" fill="hold">
                                          <p:stCondLst>
                                            <p:cond delay="499"/>
                                          </p:stCondLst>
                                        </p:cTn>
                                        <p:tgtEl>
                                          <p:spTgt spid="55"/>
                                        </p:tgtEl>
                                        <p:attrNameLst>
                                          <p:attrName>style.visibility</p:attrName>
                                        </p:attrNameLst>
                                      </p:cBhvr>
                                      <p:to>
                                        <p:strVal val="hidden"/>
                                      </p:to>
                                    </p:set>
                                  </p:childTnLst>
                                </p:cTn>
                              </p:par>
                              <p:par>
                                <p:cTn id="51" presetID="10" presetClass="exit" presetSubtype="0" fill="hold" grpId="1" nodeType="withEffect">
                                  <p:stCondLst>
                                    <p:cond delay="500"/>
                                  </p:stCondLst>
                                  <p:childTnLst>
                                    <p:animEffect transition="out" filter="fade">
                                      <p:cBhvr>
                                        <p:cTn id="52" dur="500"/>
                                        <p:tgtEl>
                                          <p:spTgt spid="39"/>
                                        </p:tgtEl>
                                      </p:cBhvr>
                                    </p:animEffect>
                                    <p:set>
                                      <p:cBhvr>
                                        <p:cTn id="53" dur="1" fill="hold">
                                          <p:stCondLst>
                                            <p:cond delay="499"/>
                                          </p:stCondLst>
                                        </p:cTn>
                                        <p:tgtEl>
                                          <p:spTgt spid="39"/>
                                        </p:tgtEl>
                                        <p:attrNameLst>
                                          <p:attrName>style.visibility</p:attrName>
                                        </p:attrNameLst>
                                      </p:cBhvr>
                                      <p:to>
                                        <p:strVal val="hidden"/>
                                      </p:to>
                                    </p:se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25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par>
                                <p:cTn id="67" presetID="10" presetClass="entr" presetSubtype="0" fill="hold" nodeType="withEffect">
                                  <p:stCondLst>
                                    <p:cond delay="0"/>
                                  </p:stCondLst>
                                  <p:childTnLst>
                                    <p:set>
                                      <p:cBhvr>
                                        <p:cTn id="68" dur="1" fill="hold">
                                          <p:stCondLst>
                                            <p:cond delay="0"/>
                                          </p:stCondLst>
                                        </p:cTn>
                                        <p:tgtEl>
                                          <p:spTgt spid="29">
                                            <p:txEl>
                                              <p:pRg st="2" end="2"/>
                                            </p:txEl>
                                          </p:spTgt>
                                        </p:tgtEl>
                                        <p:attrNameLst>
                                          <p:attrName>style.visibility</p:attrName>
                                        </p:attrNameLst>
                                      </p:cBhvr>
                                      <p:to>
                                        <p:strVal val="visible"/>
                                      </p:to>
                                    </p:set>
                                    <p:animEffect transition="in" filter="fade">
                                      <p:cBhvr>
                                        <p:cTn id="69" dur="500"/>
                                        <p:tgtEl>
                                          <p:spTgt spid="29">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1000"/>
                                        <p:tgtEl>
                                          <p:spTgt spid="34"/>
                                        </p:tgtEl>
                                      </p:cBhvr>
                                    </p:animEffect>
                                    <p:anim calcmode="lin" valueType="num">
                                      <p:cBhvr>
                                        <p:cTn id="75" dur="1000" fill="hold"/>
                                        <p:tgtEl>
                                          <p:spTgt spid="34"/>
                                        </p:tgtEl>
                                        <p:attrNameLst>
                                          <p:attrName>ppt_x</p:attrName>
                                        </p:attrNameLst>
                                      </p:cBhvr>
                                      <p:tavLst>
                                        <p:tav tm="0">
                                          <p:val>
                                            <p:strVal val="#ppt_x"/>
                                          </p:val>
                                        </p:tav>
                                        <p:tav tm="100000">
                                          <p:val>
                                            <p:strVal val="#ppt_x"/>
                                          </p:val>
                                        </p:tav>
                                      </p:tavLst>
                                    </p:anim>
                                    <p:anim calcmode="lin" valueType="num">
                                      <p:cBhvr>
                                        <p:cTn id="76" dur="1000" fill="hold"/>
                                        <p:tgtEl>
                                          <p:spTgt spid="34"/>
                                        </p:tgtEl>
                                        <p:attrNameLst>
                                          <p:attrName>ppt_y</p:attrName>
                                        </p:attrNameLst>
                                      </p:cBhvr>
                                      <p:tavLst>
                                        <p:tav tm="0">
                                          <p:val>
                                            <p:strVal val="#ppt_y+.1"/>
                                          </p:val>
                                        </p:tav>
                                        <p:tav tm="100000">
                                          <p:val>
                                            <p:strVal val="#ppt_y"/>
                                          </p:val>
                                        </p:tav>
                                      </p:tavLst>
                                    </p:anim>
                                  </p:childTnLst>
                                </p:cTn>
                              </p:par>
                              <p:par>
                                <p:cTn id="77" presetID="10" presetClass="entr" presetSubtype="0" fill="hold" nodeType="withEffect">
                                  <p:stCondLst>
                                    <p:cond delay="0"/>
                                  </p:stCondLst>
                                  <p:childTnLst>
                                    <p:set>
                                      <p:cBhvr>
                                        <p:cTn id="78" dur="1" fill="hold">
                                          <p:stCondLst>
                                            <p:cond delay="0"/>
                                          </p:stCondLst>
                                        </p:cTn>
                                        <p:tgtEl>
                                          <p:spTgt spid="29">
                                            <p:txEl>
                                              <p:pRg st="3" end="3"/>
                                            </p:txEl>
                                          </p:spTgt>
                                        </p:tgtEl>
                                        <p:attrNameLst>
                                          <p:attrName>style.visibility</p:attrName>
                                        </p:attrNameLst>
                                      </p:cBhvr>
                                      <p:to>
                                        <p:strVal val="visible"/>
                                      </p:to>
                                    </p:set>
                                    <p:animEffect transition="in" filter="fade">
                                      <p:cBhvr>
                                        <p:cTn id="79" dur="500"/>
                                        <p:tgtEl>
                                          <p:spTgt spid="29">
                                            <p:txEl>
                                              <p:pRg st="3" end="3"/>
                                            </p:txEl>
                                          </p:spTgt>
                                        </p:tgtEl>
                                      </p:cBhvr>
                                    </p:animEffect>
                                  </p:childTnLst>
                                </p:cTn>
                              </p:par>
                              <p:par>
                                <p:cTn id="80" presetID="42"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1000"/>
                                        <p:tgtEl>
                                          <p:spTgt spid="36"/>
                                        </p:tgtEl>
                                      </p:cBhvr>
                                    </p:animEffect>
                                    <p:anim calcmode="lin" valueType="num">
                                      <p:cBhvr>
                                        <p:cTn id="83" dur="1000" fill="hold"/>
                                        <p:tgtEl>
                                          <p:spTgt spid="36"/>
                                        </p:tgtEl>
                                        <p:attrNameLst>
                                          <p:attrName>ppt_x</p:attrName>
                                        </p:attrNameLst>
                                      </p:cBhvr>
                                      <p:tavLst>
                                        <p:tav tm="0">
                                          <p:val>
                                            <p:strVal val="#ppt_x"/>
                                          </p:val>
                                        </p:tav>
                                        <p:tav tm="100000">
                                          <p:val>
                                            <p:strVal val="#ppt_x"/>
                                          </p:val>
                                        </p:tav>
                                      </p:tavLst>
                                    </p:anim>
                                    <p:anim calcmode="lin" valueType="num">
                                      <p:cBhvr>
                                        <p:cTn id="84" dur="1000" fill="hold"/>
                                        <p:tgtEl>
                                          <p:spTgt spid="3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1000"/>
                                        <p:tgtEl>
                                          <p:spTgt spid="3"/>
                                        </p:tgtEl>
                                      </p:cBhvr>
                                    </p:animEffect>
                                    <p:anim calcmode="lin" valueType="num">
                                      <p:cBhvr>
                                        <p:cTn id="88" dur="1000" fill="hold"/>
                                        <p:tgtEl>
                                          <p:spTgt spid="3"/>
                                        </p:tgtEl>
                                        <p:attrNameLst>
                                          <p:attrName>ppt_x</p:attrName>
                                        </p:attrNameLst>
                                      </p:cBhvr>
                                      <p:tavLst>
                                        <p:tav tm="0">
                                          <p:val>
                                            <p:strVal val="#ppt_x"/>
                                          </p:val>
                                        </p:tav>
                                        <p:tav tm="100000">
                                          <p:val>
                                            <p:strVal val="#ppt_x"/>
                                          </p:val>
                                        </p:tav>
                                      </p:tavLst>
                                    </p:anim>
                                    <p:anim calcmode="lin" valueType="num">
                                      <p:cBhvr>
                                        <p:cTn id="89" dur="1000" fill="hold"/>
                                        <p:tgtEl>
                                          <p:spTgt spid="3"/>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55" grpId="0" animBg="1"/>
      <p:bldP spid="55" grpId="1" animBg="1"/>
      <p:bldP spid="57" grpId="0" animBg="1"/>
      <p:bldP spid="57" grpId="1" animBg="1"/>
      <p:bldP spid="68" grpId="0"/>
      <p:bldP spid="68" grpId="1"/>
      <p:bldP spid="3" grpId="0" animBg="1"/>
      <p:bldP spid="36" grpId="0" animBg="1"/>
      <p:bldP spid="39" grpId="0" animBg="1"/>
      <p:bldP spid="39" grpId="1" animBg="1"/>
      <p:bldP spid="37" grpId="0" animBg="1"/>
      <p:bldP spid="4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9531" y="5700935"/>
            <a:ext cx="5287789"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Configuring VM images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16" name="Picture 15"/>
          <p:cNvPicPr>
            <a:picLocks noChangeAspect="1"/>
          </p:cNvPicPr>
          <p:nvPr/>
        </p:nvPicPr>
        <p:blipFill>
          <a:blip r:embed="rId3"/>
          <a:stretch>
            <a:fillRect/>
          </a:stretch>
        </p:blipFill>
        <p:spPr>
          <a:xfrm>
            <a:off x="7956805" y="2909731"/>
            <a:ext cx="891904" cy="563683"/>
          </a:xfrm>
          <a:prstGeom prst="rect">
            <a:avLst/>
          </a:prstGeom>
        </p:spPr>
      </p:pic>
      <p:pic>
        <p:nvPicPr>
          <p:cNvPr id="14" name="Picture 13"/>
          <p:cNvPicPr>
            <a:picLocks noChangeAspect="1"/>
          </p:cNvPicPr>
          <p:nvPr/>
        </p:nvPicPr>
        <p:blipFill>
          <a:blip r:embed="rId4"/>
          <a:stretch>
            <a:fillRect/>
          </a:stretch>
        </p:blipFill>
        <p:spPr>
          <a:xfrm>
            <a:off x="4321629" y="1557360"/>
            <a:ext cx="5381359" cy="4289023"/>
          </a:xfrm>
          <a:prstGeom prst="rect">
            <a:avLst/>
          </a:prstGeom>
        </p:spPr>
      </p:pic>
      <p:pic>
        <p:nvPicPr>
          <p:cNvPr id="13" name="Picture 12"/>
          <p:cNvPicPr>
            <a:picLocks noChangeAspect="1"/>
          </p:cNvPicPr>
          <p:nvPr/>
        </p:nvPicPr>
        <p:blipFill>
          <a:blip r:embed="rId5"/>
          <a:stretch>
            <a:fillRect/>
          </a:stretch>
        </p:blipFill>
        <p:spPr>
          <a:xfrm>
            <a:off x="8087396" y="1099029"/>
            <a:ext cx="1724451" cy="1739127"/>
          </a:xfrm>
          <a:prstGeom prst="rect">
            <a:avLst/>
          </a:prstGeom>
        </p:spPr>
      </p:pic>
      <p:pic>
        <p:nvPicPr>
          <p:cNvPr id="15" name="Picture 14"/>
          <p:cNvPicPr>
            <a:picLocks noChangeAspect="1"/>
          </p:cNvPicPr>
          <p:nvPr/>
        </p:nvPicPr>
        <p:blipFill>
          <a:blip r:embed="rId5"/>
          <a:stretch>
            <a:fillRect/>
          </a:stretch>
        </p:blipFill>
        <p:spPr>
          <a:xfrm>
            <a:off x="9341061" y="1943878"/>
            <a:ext cx="1724451" cy="1739127"/>
          </a:xfrm>
          <a:prstGeom prst="rect">
            <a:avLst/>
          </a:prstGeom>
        </p:spPr>
      </p:pic>
      <p:pic>
        <p:nvPicPr>
          <p:cNvPr id="17" name="Picture 16"/>
          <p:cNvPicPr>
            <a:picLocks noChangeAspect="1"/>
          </p:cNvPicPr>
          <p:nvPr/>
        </p:nvPicPr>
        <p:blipFill>
          <a:blip r:embed="rId3"/>
          <a:stretch>
            <a:fillRect/>
          </a:stretch>
        </p:blipFill>
        <p:spPr>
          <a:xfrm>
            <a:off x="9266349" y="3773168"/>
            <a:ext cx="891904" cy="563683"/>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7795" y="410330"/>
            <a:ext cx="4989215" cy="5475663"/>
          </a:xfrm>
          <a:prstGeom prst="rect">
            <a:avLst/>
          </a:prstGeom>
        </p:spPr>
      </p:pic>
    </p:spTree>
    <p:extLst>
      <p:ext uri="{BB962C8B-B14F-4D97-AF65-F5344CB8AC3E}">
        <p14:creationId xmlns:p14="http://schemas.microsoft.com/office/powerpoint/2010/main" val="330309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5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9531" y="5700935"/>
            <a:ext cx="4708605"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Capture VM images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16" name="Picture 15"/>
          <p:cNvPicPr>
            <a:picLocks noChangeAspect="1"/>
          </p:cNvPicPr>
          <p:nvPr/>
        </p:nvPicPr>
        <p:blipFill>
          <a:blip r:embed="rId3"/>
          <a:stretch>
            <a:fillRect/>
          </a:stretch>
        </p:blipFill>
        <p:spPr>
          <a:xfrm>
            <a:off x="7956805" y="2909731"/>
            <a:ext cx="891904" cy="563683"/>
          </a:xfrm>
          <a:prstGeom prst="rect">
            <a:avLst/>
          </a:prstGeom>
        </p:spPr>
      </p:pic>
      <p:pic>
        <p:nvPicPr>
          <p:cNvPr id="14" name="Picture 13"/>
          <p:cNvPicPr>
            <a:picLocks noChangeAspect="1"/>
          </p:cNvPicPr>
          <p:nvPr/>
        </p:nvPicPr>
        <p:blipFill>
          <a:blip r:embed="rId4"/>
          <a:stretch>
            <a:fillRect/>
          </a:stretch>
        </p:blipFill>
        <p:spPr>
          <a:xfrm>
            <a:off x="4321629" y="1557360"/>
            <a:ext cx="5381359" cy="4289023"/>
          </a:xfrm>
          <a:prstGeom prst="rect">
            <a:avLst/>
          </a:prstGeom>
        </p:spPr>
      </p:pic>
      <p:pic>
        <p:nvPicPr>
          <p:cNvPr id="13" name="Picture 12"/>
          <p:cNvPicPr>
            <a:picLocks noChangeAspect="1"/>
          </p:cNvPicPr>
          <p:nvPr/>
        </p:nvPicPr>
        <p:blipFill>
          <a:blip r:embed="rId5"/>
          <a:stretch>
            <a:fillRect/>
          </a:stretch>
        </p:blipFill>
        <p:spPr>
          <a:xfrm>
            <a:off x="8087396" y="1099029"/>
            <a:ext cx="1724451" cy="1739127"/>
          </a:xfrm>
          <a:prstGeom prst="rect">
            <a:avLst/>
          </a:prstGeom>
        </p:spPr>
      </p:pic>
      <p:pic>
        <p:nvPicPr>
          <p:cNvPr id="15" name="Picture 14"/>
          <p:cNvPicPr>
            <a:picLocks noChangeAspect="1"/>
          </p:cNvPicPr>
          <p:nvPr/>
        </p:nvPicPr>
        <p:blipFill>
          <a:blip r:embed="rId5"/>
          <a:stretch>
            <a:fillRect/>
          </a:stretch>
        </p:blipFill>
        <p:spPr>
          <a:xfrm>
            <a:off x="9341061" y="1943878"/>
            <a:ext cx="1724451" cy="1739127"/>
          </a:xfrm>
          <a:prstGeom prst="rect">
            <a:avLst/>
          </a:prstGeom>
        </p:spPr>
      </p:pic>
      <p:pic>
        <p:nvPicPr>
          <p:cNvPr id="17" name="Picture 16"/>
          <p:cNvPicPr>
            <a:picLocks noChangeAspect="1"/>
          </p:cNvPicPr>
          <p:nvPr/>
        </p:nvPicPr>
        <p:blipFill>
          <a:blip r:embed="rId3"/>
          <a:stretch>
            <a:fillRect/>
          </a:stretch>
        </p:blipFill>
        <p:spPr>
          <a:xfrm>
            <a:off x="9266349" y="3773168"/>
            <a:ext cx="891904" cy="563683"/>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7795" y="410330"/>
            <a:ext cx="4989215" cy="5475663"/>
          </a:xfrm>
          <a:prstGeom prst="rect">
            <a:avLst/>
          </a:prstGeom>
        </p:spPr>
      </p:pic>
      <p:sp>
        <p:nvSpPr>
          <p:cNvPr id="2" name="Rectangle 1"/>
          <p:cNvSpPr/>
          <p:nvPr/>
        </p:nvSpPr>
        <p:spPr>
          <a:xfrm>
            <a:off x="3592286" y="326571"/>
            <a:ext cx="7717971" cy="5758543"/>
          </a:xfrm>
          <a:prstGeom prst="rect">
            <a:avLst/>
          </a:prstGeom>
          <a:gradFill flip="none" rotWithShape="1">
            <a:gsLst>
              <a:gs pos="0">
                <a:schemeClr val="tx2">
                  <a:alpha val="0"/>
                </a:schemeClr>
              </a:gs>
              <a:gs pos="100000">
                <a:schemeClr val="tx2">
                  <a:alpha val="5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25707" y="320095"/>
            <a:ext cx="3624292" cy="953534"/>
            <a:chOff x="325707" y="320095"/>
            <a:chExt cx="3624292" cy="953534"/>
          </a:xfrm>
        </p:grpSpPr>
        <p:pic>
          <p:nvPicPr>
            <p:cNvPr id="5" name="Picture 4"/>
            <p:cNvPicPr>
              <a:picLocks noChangeAspect="1"/>
            </p:cNvPicPr>
            <p:nvPr/>
          </p:nvPicPr>
          <p:blipFill>
            <a:blip r:embed="rId7"/>
            <a:stretch>
              <a:fillRect/>
            </a:stretch>
          </p:blipFill>
          <p:spPr>
            <a:xfrm>
              <a:off x="347479" y="320096"/>
              <a:ext cx="1035694" cy="778934"/>
            </a:xfrm>
            <a:prstGeom prst="rect">
              <a:avLst/>
            </a:prstGeom>
            <a:ln>
              <a:solidFill>
                <a:schemeClr val="bg2"/>
              </a:solidFill>
            </a:ln>
          </p:spPr>
        </p:pic>
        <p:sp>
          <p:nvSpPr>
            <p:cNvPr id="6" name="TextBox 5"/>
            <p:cNvSpPr txBox="1"/>
            <p:nvPr/>
          </p:nvSpPr>
          <p:spPr>
            <a:xfrm>
              <a:off x="1457667" y="320095"/>
              <a:ext cx="2492332" cy="646331"/>
            </a:xfrm>
            <a:prstGeom prst="rect">
              <a:avLst/>
            </a:prstGeom>
            <a:noFill/>
          </p:spPr>
          <p:txBody>
            <a:bodyPr wrap="square" rtlCol="0">
              <a:spAutoFit/>
            </a:bodyPr>
            <a:lstStyle/>
            <a:p>
              <a:r>
                <a:rPr lang="en-US" dirty="0" smtClean="0">
                  <a:solidFill>
                    <a:schemeClr val="bg1"/>
                  </a:solidFill>
                </a:rPr>
                <a:t>My DB Image</a:t>
              </a:r>
            </a:p>
            <a:p>
              <a:r>
                <a:rPr lang="en-US" dirty="0" smtClean="0">
                  <a:solidFill>
                    <a:schemeClr val="bg1"/>
                  </a:solidFill>
                </a:rPr>
                <a:t>@ today</a:t>
              </a:r>
              <a:endParaRPr lang="en-US" dirty="0">
                <a:solidFill>
                  <a:schemeClr val="bg1"/>
                </a:solidFill>
              </a:endParaRPr>
            </a:p>
          </p:txBody>
        </p:sp>
        <p:cxnSp>
          <p:nvCxnSpPr>
            <p:cNvPr id="8" name="Straight Connector 7"/>
            <p:cNvCxnSpPr/>
            <p:nvPr/>
          </p:nvCxnSpPr>
          <p:spPr>
            <a:xfrm>
              <a:off x="325707" y="1273629"/>
              <a:ext cx="307063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544158" y="292304"/>
            <a:ext cx="7830448" cy="5828441"/>
            <a:chOff x="3544158" y="292304"/>
            <a:chExt cx="7830448" cy="5828441"/>
          </a:xfrm>
        </p:grpSpPr>
        <p:sp>
          <p:nvSpPr>
            <p:cNvPr id="4" name="L-Shape 3"/>
            <p:cNvSpPr/>
            <p:nvPr/>
          </p:nvSpPr>
          <p:spPr>
            <a:xfrm>
              <a:off x="3544158" y="4948526"/>
              <a:ext cx="1172219" cy="1172219"/>
            </a:xfrm>
            <a:prstGeom prst="corner">
              <a:avLst>
                <a:gd name="adj1" fmla="val 7918"/>
                <a:gd name="adj2" fmla="val 79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Shape 17"/>
            <p:cNvSpPr/>
            <p:nvPr/>
          </p:nvSpPr>
          <p:spPr>
            <a:xfrm rot="16200000">
              <a:off x="10202387" y="4948526"/>
              <a:ext cx="1172219" cy="1172219"/>
            </a:xfrm>
            <a:prstGeom prst="corner">
              <a:avLst>
                <a:gd name="adj1" fmla="val 7918"/>
                <a:gd name="adj2" fmla="val 79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Shape 18"/>
            <p:cNvSpPr/>
            <p:nvPr/>
          </p:nvSpPr>
          <p:spPr>
            <a:xfrm rot="10800000">
              <a:off x="10186166" y="292304"/>
              <a:ext cx="1172219" cy="1172219"/>
            </a:xfrm>
            <a:prstGeom prst="corner">
              <a:avLst>
                <a:gd name="adj1" fmla="val 7918"/>
                <a:gd name="adj2" fmla="val 79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Shape 20"/>
            <p:cNvSpPr/>
            <p:nvPr/>
          </p:nvSpPr>
          <p:spPr>
            <a:xfrm rot="5400000">
              <a:off x="3544158" y="292304"/>
              <a:ext cx="1172219" cy="1172219"/>
            </a:xfrm>
            <a:prstGeom prst="corner">
              <a:avLst>
                <a:gd name="adj1" fmla="val 7918"/>
                <a:gd name="adj2" fmla="val 79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23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1" nodeType="after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par>
                          <p:cTn id="11" fill="hold">
                            <p:stCondLst>
                              <p:cond delay="1000"/>
                            </p:stCondLst>
                            <p:childTnLst>
                              <p:par>
                                <p:cTn id="12" presetID="27" presetClass="emph" presetSubtype="0" fill="remove" grpId="0" nodeType="afterEffect">
                                  <p:stCondLst>
                                    <p:cond delay="0"/>
                                  </p:stCondLst>
                                  <p:childTnLst>
                                    <p:animClr clrSpc="rgb" dir="cw">
                                      <p:cBhvr override="childStyle">
                                        <p:cTn id="13" dur="125" autoRev="1" fill="remove"/>
                                        <p:tgtEl>
                                          <p:spTgt spid="2"/>
                                        </p:tgtEl>
                                        <p:attrNameLst>
                                          <p:attrName>style.color</p:attrName>
                                        </p:attrNameLst>
                                      </p:cBhvr>
                                      <p:to>
                                        <a:schemeClr val="bg2"/>
                                      </p:to>
                                    </p:animClr>
                                    <p:animClr clrSpc="rgb" dir="cw">
                                      <p:cBhvr>
                                        <p:cTn id="14" dur="125" autoRev="1" fill="remove"/>
                                        <p:tgtEl>
                                          <p:spTgt spid="2"/>
                                        </p:tgtEl>
                                        <p:attrNameLst>
                                          <p:attrName>fillcolor</p:attrName>
                                        </p:attrNameLst>
                                      </p:cBhvr>
                                      <p:to>
                                        <a:schemeClr val="bg2"/>
                                      </p:to>
                                    </p:animClr>
                                    <p:set>
                                      <p:cBhvr>
                                        <p:cTn id="15" dur="125" autoRev="1" fill="remove"/>
                                        <p:tgtEl>
                                          <p:spTgt spid="2"/>
                                        </p:tgtEl>
                                        <p:attrNameLst>
                                          <p:attrName>fill.type</p:attrName>
                                        </p:attrNameLst>
                                      </p:cBhvr>
                                      <p:to>
                                        <p:strVal val="solid"/>
                                      </p:to>
                                    </p:set>
                                    <p:set>
                                      <p:cBhvr>
                                        <p:cTn id="16" dur="125" autoRev="1" fill="remove"/>
                                        <p:tgtEl>
                                          <p:spTgt spid="2"/>
                                        </p:tgtEl>
                                        <p:attrNameLst>
                                          <p:attrName>fill.on</p:attrName>
                                        </p:attrNameLst>
                                      </p:cBhvr>
                                      <p:to>
                                        <p:strVal val="true"/>
                                      </p:to>
                                    </p:set>
                                  </p:childTnLst>
                                </p:cTn>
                              </p:par>
                            </p:childTnLst>
                          </p:cTn>
                        </p:par>
                        <p:par>
                          <p:cTn id="17" fill="hold">
                            <p:stCondLst>
                              <p:cond delay="1250"/>
                            </p:stCondLst>
                            <p:childTnLst>
                              <p:par>
                                <p:cTn id="18" presetID="10" presetClass="exit" presetSubtype="0" fill="hold" nodeType="after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par>
                          <p:cTn id="21" fill="hold">
                            <p:stCondLst>
                              <p:cond delay="1500"/>
                            </p:stCondLst>
                            <p:childTnLst>
                              <p:par>
                                <p:cTn id="22" presetID="10" presetClass="exit" presetSubtype="0" fill="hold" grpId="2" nodeType="after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444732" y="1789303"/>
            <a:ext cx="5052048" cy="3268972"/>
          </a:xfrm>
          <a:prstGeom prst="rect">
            <a:avLst/>
          </a:prstGeom>
        </p:spPr>
      </p:pic>
      <p:grpSp>
        <p:nvGrpSpPr>
          <p:cNvPr id="18" name="Group 17"/>
          <p:cNvGrpSpPr/>
          <p:nvPr/>
        </p:nvGrpSpPr>
        <p:grpSpPr>
          <a:xfrm>
            <a:off x="3113314" y="-374487"/>
            <a:ext cx="6743883" cy="5475663"/>
            <a:chOff x="4321629" y="410330"/>
            <a:chExt cx="6743883" cy="5475663"/>
          </a:xfrm>
        </p:grpSpPr>
        <p:pic>
          <p:nvPicPr>
            <p:cNvPr id="19" name="Picture 18"/>
            <p:cNvPicPr>
              <a:picLocks noChangeAspect="1"/>
            </p:cNvPicPr>
            <p:nvPr/>
          </p:nvPicPr>
          <p:blipFill>
            <a:blip r:embed="rId4"/>
            <a:stretch>
              <a:fillRect/>
            </a:stretch>
          </p:blipFill>
          <p:spPr>
            <a:xfrm>
              <a:off x="7956805" y="2909731"/>
              <a:ext cx="891904" cy="563683"/>
            </a:xfrm>
            <a:prstGeom prst="rect">
              <a:avLst/>
            </a:prstGeom>
          </p:spPr>
        </p:pic>
        <p:pic>
          <p:nvPicPr>
            <p:cNvPr id="21" name="Picture 20"/>
            <p:cNvPicPr>
              <a:picLocks noChangeAspect="1"/>
            </p:cNvPicPr>
            <p:nvPr/>
          </p:nvPicPr>
          <p:blipFill>
            <a:blip r:embed="rId5"/>
            <a:stretch>
              <a:fillRect/>
            </a:stretch>
          </p:blipFill>
          <p:spPr>
            <a:xfrm>
              <a:off x="4321629" y="1557360"/>
              <a:ext cx="5381359" cy="4289023"/>
            </a:xfrm>
            <a:prstGeom prst="rect">
              <a:avLst/>
            </a:prstGeom>
          </p:spPr>
        </p:pic>
        <p:pic>
          <p:nvPicPr>
            <p:cNvPr id="22" name="Picture 21"/>
            <p:cNvPicPr>
              <a:picLocks noChangeAspect="1"/>
            </p:cNvPicPr>
            <p:nvPr/>
          </p:nvPicPr>
          <p:blipFill>
            <a:blip r:embed="rId6"/>
            <a:stretch>
              <a:fillRect/>
            </a:stretch>
          </p:blipFill>
          <p:spPr>
            <a:xfrm>
              <a:off x="8087396" y="1099029"/>
              <a:ext cx="1724451" cy="1739127"/>
            </a:xfrm>
            <a:prstGeom prst="rect">
              <a:avLst/>
            </a:prstGeom>
          </p:spPr>
        </p:pic>
        <p:pic>
          <p:nvPicPr>
            <p:cNvPr id="23" name="Picture 22"/>
            <p:cNvPicPr>
              <a:picLocks noChangeAspect="1"/>
            </p:cNvPicPr>
            <p:nvPr/>
          </p:nvPicPr>
          <p:blipFill>
            <a:blip r:embed="rId6"/>
            <a:stretch>
              <a:fillRect/>
            </a:stretch>
          </p:blipFill>
          <p:spPr>
            <a:xfrm>
              <a:off x="9341061" y="1943878"/>
              <a:ext cx="1724451" cy="1739127"/>
            </a:xfrm>
            <a:prstGeom prst="rect">
              <a:avLst/>
            </a:prstGeom>
          </p:spPr>
        </p:pic>
        <p:pic>
          <p:nvPicPr>
            <p:cNvPr id="24" name="Picture 23"/>
            <p:cNvPicPr>
              <a:picLocks noChangeAspect="1"/>
            </p:cNvPicPr>
            <p:nvPr/>
          </p:nvPicPr>
          <p:blipFill>
            <a:blip r:embed="rId4"/>
            <a:stretch>
              <a:fillRect/>
            </a:stretch>
          </p:blipFill>
          <p:spPr>
            <a:xfrm>
              <a:off x="9266349" y="3773168"/>
              <a:ext cx="891904" cy="563683"/>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7795" y="410330"/>
              <a:ext cx="4989215" cy="5475663"/>
            </a:xfrm>
            <a:prstGeom prst="rect">
              <a:avLst/>
            </a:prstGeom>
          </p:spPr>
        </p:pic>
      </p:grpSp>
      <p:sp>
        <p:nvSpPr>
          <p:cNvPr id="3" name="TextBox 2"/>
          <p:cNvSpPr txBox="1"/>
          <p:nvPr/>
        </p:nvSpPr>
        <p:spPr>
          <a:xfrm>
            <a:off x="349531" y="5700935"/>
            <a:ext cx="4708605"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Capture VM images</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4" name="Group 3"/>
          <p:cNvGrpSpPr/>
          <p:nvPr/>
        </p:nvGrpSpPr>
        <p:grpSpPr>
          <a:xfrm>
            <a:off x="4321629" y="410330"/>
            <a:ext cx="6743883" cy="5475663"/>
            <a:chOff x="4321629" y="410330"/>
            <a:chExt cx="6743883" cy="5475663"/>
          </a:xfrm>
        </p:grpSpPr>
        <p:pic>
          <p:nvPicPr>
            <p:cNvPr id="16" name="Picture 15"/>
            <p:cNvPicPr>
              <a:picLocks noChangeAspect="1"/>
            </p:cNvPicPr>
            <p:nvPr/>
          </p:nvPicPr>
          <p:blipFill>
            <a:blip r:embed="rId4"/>
            <a:stretch>
              <a:fillRect/>
            </a:stretch>
          </p:blipFill>
          <p:spPr>
            <a:xfrm>
              <a:off x="7956805" y="2909731"/>
              <a:ext cx="891904" cy="563683"/>
            </a:xfrm>
            <a:prstGeom prst="rect">
              <a:avLst/>
            </a:prstGeom>
          </p:spPr>
        </p:pic>
        <p:pic>
          <p:nvPicPr>
            <p:cNvPr id="14" name="Picture 13"/>
            <p:cNvPicPr>
              <a:picLocks noChangeAspect="1"/>
            </p:cNvPicPr>
            <p:nvPr/>
          </p:nvPicPr>
          <p:blipFill>
            <a:blip r:embed="rId5"/>
            <a:stretch>
              <a:fillRect/>
            </a:stretch>
          </p:blipFill>
          <p:spPr>
            <a:xfrm>
              <a:off x="4321629" y="1557360"/>
              <a:ext cx="5381359" cy="4289023"/>
            </a:xfrm>
            <a:prstGeom prst="rect">
              <a:avLst/>
            </a:prstGeom>
          </p:spPr>
        </p:pic>
        <p:pic>
          <p:nvPicPr>
            <p:cNvPr id="13" name="Picture 12"/>
            <p:cNvPicPr>
              <a:picLocks noChangeAspect="1"/>
            </p:cNvPicPr>
            <p:nvPr/>
          </p:nvPicPr>
          <p:blipFill>
            <a:blip r:embed="rId6"/>
            <a:stretch>
              <a:fillRect/>
            </a:stretch>
          </p:blipFill>
          <p:spPr>
            <a:xfrm>
              <a:off x="8087396" y="1099029"/>
              <a:ext cx="1724451" cy="1739127"/>
            </a:xfrm>
            <a:prstGeom prst="rect">
              <a:avLst/>
            </a:prstGeom>
          </p:spPr>
        </p:pic>
        <p:pic>
          <p:nvPicPr>
            <p:cNvPr id="15" name="Picture 14"/>
            <p:cNvPicPr>
              <a:picLocks noChangeAspect="1"/>
            </p:cNvPicPr>
            <p:nvPr/>
          </p:nvPicPr>
          <p:blipFill>
            <a:blip r:embed="rId6"/>
            <a:stretch>
              <a:fillRect/>
            </a:stretch>
          </p:blipFill>
          <p:spPr>
            <a:xfrm>
              <a:off x="9341061" y="1943878"/>
              <a:ext cx="1724451" cy="1739127"/>
            </a:xfrm>
            <a:prstGeom prst="rect">
              <a:avLst/>
            </a:prstGeom>
          </p:spPr>
        </p:pic>
        <p:pic>
          <p:nvPicPr>
            <p:cNvPr id="17" name="Picture 16"/>
            <p:cNvPicPr>
              <a:picLocks noChangeAspect="1"/>
            </p:cNvPicPr>
            <p:nvPr/>
          </p:nvPicPr>
          <p:blipFill>
            <a:blip r:embed="rId4"/>
            <a:stretch>
              <a:fillRect/>
            </a:stretch>
          </p:blipFill>
          <p:spPr>
            <a:xfrm>
              <a:off x="9266349" y="3773168"/>
              <a:ext cx="891904" cy="563683"/>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7795" y="410330"/>
              <a:ext cx="4989215" cy="5475663"/>
            </a:xfrm>
            <a:prstGeom prst="rect">
              <a:avLst/>
            </a:prstGeom>
          </p:spPr>
        </p:pic>
      </p:grpSp>
      <p:grpSp>
        <p:nvGrpSpPr>
          <p:cNvPr id="10" name="Group 9"/>
          <p:cNvGrpSpPr/>
          <p:nvPr/>
        </p:nvGrpSpPr>
        <p:grpSpPr>
          <a:xfrm>
            <a:off x="325707" y="320095"/>
            <a:ext cx="3624292" cy="953534"/>
            <a:chOff x="325707" y="320095"/>
            <a:chExt cx="3624292" cy="953534"/>
          </a:xfrm>
        </p:grpSpPr>
        <p:pic>
          <p:nvPicPr>
            <p:cNvPr id="5" name="Picture 4"/>
            <p:cNvPicPr>
              <a:picLocks noChangeAspect="1"/>
            </p:cNvPicPr>
            <p:nvPr/>
          </p:nvPicPr>
          <p:blipFill>
            <a:blip r:embed="rId8"/>
            <a:stretch>
              <a:fillRect/>
            </a:stretch>
          </p:blipFill>
          <p:spPr>
            <a:xfrm>
              <a:off x="347479" y="320096"/>
              <a:ext cx="1035694" cy="778934"/>
            </a:xfrm>
            <a:prstGeom prst="rect">
              <a:avLst/>
            </a:prstGeom>
            <a:ln>
              <a:solidFill>
                <a:schemeClr val="bg2"/>
              </a:solidFill>
            </a:ln>
          </p:spPr>
        </p:pic>
        <p:sp>
          <p:nvSpPr>
            <p:cNvPr id="6" name="TextBox 5"/>
            <p:cNvSpPr txBox="1"/>
            <p:nvPr/>
          </p:nvSpPr>
          <p:spPr>
            <a:xfrm>
              <a:off x="1457667" y="320095"/>
              <a:ext cx="2492332" cy="646331"/>
            </a:xfrm>
            <a:prstGeom prst="rect">
              <a:avLst/>
            </a:prstGeom>
            <a:noFill/>
          </p:spPr>
          <p:txBody>
            <a:bodyPr wrap="square" rtlCol="0">
              <a:spAutoFit/>
            </a:bodyPr>
            <a:lstStyle/>
            <a:p>
              <a:r>
                <a:rPr lang="en-US" dirty="0">
                  <a:solidFill>
                    <a:schemeClr val="bg1"/>
                  </a:solidFill>
                </a:rPr>
                <a:t>My DB Image</a:t>
              </a:r>
            </a:p>
            <a:p>
              <a:r>
                <a:rPr lang="en-US" dirty="0">
                  <a:solidFill>
                    <a:schemeClr val="bg1"/>
                  </a:solidFill>
                </a:rPr>
                <a:t>@ today</a:t>
              </a:r>
            </a:p>
          </p:txBody>
        </p:sp>
        <p:cxnSp>
          <p:nvCxnSpPr>
            <p:cNvPr id="8" name="Straight Connector 7"/>
            <p:cNvCxnSpPr/>
            <p:nvPr/>
          </p:nvCxnSpPr>
          <p:spPr>
            <a:xfrm>
              <a:off x="325707" y="1273629"/>
              <a:ext cx="3070636"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a:blip r:embed="rId9"/>
          <a:stretch>
            <a:fillRect/>
          </a:stretch>
        </p:blipFill>
        <p:spPr>
          <a:xfrm>
            <a:off x="715927" y="1402822"/>
            <a:ext cx="2090635" cy="1351264"/>
          </a:xfrm>
          <a:prstGeom prst="rect">
            <a:avLst/>
          </a:prstGeom>
        </p:spPr>
      </p:pic>
    </p:spTree>
    <p:extLst>
      <p:ext uri="{BB962C8B-B14F-4D97-AF65-F5344CB8AC3E}">
        <p14:creationId xmlns:p14="http://schemas.microsoft.com/office/powerpoint/2010/main" val="154033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16667E-7 2.22222E-6 L 0.16992 0.19491 " pathEditMode="relative" rAng="0" ptsTypes="AA">
                                      <p:cBhvr>
                                        <p:cTn id="6" dur="2000" fill="hold"/>
                                        <p:tgtEl>
                                          <p:spTgt spid="4"/>
                                        </p:tgtEl>
                                        <p:attrNameLst>
                                          <p:attrName>ppt_x</p:attrName>
                                          <p:attrName>ppt_y</p:attrName>
                                        </p:attrNameLst>
                                      </p:cBhvr>
                                      <p:rCtr x="8490" y="9745"/>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xit" presetSubtype="0" fill="hold"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6174" y="638949"/>
            <a:ext cx="11034445" cy="2387600"/>
          </a:xfrm>
        </p:spPr>
        <p:txBody>
          <a:bodyPr>
            <a:normAutofit/>
          </a:bodyPr>
          <a:lstStyle/>
          <a:p>
            <a:r>
              <a:rPr lang="en-US" sz="6600" dirty="0" smtClean="0">
                <a:solidFill>
                  <a:schemeClr val="bg1"/>
                </a:solidFill>
              </a:rPr>
              <a:t>Virtual Machine configuration</a:t>
            </a:r>
            <a:endParaRPr lang="en-US" sz="6600" dirty="0">
              <a:solidFill>
                <a:schemeClr val="bg1"/>
              </a:solidFill>
            </a:endParaRPr>
          </a:p>
        </p:txBody>
      </p:sp>
      <p:sp>
        <p:nvSpPr>
          <p:cNvPr id="6" name="Subtitle 5"/>
          <p:cNvSpPr>
            <a:spLocks noGrp="1"/>
          </p:cNvSpPr>
          <p:nvPr>
            <p:ph type="subTitle" idx="1"/>
          </p:nvPr>
        </p:nvSpPr>
        <p:spPr>
          <a:xfrm>
            <a:off x="606173" y="3358970"/>
            <a:ext cx="11034445" cy="1655762"/>
          </a:xfrm>
        </p:spPr>
        <p:txBody>
          <a:bodyPr>
            <a:noAutofit/>
          </a:bodyPr>
          <a:lstStyle/>
          <a:p>
            <a:r>
              <a:rPr lang="en-US" sz="4000" dirty="0" smtClean="0">
                <a:solidFill>
                  <a:srgbClr val="92D050"/>
                </a:solidFill>
                <a:latin typeface="+mj-lt"/>
                <a:sym typeface="Wingdings" panose="05000000000000000000" pitchFamily="2" charset="2"/>
              </a:rPr>
              <a:t></a:t>
            </a:r>
            <a:r>
              <a:rPr lang="en-US" sz="4000" dirty="0" smtClean="0">
                <a:solidFill>
                  <a:schemeClr val="bg1"/>
                </a:solidFill>
                <a:latin typeface="+mj-lt"/>
                <a:sym typeface="Wingdings" panose="05000000000000000000" pitchFamily="2" charset="2"/>
              </a:rPr>
              <a:t> </a:t>
            </a:r>
            <a:r>
              <a:rPr lang="en-US" sz="4000" dirty="0" smtClean="0">
                <a:solidFill>
                  <a:schemeClr val="bg1"/>
                </a:solidFill>
                <a:latin typeface="+mj-lt"/>
              </a:rPr>
              <a:t>Puppet</a:t>
            </a:r>
          </a:p>
          <a:p>
            <a:r>
              <a:rPr lang="en-US" sz="4000" dirty="0" smtClean="0">
                <a:solidFill>
                  <a:srgbClr val="92D050"/>
                </a:solidFill>
                <a:latin typeface="+mj-lt"/>
                <a:sym typeface="Wingdings" panose="05000000000000000000" pitchFamily="2" charset="2"/>
              </a:rPr>
              <a:t></a:t>
            </a:r>
            <a:r>
              <a:rPr lang="en-US" sz="4000" dirty="0" smtClean="0">
                <a:solidFill>
                  <a:schemeClr val="bg1"/>
                </a:solidFill>
                <a:latin typeface="+mj-lt"/>
                <a:sym typeface="Wingdings" panose="05000000000000000000" pitchFamily="2" charset="2"/>
              </a:rPr>
              <a:t> </a:t>
            </a:r>
            <a:r>
              <a:rPr lang="en-US" sz="4000" dirty="0" smtClean="0">
                <a:solidFill>
                  <a:schemeClr val="bg1"/>
                </a:solidFill>
                <a:latin typeface="+mj-lt"/>
              </a:rPr>
              <a:t>Chef</a:t>
            </a:r>
          </a:p>
          <a:p>
            <a:r>
              <a:rPr lang="en-US" sz="4000" dirty="0" smtClean="0">
                <a:solidFill>
                  <a:srgbClr val="92D050"/>
                </a:solidFill>
                <a:latin typeface="+mj-lt"/>
                <a:sym typeface="Wingdings" panose="05000000000000000000" pitchFamily="2" charset="2"/>
              </a:rPr>
              <a:t></a:t>
            </a:r>
            <a:r>
              <a:rPr lang="en-US" sz="4000" dirty="0" smtClean="0">
                <a:solidFill>
                  <a:schemeClr val="bg1"/>
                </a:solidFill>
                <a:latin typeface="+mj-lt"/>
                <a:sym typeface="Wingdings" panose="05000000000000000000" pitchFamily="2" charset="2"/>
              </a:rPr>
              <a:t> PowerShell and </a:t>
            </a:r>
            <a:r>
              <a:rPr lang="en-US" sz="4000" dirty="0" smtClean="0">
                <a:solidFill>
                  <a:schemeClr val="bg1"/>
                </a:solidFill>
                <a:latin typeface="+mj-lt"/>
              </a:rPr>
              <a:t>DSC</a:t>
            </a:r>
            <a:endParaRPr lang="en-US" sz="4000" dirty="0">
              <a:solidFill>
                <a:schemeClr val="bg1"/>
              </a:solidFill>
              <a:latin typeface="+mj-lt"/>
            </a:endParaRPr>
          </a:p>
        </p:txBody>
      </p:sp>
    </p:spTree>
    <p:extLst>
      <p:ext uri="{BB962C8B-B14F-4D97-AF65-F5344CB8AC3E}">
        <p14:creationId xmlns:p14="http://schemas.microsoft.com/office/powerpoint/2010/main" val="117486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81025" y="276225"/>
            <a:ext cx="3600450" cy="1323439"/>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Virtual Machine management</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15" name="Group 14"/>
          <p:cNvGrpSpPr/>
          <p:nvPr/>
        </p:nvGrpSpPr>
        <p:grpSpPr>
          <a:xfrm>
            <a:off x="4681440" y="552450"/>
            <a:ext cx="4072035" cy="3697497"/>
            <a:chOff x="4605240" y="371475"/>
            <a:chExt cx="4072035" cy="3697497"/>
          </a:xfrm>
        </p:grpSpPr>
        <p:grpSp>
          <p:nvGrpSpPr>
            <p:cNvPr id="16" name="Group 15"/>
            <p:cNvGrpSpPr/>
            <p:nvPr/>
          </p:nvGrpSpPr>
          <p:grpSpPr>
            <a:xfrm>
              <a:off x="4605240" y="371475"/>
              <a:ext cx="2586135" cy="2716422"/>
              <a:chOff x="5535563" y="1343579"/>
              <a:chExt cx="2438047" cy="2560874"/>
            </a:xfrm>
          </p:grpSpPr>
          <p:pic>
            <p:nvPicPr>
              <p:cNvPr id="24" name="Picture 23"/>
              <p:cNvPicPr>
                <a:picLocks noChangeAspect="1"/>
              </p:cNvPicPr>
              <p:nvPr/>
            </p:nvPicPr>
            <p:blipFill>
              <a:blip r:embed="rId3"/>
              <a:stretch>
                <a:fillRect/>
              </a:stretch>
            </p:blipFill>
            <p:spPr>
              <a:xfrm>
                <a:off x="5535563" y="1978974"/>
                <a:ext cx="2438047" cy="1856615"/>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17" name="Group 16"/>
            <p:cNvGrpSpPr/>
            <p:nvPr/>
          </p:nvGrpSpPr>
          <p:grpSpPr>
            <a:xfrm>
              <a:off x="6091140" y="1352550"/>
              <a:ext cx="2586135" cy="2716422"/>
              <a:chOff x="5535563" y="1343579"/>
              <a:chExt cx="2438047" cy="2560874"/>
            </a:xfrm>
          </p:grpSpPr>
          <p:pic>
            <p:nvPicPr>
              <p:cNvPr id="19" name="Picture 18"/>
              <p:cNvPicPr>
                <a:picLocks noChangeAspect="1"/>
              </p:cNvPicPr>
              <p:nvPr/>
            </p:nvPicPr>
            <p:blipFill>
              <a:blip r:embed="rId3"/>
              <a:stretch>
                <a:fillRect/>
              </a:stretch>
            </p:blipFill>
            <p:spPr>
              <a:xfrm>
                <a:off x="5535563" y="1978974"/>
                <a:ext cx="2438047" cy="1856615"/>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grpSp>
        <p:nvGrpSpPr>
          <p:cNvPr id="26" name="Group 25"/>
          <p:cNvGrpSpPr/>
          <p:nvPr/>
        </p:nvGrpSpPr>
        <p:grpSpPr>
          <a:xfrm>
            <a:off x="2996986" y="1409140"/>
            <a:ext cx="5567460" cy="4688097"/>
            <a:chOff x="2947890" y="1438275"/>
            <a:chExt cx="5567460" cy="4688097"/>
          </a:xfrm>
        </p:grpSpPr>
        <p:grpSp>
          <p:nvGrpSpPr>
            <p:cNvPr id="27" name="Group 26"/>
            <p:cNvGrpSpPr/>
            <p:nvPr/>
          </p:nvGrpSpPr>
          <p:grpSpPr>
            <a:xfrm>
              <a:off x="2947890" y="1438275"/>
              <a:ext cx="2586135" cy="2716422"/>
              <a:chOff x="5535563" y="1343579"/>
              <a:chExt cx="2438047" cy="2560874"/>
            </a:xfrm>
          </p:grpSpPr>
          <p:pic>
            <p:nvPicPr>
              <p:cNvPr id="34" name="Picture 33"/>
              <p:cNvPicPr>
                <a:picLocks noChangeAspect="1"/>
              </p:cNvPicPr>
              <p:nvPr/>
            </p:nvPicPr>
            <p:blipFill>
              <a:blip r:embed="rId3"/>
              <a:stretch>
                <a:fillRect/>
              </a:stretch>
            </p:blipFill>
            <p:spPr>
              <a:xfrm>
                <a:off x="5535563" y="1978974"/>
                <a:ext cx="2438047" cy="1856615"/>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28" name="Group 27"/>
            <p:cNvGrpSpPr/>
            <p:nvPr/>
          </p:nvGrpSpPr>
          <p:grpSpPr>
            <a:xfrm>
              <a:off x="4433790" y="2419350"/>
              <a:ext cx="2586135" cy="2716422"/>
              <a:chOff x="5535563" y="1343579"/>
              <a:chExt cx="2438047" cy="2560874"/>
            </a:xfrm>
          </p:grpSpPr>
          <p:pic>
            <p:nvPicPr>
              <p:cNvPr id="32" name="Picture 31"/>
              <p:cNvPicPr>
                <a:picLocks noChangeAspect="1"/>
              </p:cNvPicPr>
              <p:nvPr/>
            </p:nvPicPr>
            <p:blipFill>
              <a:blip r:embed="rId3"/>
              <a:stretch>
                <a:fillRect/>
              </a:stretch>
            </p:blipFill>
            <p:spPr>
              <a:xfrm>
                <a:off x="5535563" y="1978974"/>
                <a:ext cx="2438047" cy="185661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29" name="Group 28"/>
            <p:cNvGrpSpPr/>
            <p:nvPr/>
          </p:nvGrpSpPr>
          <p:grpSpPr>
            <a:xfrm>
              <a:off x="5929215" y="3409950"/>
              <a:ext cx="2586135" cy="2716422"/>
              <a:chOff x="5535563" y="1343579"/>
              <a:chExt cx="2438047" cy="2560874"/>
            </a:xfrm>
          </p:grpSpPr>
          <p:pic>
            <p:nvPicPr>
              <p:cNvPr id="30" name="Picture 29"/>
              <p:cNvPicPr>
                <a:picLocks noChangeAspect="1"/>
              </p:cNvPicPr>
              <p:nvPr/>
            </p:nvPicPr>
            <p:blipFill>
              <a:blip r:embed="rId3"/>
              <a:stretch>
                <a:fillRect/>
              </a:stretch>
            </p:blipFill>
            <p:spPr>
              <a:xfrm>
                <a:off x="5535563" y="1978974"/>
                <a:ext cx="2438047" cy="1856615"/>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grpSp>
        <p:nvGrpSpPr>
          <p:cNvPr id="36" name="Group 35"/>
          <p:cNvGrpSpPr/>
          <p:nvPr/>
        </p:nvGrpSpPr>
        <p:grpSpPr>
          <a:xfrm>
            <a:off x="-185835" y="1285875"/>
            <a:ext cx="10073021" cy="7649252"/>
            <a:chOff x="-185835" y="1285875"/>
            <a:chExt cx="10073021" cy="7649252"/>
          </a:xfrm>
        </p:grpSpPr>
        <p:grpSp>
          <p:nvGrpSpPr>
            <p:cNvPr id="37" name="Group 36"/>
            <p:cNvGrpSpPr/>
            <p:nvPr/>
          </p:nvGrpSpPr>
          <p:grpSpPr>
            <a:xfrm>
              <a:off x="-185835" y="1285875"/>
              <a:ext cx="5567460" cy="4688097"/>
              <a:chOff x="2947890" y="1438275"/>
              <a:chExt cx="5567460" cy="4688097"/>
            </a:xfrm>
          </p:grpSpPr>
          <p:grpSp>
            <p:nvGrpSpPr>
              <p:cNvPr id="48" name="Group 47"/>
              <p:cNvGrpSpPr/>
              <p:nvPr/>
            </p:nvGrpSpPr>
            <p:grpSpPr>
              <a:xfrm>
                <a:off x="2947890" y="1438275"/>
                <a:ext cx="2586135" cy="2716422"/>
                <a:chOff x="5535563" y="1343579"/>
                <a:chExt cx="2438047" cy="2560874"/>
              </a:xfrm>
            </p:grpSpPr>
            <p:pic>
              <p:nvPicPr>
                <p:cNvPr id="55" name="Picture 54"/>
                <p:cNvPicPr>
                  <a:picLocks noChangeAspect="1"/>
                </p:cNvPicPr>
                <p:nvPr/>
              </p:nvPicPr>
              <p:blipFill>
                <a:blip r:embed="rId3"/>
                <a:stretch>
                  <a:fillRect/>
                </a:stretch>
              </p:blipFill>
              <p:spPr>
                <a:xfrm>
                  <a:off x="5535563" y="1978974"/>
                  <a:ext cx="2438047" cy="1856615"/>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9" name="Group 48"/>
              <p:cNvGrpSpPr/>
              <p:nvPr/>
            </p:nvGrpSpPr>
            <p:grpSpPr>
              <a:xfrm>
                <a:off x="4433790" y="2419350"/>
                <a:ext cx="2586135" cy="2716422"/>
                <a:chOff x="5535563" y="1343579"/>
                <a:chExt cx="2438047" cy="2560874"/>
              </a:xfrm>
            </p:grpSpPr>
            <p:pic>
              <p:nvPicPr>
                <p:cNvPr id="53" name="Picture 52"/>
                <p:cNvPicPr>
                  <a:picLocks noChangeAspect="1"/>
                </p:cNvPicPr>
                <p:nvPr/>
              </p:nvPicPr>
              <p:blipFill>
                <a:blip r:embed="rId3"/>
                <a:stretch>
                  <a:fillRect/>
                </a:stretch>
              </p:blipFill>
              <p:spPr>
                <a:xfrm>
                  <a:off x="5535563" y="1978974"/>
                  <a:ext cx="2438047" cy="1856615"/>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50" name="Group 49"/>
              <p:cNvGrpSpPr/>
              <p:nvPr/>
            </p:nvGrpSpPr>
            <p:grpSpPr>
              <a:xfrm>
                <a:off x="5929215" y="3409950"/>
                <a:ext cx="2586135" cy="2716422"/>
                <a:chOff x="5535563" y="1343579"/>
                <a:chExt cx="2438047" cy="2560874"/>
              </a:xfrm>
            </p:grpSpPr>
            <p:pic>
              <p:nvPicPr>
                <p:cNvPr id="51" name="Picture 50"/>
                <p:cNvPicPr>
                  <a:picLocks noChangeAspect="1"/>
                </p:cNvPicPr>
                <p:nvPr/>
              </p:nvPicPr>
              <p:blipFill>
                <a:blip r:embed="rId3"/>
                <a:stretch>
                  <a:fillRect/>
                </a:stretch>
              </p:blipFill>
              <p:spPr>
                <a:xfrm>
                  <a:off x="5535563" y="1978974"/>
                  <a:ext cx="2438047" cy="1856615"/>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grpSp>
          <p:nvGrpSpPr>
            <p:cNvPr id="38" name="Group 37"/>
            <p:cNvGrpSpPr/>
            <p:nvPr/>
          </p:nvGrpSpPr>
          <p:grpSpPr>
            <a:xfrm>
              <a:off x="4319726" y="4247030"/>
              <a:ext cx="5567460" cy="4688097"/>
              <a:chOff x="2947890" y="1438275"/>
              <a:chExt cx="5567460" cy="4688097"/>
            </a:xfrm>
          </p:grpSpPr>
          <p:grpSp>
            <p:nvGrpSpPr>
              <p:cNvPr id="39" name="Group 38"/>
              <p:cNvGrpSpPr/>
              <p:nvPr/>
            </p:nvGrpSpPr>
            <p:grpSpPr>
              <a:xfrm>
                <a:off x="2947890" y="1438275"/>
                <a:ext cx="2586135" cy="2716422"/>
                <a:chOff x="5535563" y="1343579"/>
                <a:chExt cx="2438047" cy="2560874"/>
              </a:xfrm>
            </p:grpSpPr>
            <p:pic>
              <p:nvPicPr>
                <p:cNvPr id="46" name="Picture 45"/>
                <p:cNvPicPr>
                  <a:picLocks noChangeAspect="1"/>
                </p:cNvPicPr>
                <p:nvPr/>
              </p:nvPicPr>
              <p:blipFill>
                <a:blip r:embed="rId3"/>
                <a:stretch>
                  <a:fillRect/>
                </a:stretch>
              </p:blipFill>
              <p:spPr>
                <a:xfrm>
                  <a:off x="5535563" y="1978974"/>
                  <a:ext cx="2438047" cy="1856615"/>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0" name="Group 39"/>
              <p:cNvGrpSpPr/>
              <p:nvPr/>
            </p:nvGrpSpPr>
            <p:grpSpPr>
              <a:xfrm>
                <a:off x="4433790" y="2419350"/>
                <a:ext cx="2586135" cy="2716422"/>
                <a:chOff x="5535563" y="1343579"/>
                <a:chExt cx="2438047" cy="2560874"/>
              </a:xfrm>
            </p:grpSpPr>
            <p:pic>
              <p:nvPicPr>
                <p:cNvPr id="44" name="Picture 43"/>
                <p:cNvPicPr>
                  <a:picLocks noChangeAspect="1"/>
                </p:cNvPicPr>
                <p:nvPr/>
              </p:nvPicPr>
              <p:blipFill>
                <a:blip r:embed="rId3"/>
                <a:stretch>
                  <a:fillRect/>
                </a:stretch>
              </p:blipFill>
              <p:spPr>
                <a:xfrm>
                  <a:off x="5535563" y="1978974"/>
                  <a:ext cx="2438047" cy="1856615"/>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1" name="Group 40"/>
              <p:cNvGrpSpPr/>
              <p:nvPr/>
            </p:nvGrpSpPr>
            <p:grpSpPr>
              <a:xfrm>
                <a:off x="5929215" y="3409950"/>
                <a:ext cx="2586135" cy="2716422"/>
                <a:chOff x="5535563" y="1343579"/>
                <a:chExt cx="2438047" cy="2560874"/>
              </a:xfrm>
            </p:grpSpPr>
            <p:pic>
              <p:nvPicPr>
                <p:cNvPr id="42" name="Picture 41"/>
                <p:cNvPicPr>
                  <a:picLocks noChangeAspect="1"/>
                </p:cNvPicPr>
                <p:nvPr/>
              </p:nvPicPr>
              <p:blipFill>
                <a:blip r:embed="rId3"/>
                <a:stretch>
                  <a:fillRect/>
                </a:stretch>
              </p:blipFill>
              <p:spPr>
                <a:xfrm>
                  <a:off x="5535563" y="1978974"/>
                  <a:ext cx="2438047" cy="1856615"/>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grpSp>
      <p:pic>
        <p:nvPicPr>
          <p:cNvPr id="57" name="Picture 56"/>
          <p:cNvPicPr>
            <a:picLocks noChangeAspect="1"/>
          </p:cNvPicPr>
          <p:nvPr/>
        </p:nvPicPr>
        <p:blipFill>
          <a:blip r:embed="rId5"/>
          <a:stretch>
            <a:fillRect/>
          </a:stretch>
        </p:blipFill>
        <p:spPr>
          <a:xfrm>
            <a:off x="9671302" y="5336181"/>
            <a:ext cx="1935000" cy="292500"/>
          </a:xfrm>
          <a:prstGeom prst="rect">
            <a:avLst/>
          </a:prstGeom>
        </p:spPr>
      </p:pic>
      <p:pic>
        <p:nvPicPr>
          <p:cNvPr id="12" name="Picture 11"/>
          <p:cNvPicPr>
            <a:picLocks noChangeAspect="1"/>
          </p:cNvPicPr>
          <p:nvPr/>
        </p:nvPicPr>
        <p:blipFill>
          <a:blip r:embed="rId6"/>
          <a:stretch>
            <a:fillRect/>
          </a:stretch>
        </p:blipFill>
        <p:spPr>
          <a:xfrm>
            <a:off x="6609503" y="0"/>
            <a:ext cx="5582498" cy="3614057"/>
          </a:xfrm>
          <a:prstGeom prst="rect">
            <a:avLst/>
          </a:prstGeom>
        </p:spPr>
      </p:pic>
      <p:pic>
        <p:nvPicPr>
          <p:cNvPr id="21" name="Picture 20"/>
          <p:cNvPicPr>
            <a:picLocks noChangeAspect="1"/>
          </p:cNvPicPr>
          <p:nvPr/>
        </p:nvPicPr>
        <p:blipFill>
          <a:blip r:embed="rId7"/>
          <a:stretch>
            <a:fillRect/>
          </a:stretch>
        </p:blipFill>
        <p:spPr>
          <a:xfrm>
            <a:off x="9657685" y="136411"/>
            <a:ext cx="1357317" cy="1917479"/>
          </a:xfrm>
          <a:prstGeom prst="rect">
            <a:avLst/>
          </a:prstGeom>
        </p:spPr>
      </p:pic>
      <p:pic>
        <p:nvPicPr>
          <p:cNvPr id="10" name="Picture 9"/>
          <p:cNvPicPr>
            <a:picLocks noChangeAspect="1"/>
          </p:cNvPicPr>
          <p:nvPr/>
        </p:nvPicPr>
        <p:blipFill>
          <a:blip r:embed="rId8"/>
          <a:stretch>
            <a:fillRect/>
          </a:stretch>
        </p:blipFill>
        <p:spPr>
          <a:xfrm>
            <a:off x="9706844" y="180729"/>
            <a:ext cx="1258625" cy="1826095"/>
          </a:xfrm>
          <a:prstGeom prst="rect">
            <a:avLst/>
          </a:prstGeom>
        </p:spPr>
      </p:pic>
      <p:pic>
        <p:nvPicPr>
          <p:cNvPr id="14" name="Picture 13"/>
          <p:cNvPicPr>
            <a:picLocks noChangeAspect="1"/>
          </p:cNvPicPr>
          <p:nvPr/>
        </p:nvPicPr>
        <p:blipFill>
          <a:blip r:embed="rId9"/>
          <a:stretch>
            <a:fillRect/>
          </a:stretch>
        </p:blipFill>
        <p:spPr>
          <a:xfrm>
            <a:off x="10699272" y="1800295"/>
            <a:ext cx="953908" cy="652674"/>
          </a:xfrm>
          <a:prstGeom prst="rect">
            <a:avLst/>
          </a:prstGeom>
        </p:spPr>
      </p:pic>
      <p:pic>
        <p:nvPicPr>
          <p:cNvPr id="18" name="Picture 17"/>
          <p:cNvPicPr>
            <a:picLocks noChangeAspect="1"/>
          </p:cNvPicPr>
          <p:nvPr/>
        </p:nvPicPr>
        <p:blipFill>
          <a:blip r:embed="rId10"/>
          <a:stretch>
            <a:fillRect/>
          </a:stretch>
        </p:blipFill>
        <p:spPr>
          <a:xfrm>
            <a:off x="9797143" y="956100"/>
            <a:ext cx="455212" cy="748898"/>
          </a:xfrm>
          <a:prstGeom prst="rect">
            <a:avLst/>
          </a:prstGeom>
        </p:spPr>
      </p:pic>
      <p:pic>
        <p:nvPicPr>
          <p:cNvPr id="8" name="Picture 7"/>
          <p:cNvPicPr>
            <a:picLocks noChangeAspect="1"/>
          </p:cNvPicPr>
          <p:nvPr/>
        </p:nvPicPr>
        <p:blipFill>
          <a:blip r:embed="rId11"/>
          <a:stretch>
            <a:fillRect/>
          </a:stretch>
        </p:blipFill>
        <p:spPr>
          <a:xfrm>
            <a:off x="581025" y="480613"/>
            <a:ext cx="8138551" cy="2248274"/>
          </a:xfrm>
          <a:prstGeom prst="rect">
            <a:avLst/>
          </a:prstGeom>
        </p:spPr>
      </p:pic>
      <p:pic>
        <p:nvPicPr>
          <p:cNvPr id="22" name="Picture 21"/>
          <p:cNvPicPr>
            <a:picLocks noChangeAspect="1"/>
          </p:cNvPicPr>
          <p:nvPr/>
        </p:nvPicPr>
        <p:blipFill>
          <a:blip r:embed="rId12"/>
          <a:stretch>
            <a:fillRect/>
          </a:stretch>
        </p:blipFill>
        <p:spPr>
          <a:xfrm>
            <a:off x="581025" y="480613"/>
            <a:ext cx="8138551" cy="2238101"/>
          </a:xfrm>
          <a:prstGeom prst="rect">
            <a:avLst/>
          </a:prstGeom>
        </p:spPr>
      </p:pic>
    </p:spTree>
    <p:extLst>
      <p:ext uri="{BB962C8B-B14F-4D97-AF65-F5344CB8AC3E}">
        <p14:creationId xmlns:p14="http://schemas.microsoft.com/office/powerpoint/2010/main" val="24630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par>
                                <p:cTn id="12" presetID="47" presetClass="entr" presetSubtype="0" fill="hold"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nodeType="clickEffect">
                                  <p:stCondLst>
                                    <p:cond delay="0"/>
                                  </p:stCondLst>
                                  <p:childTnLst>
                                    <p:animMotion origin="layout" path="M 0 0 L 0.25 0 E" pathEditMode="relative" ptsTypes="">
                                      <p:cBhvr>
                                        <p:cTn id="28" dur="2000" fill="hold"/>
                                        <p:tgtEl>
                                          <p:spTgt spid="8"/>
                                        </p:tgtEl>
                                        <p:attrNameLst>
                                          <p:attrName>ppt_x</p:attrName>
                                          <p:attrName>ppt_y</p:attrName>
                                        </p:attrNameLst>
                                      </p:cBhvr>
                                    </p:animMotion>
                                  </p:childTnLst>
                                </p:cTn>
                              </p:par>
                              <p:par>
                                <p:cTn id="29" presetID="10" presetClass="exit" presetSubtype="0" fill="hold" nodeType="withEffect">
                                  <p:stCondLst>
                                    <p:cond delay="150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2.08333E-7 -3.33333E-6 L 0.25 -3.33333E-6 " pathEditMode="relative" rAng="0" ptsTypes="AA">
                                      <p:cBhvr>
                                        <p:cTn id="43" dur="2000" fill="hold"/>
                                        <p:tgtEl>
                                          <p:spTgt spid="22"/>
                                        </p:tgtEl>
                                        <p:attrNameLst>
                                          <p:attrName>ppt_x</p:attrName>
                                          <p:attrName>ppt_y</p:attrName>
                                        </p:attrNameLst>
                                      </p:cBhvr>
                                      <p:rCtr x="12500" y="0"/>
                                    </p:animMotion>
                                  </p:childTnLst>
                                </p:cTn>
                              </p:par>
                              <p:par>
                                <p:cTn id="44" presetID="10" presetClass="exit" presetSubtype="0" fill="hold" nodeType="withEffect">
                                  <p:stCondLst>
                                    <p:cond delay="1500"/>
                                  </p:stCondLst>
                                  <p:childTnLst>
                                    <p:animEffect transition="out" filter="fade">
                                      <p:cBhvr>
                                        <p:cTn id="45" dur="500"/>
                                        <p:tgtEl>
                                          <p:spTgt spid="22"/>
                                        </p:tgtEl>
                                      </p:cBhvr>
                                    </p:animEffect>
                                    <p:set>
                                      <p:cBhvr>
                                        <p:cTn id="46" dur="1" fill="hold">
                                          <p:stCondLst>
                                            <p:cond delay="499"/>
                                          </p:stCondLst>
                                        </p:cTn>
                                        <p:tgtEl>
                                          <p:spTgt spid="22"/>
                                        </p:tgtEl>
                                        <p:attrNameLst>
                                          <p:attrName>style.visibility</p:attrName>
                                        </p:attrNameLst>
                                      </p:cBhvr>
                                      <p:to>
                                        <p:strVal val="hidden"/>
                                      </p:to>
                                    </p:set>
                                  </p:childTnLst>
                                </p:cTn>
                              </p:par>
                              <p:par>
                                <p:cTn id="47" presetID="10" presetClass="entr" presetSubtype="0" fill="hold" grpId="0" nodeType="withEffect">
                                  <p:stCondLst>
                                    <p:cond delay="150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2000"/>
                            </p:stCondLst>
                            <p:childTnLst>
                              <p:par>
                                <p:cTn id="51" presetID="10" presetClass="entr" presetSubtype="0" fill="hold" nodeType="afterEffect">
                                  <p:stCondLst>
                                    <p:cond delay="25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par>
                          <p:cTn id="54" fill="hold">
                            <p:stCondLst>
                              <p:cond delay="2750"/>
                            </p:stCondLst>
                            <p:childTnLst>
                              <p:par>
                                <p:cTn id="55" presetID="10" presetClass="entr" presetSubtype="0" fill="hold" nodeType="afterEffect">
                                  <p:stCondLst>
                                    <p:cond delay="25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par>
                          <p:cTn id="58" fill="hold">
                            <p:stCondLst>
                              <p:cond delay="3500"/>
                            </p:stCondLst>
                            <p:childTnLst>
                              <p:par>
                                <p:cTn id="59" presetID="10" presetClass="entr"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85835" y="1285875"/>
            <a:ext cx="2586135" cy="2716422"/>
            <a:chOff x="5535563" y="1343579"/>
            <a:chExt cx="2438047" cy="2560874"/>
          </a:xfrm>
        </p:grpSpPr>
        <p:pic>
          <p:nvPicPr>
            <p:cNvPr id="38" name="Picture 37"/>
            <p:cNvPicPr>
              <a:picLocks noChangeAspect="1"/>
            </p:cNvPicPr>
            <p:nvPr/>
          </p:nvPicPr>
          <p:blipFill>
            <a:blip r:embed="rId3"/>
            <a:stretch>
              <a:fillRect/>
            </a:stretch>
          </p:blipFill>
          <p:spPr>
            <a:xfrm>
              <a:off x="5535563" y="1978974"/>
              <a:ext cx="2438047" cy="1856615"/>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67" name="Group 66"/>
          <p:cNvGrpSpPr/>
          <p:nvPr/>
        </p:nvGrpSpPr>
        <p:grpSpPr>
          <a:xfrm>
            <a:off x="-193329" y="1305745"/>
            <a:ext cx="2593491" cy="2724150"/>
            <a:chOff x="8126363" y="-749732"/>
            <a:chExt cx="2438047" cy="2560874"/>
          </a:xfrm>
        </p:grpSpPr>
        <p:pic>
          <p:nvPicPr>
            <p:cNvPr id="74" name="Picture 73"/>
            <p:cNvPicPr>
              <a:picLocks noChangeAspect="1"/>
            </p:cNvPicPr>
            <p:nvPr/>
          </p:nvPicPr>
          <p:blipFill>
            <a:blip r:embed="rId5"/>
            <a:stretch>
              <a:fillRect/>
            </a:stretch>
          </p:blipFill>
          <p:spPr>
            <a:xfrm>
              <a:off x="8126363" y="-133737"/>
              <a:ext cx="2438047" cy="1856615"/>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32" name="Group 31"/>
          <p:cNvGrpSpPr/>
          <p:nvPr/>
        </p:nvGrpSpPr>
        <p:grpSpPr>
          <a:xfrm>
            <a:off x="1300065" y="2266950"/>
            <a:ext cx="2586135" cy="2716422"/>
            <a:chOff x="5535563" y="1343579"/>
            <a:chExt cx="2438047" cy="2560874"/>
          </a:xfrm>
        </p:grpSpPr>
        <p:pic>
          <p:nvPicPr>
            <p:cNvPr id="36" name="Picture 35"/>
            <p:cNvPicPr>
              <a:picLocks noChangeAspect="1"/>
            </p:cNvPicPr>
            <p:nvPr/>
          </p:nvPicPr>
          <p:blipFill>
            <a:blip r:embed="rId3"/>
            <a:stretch>
              <a:fillRect/>
            </a:stretch>
          </p:blipFill>
          <p:spPr>
            <a:xfrm>
              <a:off x="5535563" y="1978974"/>
              <a:ext cx="2438047" cy="1856615"/>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68" name="Group 67"/>
          <p:cNvGrpSpPr/>
          <p:nvPr/>
        </p:nvGrpSpPr>
        <p:grpSpPr>
          <a:xfrm>
            <a:off x="1292571" y="2286820"/>
            <a:ext cx="2593491" cy="2724150"/>
            <a:chOff x="8126363" y="-749732"/>
            <a:chExt cx="2438047" cy="2560874"/>
          </a:xfrm>
        </p:grpSpPr>
        <p:pic>
          <p:nvPicPr>
            <p:cNvPr id="72" name="Picture 71"/>
            <p:cNvPicPr>
              <a:picLocks noChangeAspect="1"/>
            </p:cNvPicPr>
            <p:nvPr/>
          </p:nvPicPr>
          <p:blipFill>
            <a:blip r:embed="rId5"/>
            <a:stretch>
              <a:fillRect/>
            </a:stretch>
          </p:blipFill>
          <p:spPr>
            <a:xfrm>
              <a:off x="8126363" y="-133737"/>
              <a:ext cx="2438047" cy="1856615"/>
            </a:xfrm>
            <a:prstGeom prst="rect">
              <a:avLst/>
            </a:prstGeom>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21" name="Group 20"/>
          <p:cNvGrpSpPr/>
          <p:nvPr/>
        </p:nvGrpSpPr>
        <p:grpSpPr>
          <a:xfrm>
            <a:off x="2996986" y="1409140"/>
            <a:ext cx="2586135" cy="2716422"/>
            <a:chOff x="5535563" y="1343579"/>
            <a:chExt cx="2438047" cy="2560874"/>
          </a:xfrm>
        </p:grpSpPr>
        <p:pic>
          <p:nvPicPr>
            <p:cNvPr id="28" name="Picture 27"/>
            <p:cNvPicPr>
              <a:picLocks noChangeAspect="1"/>
            </p:cNvPicPr>
            <p:nvPr/>
          </p:nvPicPr>
          <p:blipFill>
            <a:blip r:embed="rId3"/>
            <a:stretch>
              <a:fillRect/>
            </a:stretch>
          </p:blipFill>
          <p:spPr>
            <a:xfrm>
              <a:off x="5535563" y="1978974"/>
              <a:ext cx="2438047" cy="1856615"/>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57" name="Group 56"/>
          <p:cNvGrpSpPr/>
          <p:nvPr/>
        </p:nvGrpSpPr>
        <p:grpSpPr>
          <a:xfrm>
            <a:off x="2997684" y="1419225"/>
            <a:ext cx="2593491" cy="2724150"/>
            <a:chOff x="8126363" y="-749732"/>
            <a:chExt cx="2438047" cy="2560874"/>
          </a:xfrm>
        </p:grpSpPr>
        <p:pic>
          <p:nvPicPr>
            <p:cNvPr id="58" name="Picture 57"/>
            <p:cNvPicPr>
              <a:picLocks noChangeAspect="1"/>
            </p:cNvPicPr>
            <p:nvPr/>
          </p:nvPicPr>
          <p:blipFill>
            <a:blip r:embed="rId5"/>
            <a:stretch>
              <a:fillRect/>
            </a:stretch>
          </p:blipFill>
          <p:spPr>
            <a:xfrm>
              <a:off x="8126363" y="-133737"/>
              <a:ext cx="2438047" cy="1856615"/>
            </a:xfrm>
            <a:prstGeom prst="rect">
              <a:avLst/>
            </a:prstGeom>
          </p:spPr>
        </p:pic>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33" name="Group 32"/>
          <p:cNvGrpSpPr/>
          <p:nvPr/>
        </p:nvGrpSpPr>
        <p:grpSpPr>
          <a:xfrm>
            <a:off x="2795490" y="3257550"/>
            <a:ext cx="2586135" cy="2716422"/>
            <a:chOff x="5535563" y="1343579"/>
            <a:chExt cx="2438047" cy="2560874"/>
          </a:xfrm>
        </p:grpSpPr>
        <p:pic>
          <p:nvPicPr>
            <p:cNvPr id="34" name="Picture 33"/>
            <p:cNvPicPr>
              <a:picLocks noChangeAspect="1"/>
            </p:cNvPicPr>
            <p:nvPr/>
          </p:nvPicPr>
          <p:blipFill>
            <a:blip r:embed="rId3"/>
            <a:stretch>
              <a:fillRect/>
            </a:stretch>
          </p:blipFill>
          <p:spPr>
            <a:xfrm>
              <a:off x="5535563" y="1978974"/>
              <a:ext cx="2438047" cy="1856615"/>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69" name="Group 68"/>
          <p:cNvGrpSpPr/>
          <p:nvPr/>
        </p:nvGrpSpPr>
        <p:grpSpPr>
          <a:xfrm>
            <a:off x="2787996" y="3277420"/>
            <a:ext cx="2593491" cy="2724150"/>
            <a:chOff x="8126363" y="-749732"/>
            <a:chExt cx="2438047" cy="2560874"/>
          </a:xfrm>
        </p:grpSpPr>
        <p:pic>
          <p:nvPicPr>
            <p:cNvPr id="70" name="Picture 69"/>
            <p:cNvPicPr>
              <a:picLocks noChangeAspect="1"/>
            </p:cNvPicPr>
            <p:nvPr/>
          </p:nvPicPr>
          <p:blipFill>
            <a:blip r:embed="rId5"/>
            <a:stretch>
              <a:fillRect/>
            </a:stretch>
          </p:blipFill>
          <p:spPr>
            <a:xfrm>
              <a:off x="8126363" y="-133737"/>
              <a:ext cx="2438047" cy="1856615"/>
            </a:xfrm>
            <a:prstGeom prst="rect">
              <a:avLst/>
            </a:prstGeom>
          </p:spPr>
        </p:pic>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14" name="Group 13"/>
          <p:cNvGrpSpPr/>
          <p:nvPr/>
        </p:nvGrpSpPr>
        <p:grpSpPr>
          <a:xfrm>
            <a:off x="4681440" y="552450"/>
            <a:ext cx="2586135" cy="2716422"/>
            <a:chOff x="5535563" y="1343579"/>
            <a:chExt cx="2438047" cy="2560874"/>
          </a:xfrm>
        </p:grpSpPr>
        <p:pic>
          <p:nvPicPr>
            <p:cNvPr id="18" name="Picture 17"/>
            <p:cNvPicPr>
              <a:picLocks noChangeAspect="1"/>
            </p:cNvPicPr>
            <p:nvPr/>
          </p:nvPicPr>
          <p:blipFill>
            <a:blip r:embed="rId3"/>
            <a:stretch>
              <a:fillRect/>
            </a:stretch>
          </p:blipFill>
          <p:spPr>
            <a:xfrm>
              <a:off x="5535563" y="1978974"/>
              <a:ext cx="2438047" cy="185661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22" name="Group 21"/>
          <p:cNvGrpSpPr/>
          <p:nvPr/>
        </p:nvGrpSpPr>
        <p:grpSpPr>
          <a:xfrm>
            <a:off x="4482886" y="2390215"/>
            <a:ext cx="2586135" cy="2716422"/>
            <a:chOff x="5535563" y="1343579"/>
            <a:chExt cx="2438047" cy="2560874"/>
          </a:xfrm>
        </p:grpSpPr>
        <p:pic>
          <p:nvPicPr>
            <p:cNvPr id="26" name="Picture 25"/>
            <p:cNvPicPr>
              <a:picLocks noChangeAspect="1"/>
            </p:cNvPicPr>
            <p:nvPr/>
          </p:nvPicPr>
          <p:blipFill>
            <a:blip r:embed="rId3"/>
            <a:stretch>
              <a:fillRect/>
            </a:stretch>
          </p:blipFill>
          <p:spPr>
            <a:xfrm>
              <a:off x="5535563" y="1978974"/>
              <a:ext cx="2438047" cy="1856615"/>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1" name="Group 40"/>
          <p:cNvGrpSpPr/>
          <p:nvPr/>
        </p:nvGrpSpPr>
        <p:grpSpPr>
          <a:xfrm>
            <a:off x="4319726" y="4247030"/>
            <a:ext cx="2586135" cy="2716422"/>
            <a:chOff x="5535563" y="1343579"/>
            <a:chExt cx="2438047" cy="2560874"/>
          </a:xfrm>
        </p:grpSpPr>
        <p:pic>
          <p:nvPicPr>
            <p:cNvPr id="48" name="Picture 47"/>
            <p:cNvPicPr>
              <a:picLocks noChangeAspect="1"/>
            </p:cNvPicPr>
            <p:nvPr/>
          </p:nvPicPr>
          <p:blipFill>
            <a:blip r:embed="rId3"/>
            <a:stretch>
              <a:fillRect/>
            </a:stretch>
          </p:blipFill>
          <p:spPr>
            <a:xfrm>
              <a:off x="5535563" y="1978974"/>
              <a:ext cx="2438047" cy="1856615"/>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60" name="Group 59"/>
          <p:cNvGrpSpPr/>
          <p:nvPr/>
        </p:nvGrpSpPr>
        <p:grpSpPr>
          <a:xfrm>
            <a:off x="4483584" y="2400300"/>
            <a:ext cx="2593491" cy="2724150"/>
            <a:chOff x="8126363" y="-749732"/>
            <a:chExt cx="2438047" cy="2560874"/>
          </a:xfrm>
        </p:grpSpPr>
        <p:pic>
          <p:nvPicPr>
            <p:cNvPr id="61" name="Picture 60"/>
            <p:cNvPicPr>
              <a:picLocks noChangeAspect="1"/>
            </p:cNvPicPr>
            <p:nvPr/>
          </p:nvPicPr>
          <p:blipFill>
            <a:blip r:embed="rId5"/>
            <a:stretch>
              <a:fillRect/>
            </a:stretch>
          </p:blipFill>
          <p:spPr>
            <a:xfrm>
              <a:off x="8126363" y="-133737"/>
              <a:ext cx="2438047" cy="1856615"/>
            </a:xfrm>
            <a:prstGeom prst="rect">
              <a:avLst/>
            </a:prstGeom>
          </p:spPr>
        </p:pic>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51" name="Group 50"/>
          <p:cNvGrpSpPr/>
          <p:nvPr/>
        </p:nvGrpSpPr>
        <p:grpSpPr>
          <a:xfrm>
            <a:off x="4674084" y="571500"/>
            <a:ext cx="2593491" cy="2724150"/>
            <a:chOff x="8126363" y="-749732"/>
            <a:chExt cx="2438047" cy="2560874"/>
          </a:xfrm>
        </p:grpSpPr>
        <p:pic>
          <p:nvPicPr>
            <p:cNvPr id="52" name="Picture 51"/>
            <p:cNvPicPr>
              <a:picLocks noChangeAspect="1"/>
            </p:cNvPicPr>
            <p:nvPr/>
          </p:nvPicPr>
          <p:blipFill>
            <a:blip r:embed="rId5"/>
            <a:stretch>
              <a:fillRect/>
            </a:stretch>
          </p:blipFill>
          <p:spPr>
            <a:xfrm>
              <a:off x="8126363" y="-133737"/>
              <a:ext cx="2438047" cy="1856615"/>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77" name="Group 76"/>
          <p:cNvGrpSpPr/>
          <p:nvPr/>
        </p:nvGrpSpPr>
        <p:grpSpPr>
          <a:xfrm>
            <a:off x="4321521" y="4258495"/>
            <a:ext cx="2593491" cy="2724150"/>
            <a:chOff x="8126363" y="-749732"/>
            <a:chExt cx="2438047" cy="2560874"/>
          </a:xfrm>
        </p:grpSpPr>
        <p:pic>
          <p:nvPicPr>
            <p:cNvPr id="84" name="Picture 83"/>
            <p:cNvPicPr>
              <a:picLocks noChangeAspect="1"/>
            </p:cNvPicPr>
            <p:nvPr/>
          </p:nvPicPr>
          <p:blipFill>
            <a:blip r:embed="rId5"/>
            <a:stretch>
              <a:fillRect/>
            </a:stretch>
          </p:blipFill>
          <p:spPr>
            <a:xfrm>
              <a:off x="8126363" y="-133737"/>
              <a:ext cx="2438047" cy="1856615"/>
            </a:xfrm>
            <a:prstGeom prst="rect">
              <a:avLst/>
            </a:prstGeom>
          </p:spPr>
        </p:pic>
        <p:pic>
          <p:nvPicPr>
            <p:cNvPr id="85" name="Picture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sp>
        <p:nvSpPr>
          <p:cNvPr id="4" name="TextBox 3"/>
          <p:cNvSpPr txBox="1"/>
          <p:nvPr/>
        </p:nvSpPr>
        <p:spPr>
          <a:xfrm>
            <a:off x="581025" y="276225"/>
            <a:ext cx="3600450" cy="1323439"/>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Virtual Machine management</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15" name="Group 14"/>
          <p:cNvGrpSpPr/>
          <p:nvPr/>
        </p:nvGrpSpPr>
        <p:grpSpPr>
          <a:xfrm>
            <a:off x="6167340" y="1533525"/>
            <a:ext cx="2586135" cy="2716422"/>
            <a:chOff x="5535563" y="1343579"/>
            <a:chExt cx="2438047" cy="2560874"/>
          </a:xfrm>
        </p:grpSpPr>
        <p:pic>
          <p:nvPicPr>
            <p:cNvPr id="16" name="Picture 15"/>
            <p:cNvPicPr>
              <a:picLocks noChangeAspect="1"/>
            </p:cNvPicPr>
            <p:nvPr/>
          </p:nvPicPr>
          <p:blipFill>
            <a:blip r:embed="rId3"/>
            <a:stretch>
              <a:fillRect/>
            </a:stretch>
          </p:blipFill>
          <p:spPr>
            <a:xfrm>
              <a:off x="5535563" y="1978974"/>
              <a:ext cx="2438047" cy="185661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23" name="Group 22"/>
          <p:cNvGrpSpPr/>
          <p:nvPr/>
        </p:nvGrpSpPr>
        <p:grpSpPr>
          <a:xfrm>
            <a:off x="5978311" y="3380815"/>
            <a:ext cx="2586135" cy="2716422"/>
            <a:chOff x="5535563" y="1343579"/>
            <a:chExt cx="2438047" cy="2560874"/>
          </a:xfrm>
        </p:grpSpPr>
        <p:pic>
          <p:nvPicPr>
            <p:cNvPr id="24" name="Picture 23"/>
            <p:cNvPicPr>
              <a:picLocks noChangeAspect="1"/>
            </p:cNvPicPr>
            <p:nvPr/>
          </p:nvPicPr>
          <p:blipFill>
            <a:blip r:embed="rId3"/>
            <a:stretch>
              <a:fillRect/>
            </a:stretch>
          </p:blipFill>
          <p:spPr>
            <a:xfrm>
              <a:off x="5535563" y="1978974"/>
              <a:ext cx="2438047" cy="1856615"/>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2" name="Group 41"/>
          <p:cNvGrpSpPr/>
          <p:nvPr/>
        </p:nvGrpSpPr>
        <p:grpSpPr>
          <a:xfrm>
            <a:off x="5805626" y="5228105"/>
            <a:ext cx="2586135" cy="2716422"/>
            <a:chOff x="5535563" y="1343579"/>
            <a:chExt cx="2438047" cy="2560874"/>
          </a:xfrm>
        </p:grpSpPr>
        <p:pic>
          <p:nvPicPr>
            <p:cNvPr id="46" name="Picture 45"/>
            <p:cNvPicPr>
              <a:picLocks noChangeAspect="1"/>
            </p:cNvPicPr>
            <p:nvPr/>
          </p:nvPicPr>
          <p:blipFill>
            <a:blip r:embed="rId3"/>
            <a:stretch>
              <a:fillRect/>
            </a:stretch>
          </p:blipFill>
          <p:spPr>
            <a:xfrm>
              <a:off x="5535563" y="1978974"/>
              <a:ext cx="2438047" cy="1856615"/>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43" name="Group 42"/>
          <p:cNvGrpSpPr/>
          <p:nvPr/>
        </p:nvGrpSpPr>
        <p:grpSpPr>
          <a:xfrm>
            <a:off x="7301051" y="6218705"/>
            <a:ext cx="2586135" cy="2716422"/>
            <a:chOff x="5535563" y="1343579"/>
            <a:chExt cx="2438047" cy="2560874"/>
          </a:xfrm>
        </p:grpSpPr>
        <p:pic>
          <p:nvPicPr>
            <p:cNvPr id="44" name="Picture 43"/>
            <p:cNvPicPr>
              <a:picLocks noChangeAspect="1"/>
            </p:cNvPicPr>
            <p:nvPr/>
          </p:nvPicPr>
          <p:blipFill>
            <a:blip r:embed="rId3"/>
            <a:stretch>
              <a:fillRect/>
            </a:stretch>
          </p:blipFill>
          <p:spPr>
            <a:xfrm>
              <a:off x="5535563" y="1978974"/>
              <a:ext cx="2438047" cy="1856615"/>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470" y="1343579"/>
              <a:ext cx="2388133" cy="2560874"/>
            </a:xfrm>
            <a:prstGeom prst="rect">
              <a:avLst/>
            </a:prstGeom>
          </p:spPr>
        </p:pic>
      </p:grpSp>
      <p:grpSp>
        <p:nvGrpSpPr>
          <p:cNvPr id="78" name="Group 77"/>
          <p:cNvGrpSpPr/>
          <p:nvPr/>
        </p:nvGrpSpPr>
        <p:grpSpPr>
          <a:xfrm>
            <a:off x="5807421" y="5239570"/>
            <a:ext cx="2593491" cy="2724150"/>
            <a:chOff x="8126363" y="-749732"/>
            <a:chExt cx="2438047" cy="2560874"/>
          </a:xfrm>
        </p:grpSpPr>
        <p:pic>
          <p:nvPicPr>
            <p:cNvPr id="82" name="Picture 81"/>
            <p:cNvPicPr>
              <a:picLocks noChangeAspect="1"/>
            </p:cNvPicPr>
            <p:nvPr/>
          </p:nvPicPr>
          <p:blipFill>
            <a:blip r:embed="rId5"/>
            <a:stretch>
              <a:fillRect/>
            </a:stretch>
          </p:blipFill>
          <p:spPr>
            <a:xfrm>
              <a:off x="8126363" y="-133737"/>
              <a:ext cx="2438047" cy="1856615"/>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54" name="Group 53"/>
          <p:cNvGrpSpPr/>
          <p:nvPr/>
        </p:nvGrpSpPr>
        <p:grpSpPr>
          <a:xfrm>
            <a:off x="6159984" y="1552575"/>
            <a:ext cx="2593491" cy="2724150"/>
            <a:chOff x="8126363" y="-749732"/>
            <a:chExt cx="2438047" cy="2560874"/>
          </a:xfrm>
        </p:grpSpPr>
        <p:pic>
          <p:nvPicPr>
            <p:cNvPr id="55" name="Picture 54"/>
            <p:cNvPicPr>
              <a:picLocks noChangeAspect="1"/>
            </p:cNvPicPr>
            <p:nvPr/>
          </p:nvPicPr>
          <p:blipFill>
            <a:blip r:embed="rId5"/>
            <a:stretch>
              <a:fillRect/>
            </a:stretch>
          </p:blipFill>
          <p:spPr>
            <a:xfrm>
              <a:off x="8126363" y="-133737"/>
              <a:ext cx="2438047" cy="1856615"/>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grpSp>
        <p:nvGrpSpPr>
          <p:cNvPr id="63" name="Group 62"/>
          <p:cNvGrpSpPr/>
          <p:nvPr/>
        </p:nvGrpSpPr>
        <p:grpSpPr>
          <a:xfrm>
            <a:off x="5979009" y="3390900"/>
            <a:ext cx="2593491" cy="2724150"/>
            <a:chOff x="8126363" y="-749732"/>
            <a:chExt cx="2438047" cy="2560874"/>
          </a:xfrm>
        </p:grpSpPr>
        <p:pic>
          <p:nvPicPr>
            <p:cNvPr id="64" name="Picture 63"/>
            <p:cNvPicPr>
              <a:picLocks noChangeAspect="1"/>
            </p:cNvPicPr>
            <p:nvPr/>
          </p:nvPicPr>
          <p:blipFill>
            <a:blip r:embed="rId5"/>
            <a:stretch>
              <a:fillRect/>
            </a:stretch>
          </p:blipFill>
          <p:spPr>
            <a:xfrm>
              <a:off x="8126363" y="-133737"/>
              <a:ext cx="2438047" cy="1856615"/>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70" y="-749732"/>
              <a:ext cx="2388133" cy="2560874"/>
            </a:xfrm>
            <a:prstGeom prst="rect">
              <a:avLst/>
            </a:prstGeom>
          </p:spPr>
        </p:pic>
      </p:grpSp>
      <p:pic>
        <p:nvPicPr>
          <p:cNvPr id="86" name="Picture 85"/>
          <p:cNvPicPr>
            <a:picLocks noChangeAspect="1"/>
          </p:cNvPicPr>
          <p:nvPr/>
        </p:nvPicPr>
        <p:blipFill>
          <a:blip r:embed="rId6"/>
          <a:stretch>
            <a:fillRect/>
          </a:stretch>
        </p:blipFill>
        <p:spPr>
          <a:xfrm>
            <a:off x="6609503" y="0"/>
            <a:ext cx="5582498" cy="3614057"/>
          </a:xfrm>
          <a:prstGeom prst="rect">
            <a:avLst/>
          </a:prstGeom>
        </p:spPr>
      </p:pic>
      <p:pic>
        <p:nvPicPr>
          <p:cNvPr id="88" name="Picture 87"/>
          <p:cNvPicPr>
            <a:picLocks noChangeAspect="1"/>
          </p:cNvPicPr>
          <p:nvPr/>
        </p:nvPicPr>
        <p:blipFill>
          <a:blip r:embed="rId7"/>
          <a:stretch>
            <a:fillRect/>
          </a:stretch>
        </p:blipFill>
        <p:spPr>
          <a:xfrm>
            <a:off x="10699272" y="1800295"/>
            <a:ext cx="953908" cy="652674"/>
          </a:xfrm>
          <a:prstGeom prst="rect">
            <a:avLst/>
          </a:prstGeom>
        </p:spPr>
      </p:pic>
      <p:pic>
        <p:nvPicPr>
          <p:cNvPr id="90" name="Picture 89"/>
          <p:cNvPicPr>
            <a:picLocks noChangeAspect="1"/>
          </p:cNvPicPr>
          <p:nvPr/>
        </p:nvPicPr>
        <p:blipFill>
          <a:blip r:embed="rId8"/>
          <a:stretch>
            <a:fillRect/>
          </a:stretch>
        </p:blipFill>
        <p:spPr>
          <a:xfrm>
            <a:off x="8346597" y="1972297"/>
            <a:ext cx="1518750" cy="978750"/>
          </a:xfrm>
          <a:prstGeom prst="rect">
            <a:avLst/>
          </a:prstGeom>
        </p:spPr>
      </p:pic>
      <p:pic>
        <p:nvPicPr>
          <p:cNvPr id="2" name="Picture 1"/>
          <p:cNvPicPr>
            <a:picLocks noChangeAspect="1"/>
          </p:cNvPicPr>
          <p:nvPr/>
        </p:nvPicPr>
        <p:blipFill>
          <a:blip r:embed="rId9"/>
          <a:stretch>
            <a:fillRect/>
          </a:stretch>
        </p:blipFill>
        <p:spPr>
          <a:xfrm>
            <a:off x="7105305" y="2717528"/>
            <a:ext cx="450404" cy="498662"/>
          </a:xfrm>
          <a:prstGeom prst="rect">
            <a:avLst/>
          </a:prstGeom>
        </p:spPr>
      </p:pic>
      <p:pic>
        <p:nvPicPr>
          <p:cNvPr id="3" name="Picture 2"/>
          <p:cNvPicPr>
            <a:picLocks noChangeAspect="1"/>
          </p:cNvPicPr>
          <p:nvPr/>
        </p:nvPicPr>
        <p:blipFill>
          <a:blip r:embed="rId10"/>
          <a:stretch>
            <a:fillRect/>
          </a:stretch>
        </p:blipFill>
        <p:spPr>
          <a:xfrm>
            <a:off x="3942946" y="2593082"/>
            <a:ext cx="496066" cy="504198"/>
          </a:xfrm>
          <a:prstGeom prst="rect">
            <a:avLst/>
          </a:prstGeom>
        </p:spPr>
      </p:pic>
      <p:pic>
        <p:nvPicPr>
          <p:cNvPr id="91" name="Picture 90"/>
          <p:cNvPicPr>
            <a:picLocks noChangeAspect="1"/>
          </p:cNvPicPr>
          <p:nvPr/>
        </p:nvPicPr>
        <p:blipFill>
          <a:blip r:embed="rId9"/>
          <a:stretch>
            <a:fillRect/>
          </a:stretch>
        </p:blipFill>
        <p:spPr>
          <a:xfrm>
            <a:off x="5599999" y="1726296"/>
            <a:ext cx="450404" cy="498662"/>
          </a:xfrm>
          <a:prstGeom prst="rect">
            <a:avLst/>
          </a:prstGeom>
        </p:spPr>
      </p:pic>
      <p:pic>
        <p:nvPicPr>
          <p:cNvPr id="96" name="Picture 95"/>
          <p:cNvPicPr>
            <a:picLocks noChangeAspect="1"/>
          </p:cNvPicPr>
          <p:nvPr/>
        </p:nvPicPr>
        <p:blipFill>
          <a:blip r:embed="rId10"/>
          <a:stretch>
            <a:fillRect/>
          </a:stretch>
        </p:blipFill>
        <p:spPr>
          <a:xfrm>
            <a:off x="5428649" y="3585271"/>
            <a:ext cx="496066" cy="504198"/>
          </a:xfrm>
          <a:prstGeom prst="rect">
            <a:avLst/>
          </a:prstGeom>
        </p:spPr>
      </p:pic>
      <p:pic>
        <p:nvPicPr>
          <p:cNvPr id="97" name="Picture 96"/>
          <p:cNvPicPr>
            <a:picLocks noChangeAspect="1"/>
          </p:cNvPicPr>
          <p:nvPr/>
        </p:nvPicPr>
        <p:blipFill>
          <a:blip r:embed="rId10"/>
          <a:stretch>
            <a:fillRect/>
          </a:stretch>
        </p:blipFill>
        <p:spPr>
          <a:xfrm>
            <a:off x="6914642" y="4565437"/>
            <a:ext cx="496066" cy="504198"/>
          </a:xfrm>
          <a:prstGeom prst="rect">
            <a:avLst/>
          </a:prstGeom>
        </p:spPr>
      </p:pic>
      <p:pic>
        <p:nvPicPr>
          <p:cNvPr id="7" name="Picture 6"/>
          <p:cNvPicPr>
            <a:picLocks noChangeAspect="1"/>
          </p:cNvPicPr>
          <p:nvPr/>
        </p:nvPicPr>
        <p:blipFill>
          <a:blip r:embed="rId11"/>
          <a:stretch>
            <a:fillRect/>
          </a:stretch>
        </p:blipFill>
        <p:spPr>
          <a:xfrm>
            <a:off x="713411" y="2451056"/>
            <a:ext cx="517270" cy="532944"/>
          </a:xfrm>
          <a:prstGeom prst="rect">
            <a:avLst/>
          </a:prstGeom>
        </p:spPr>
      </p:pic>
      <p:pic>
        <p:nvPicPr>
          <p:cNvPr id="98" name="Picture 97"/>
          <p:cNvPicPr>
            <a:picLocks noChangeAspect="1"/>
          </p:cNvPicPr>
          <p:nvPr/>
        </p:nvPicPr>
        <p:blipFill>
          <a:blip r:embed="rId11"/>
          <a:stretch>
            <a:fillRect/>
          </a:stretch>
        </p:blipFill>
        <p:spPr>
          <a:xfrm>
            <a:off x="2213599" y="3422797"/>
            <a:ext cx="517270" cy="532944"/>
          </a:xfrm>
          <a:prstGeom prst="rect">
            <a:avLst/>
          </a:prstGeom>
        </p:spPr>
      </p:pic>
      <p:pic>
        <p:nvPicPr>
          <p:cNvPr id="99" name="Picture 98"/>
          <p:cNvPicPr>
            <a:picLocks noChangeAspect="1"/>
          </p:cNvPicPr>
          <p:nvPr/>
        </p:nvPicPr>
        <p:blipFill>
          <a:blip r:embed="rId11"/>
          <a:stretch>
            <a:fillRect/>
          </a:stretch>
        </p:blipFill>
        <p:spPr>
          <a:xfrm>
            <a:off x="3702360" y="4424327"/>
            <a:ext cx="517270" cy="532944"/>
          </a:xfrm>
          <a:prstGeom prst="rect">
            <a:avLst/>
          </a:prstGeom>
        </p:spPr>
      </p:pic>
      <p:pic>
        <p:nvPicPr>
          <p:cNvPr id="100" name="Picture 99"/>
          <p:cNvPicPr>
            <a:picLocks noChangeAspect="1"/>
          </p:cNvPicPr>
          <p:nvPr/>
        </p:nvPicPr>
        <p:blipFill>
          <a:blip r:embed="rId11"/>
          <a:stretch>
            <a:fillRect/>
          </a:stretch>
        </p:blipFill>
        <p:spPr>
          <a:xfrm>
            <a:off x="5242729" y="5396258"/>
            <a:ext cx="517270" cy="532944"/>
          </a:xfrm>
          <a:prstGeom prst="rect">
            <a:avLst/>
          </a:prstGeom>
        </p:spPr>
      </p:pic>
      <p:pic>
        <p:nvPicPr>
          <p:cNvPr id="101" name="Picture 100"/>
          <p:cNvPicPr>
            <a:picLocks noChangeAspect="1"/>
          </p:cNvPicPr>
          <p:nvPr/>
        </p:nvPicPr>
        <p:blipFill>
          <a:blip r:embed="rId11"/>
          <a:stretch>
            <a:fillRect/>
          </a:stretch>
        </p:blipFill>
        <p:spPr>
          <a:xfrm>
            <a:off x="6715269" y="6375974"/>
            <a:ext cx="517270" cy="532944"/>
          </a:xfrm>
          <a:prstGeom prst="rect">
            <a:avLst/>
          </a:prstGeom>
        </p:spPr>
      </p:pic>
      <p:grpSp>
        <p:nvGrpSpPr>
          <p:cNvPr id="5" name="Group 4"/>
          <p:cNvGrpSpPr/>
          <p:nvPr/>
        </p:nvGrpSpPr>
        <p:grpSpPr>
          <a:xfrm>
            <a:off x="9657685" y="136411"/>
            <a:ext cx="1357317" cy="1917479"/>
            <a:chOff x="9657685" y="136411"/>
            <a:chExt cx="1357317" cy="1917479"/>
          </a:xfrm>
        </p:grpSpPr>
        <p:pic>
          <p:nvPicPr>
            <p:cNvPr id="81" name="Picture 80"/>
            <p:cNvPicPr>
              <a:picLocks noChangeAspect="1"/>
            </p:cNvPicPr>
            <p:nvPr/>
          </p:nvPicPr>
          <p:blipFill>
            <a:blip r:embed="rId12"/>
            <a:stretch>
              <a:fillRect/>
            </a:stretch>
          </p:blipFill>
          <p:spPr>
            <a:xfrm>
              <a:off x="9797143" y="956100"/>
              <a:ext cx="455212" cy="748898"/>
            </a:xfrm>
            <a:prstGeom prst="rect">
              <a:avLst/>
            </a:prstGeom>
          </p:spPr>
        </p:pic>
        <p:pic>
          <p:nvPicPr>
            <p:cNvPr id="92" name="Picture 91"/>
            <p:cNvPicPr>
              <a:picLocks noChangeAspect="1"/>
            </p:cNvPicPr>
            <p:nvPr/>
          </p:nvPicPr>
          <p:blipFill>
            <a:blip r:embed="rId13"/>
            <a:stretch>
              <a:fillRect/>
            </a:stretch>
          </p:blipFill>
          <p:spPr>
            <a:xfrm>
              <a:off x="9657685" y="136411"/>
              <a:ext cx="1357317" cy="1917479"/>
            </a:xfrm>
            <a:prstGeom prst="rect">
              <a:avLst/>
            </a:prstGeom>
          </p:spPr>
        </p:pic>
        <p:pic>
          <p:nvPicPr>
            <p:cNvPr id="93" name="Picture 92"/>
            <p:cNvPicPr>
              <a:picLocks noChangeAspect="1"/>
            </p:cNvPicPr>
            <p:nvPr/>
          </p:nvPicPr>
          <p:blipFill>
            <a:blip r:embed="rId14"/>
            <a:stretch>
              <a:fillRect/>
            </a:stretch>
          </p:blipFill>
          <p:spPr>
            <a:xfrm>
              <a:off x="9706844" y="180729"/>
              <a:ext cx="1258625" cy="1826095"/>
            </a:xfrm>
            <a:prstGeom prst="rect">
              <a:avLst/>
            </a:prstGeom>
          </p:spPr>
        </p:pic>
        <p:pic>
          <p:nvPicPr>
            <p:cNvPr id="94" name="Picture 93"/>
            <p:cNvPicPr>
              <a:picLocks noChangeAspect="1"/>
            </p:cNvPicPr>
            <p:nvPr/>
          </p:nvPicPr>
          <p:blipFill>
            <a:blip r:embed="rId12"/>
            <a:stretch>
              <a:fillRect/>
            </a:stretch>
          </p:blipFill>
          <p:spPr>
            <a:xfrm>
              <a:off x="9797143" y="956100"/>
              <a:ext cx="455212" cy="748898"/>
            </a:xfrm>
            <a:prstGeom prst="rect">
              <a:avLst/>
            </a:prstGeom>
          </p:spPr>
        </p:pic>
      </p:grpSp>
    </p:spTree>
    <p:extLst>
      <p:ext uri="{BB962C8B-B14F-4D97-AF65-F5344CB8AC3E}">
        <p14:creationId xmlns:p14="http://schemas.microsoft.com/office/powerpoint/2010/main" val="394734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down)">
                                      <p:cBhvr>
                                        <p:cTn id="7" dur="500"/>
                                        <p:tgtEl>
                                          <p:spTgt spid="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250"/>
                                        <p:tgtEl>
                                          <p:spTgt spid="51"/>
                                        </p:tgtEl>
                                      </p:cBhvr>
                                    </p:animEffect>
                                  </p:childTnLst>
                                </p:cTn>
                              </p:par>
                              <p:par>
                                <p:cTn id="12" presetID="10" presetClass="exit" presetSubtype="0" fill="hold" nodeType="withEffect">
                                  <p:stCondLst>
                                    <p:cond delay="0"/>
                                  </p:stCondLst>
                                  <p:childTnLst>
                                    <p:animEffect transition="out" filter="fade">
                                      <p:cBhvr>
                                        <p:cTn id="13" dur="250"/>
                                        <p:tgtEl>
                                          <p:spTgt spid="14"/>
                                        </p:tgtEl>
                                      </p:cBhvr>
                                    </p:animEffect>
                                    <p:set>
                                      <p:cBhvr>
                                        <p:cTn id="14" dur="1" fill="hold">
                                          <p:stCondLst>
                                            <p:cond delay="249"/>
                                          </p:stCondLst>
                                        </p:cTn>
                                        <p:tgtEl>
                                          <p:spTgt spid="14"/>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250"/>
                                        <p:tgtEl>
                                          <p:spTgt spid="91"/>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250"/>
                                        <p:tgtEl>
                                          <p:spTgt spid="69"/>
                                        </p:tgtEl>
                                      </p:cBhvr>
                                    </p:animEffect>
                                  </p:childTnLst>
                                </p:cTn>
                              </p:par>
                              <p:par>
                                <p:cTn id="22" presetID="10" presetClass="exit" presetSubtype="0" fill="hold" nodeType="withEffect">
                                  <p:stCondLst>
                                    <p:cond delay="0"/>
                                  </p:stCondLst>
                                  <p:childTnLst>
                                    <p:animEffect transition="out" filter="fade">
                                      <p:cBhvr>
                                        <p:cTn id="23" dur="250"/>
                                        <p:tgtEl>
                                          <p:spTgt spid="33"/>
                                        </p:tgtEl>
                                      </p:cBhvr>
                                    </p:animEffect>
                                    <p:set>
                                      <p:cBhvr>
                                        <p:cTn id="24" dur="1" fill="hold">
                                          <p:stCondLst>
                                            <p:cond delay="249"/>
                                          </p:stCondLst>
                                        </p:cTn>
                                        <p:tgtEl>
                                          <p:spTgt spid="33"/>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250"/>
                                        <p:tgtEl>
                                          <p:spTgt spid="99"/>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xit" presetSubtype="0" fill="hold" nodeType="withEffect">
                                  <p:stCondLst>
                                    <p:cond delay="0"/>
                                  </p:stCondLst>
                                  <p:childTnLst>
                                    <p:animEffect transition="out" filter="fade">
                                      <p:cBhvr>
                                        <p:cTn id="33" dur="250"/>
                                        <p:tgtEl>
                                          <p:spTgt spid="22"/>
                                        </p:tgtEl>
                                      </p:cBhvr>
                                    </p:animEffect>
                                    <p:set>
                                      <p:cBhvr>
                                        <p:cTn id="34" dur="1" fill="hold">
                                          <p:stCondLst>
                                            <p:cond delay="249"/>
                                          </p:stCondLst>
                                        </p:cTn>
                                        <p:tgtEl>
                                          <p:spTgt spid="22"/>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250"/>
                                        <p:tgtEl>
                                          <p:spTgt spid="96"/>
                                        </p:tgtEl>
                                      </p:cBhvr>
                                    </p:animEffect>
                                  </p:childTnLst>
                                </p:cTn>
                              </p:par>
                            </p:childTnLst>
                          </p:cTn>
                        </p:par>
                        <p:par>
                          <p:cTn id="38" fill="hold">
                            <p:stCondLst>
                              <p:cond delay="1250"/>
                            </p:stCondLst>
                            <p:childTnLst>
                              <p:par>
                                <p:cTn id="39" presetID="10" presetClass="entr" presetSubtype="0" fill="hold"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250"/>
                                        <p:tgtEl>
                                          <p:spTgt spid="57"/>
                                        </p:tgtEl>
                                      </p:cBhvr>
                                    </p:animEffect>
                                  </p:childTnLst>
                                </p:cTn>
                              </p:par>
                              <p:par>
                                <p:cTn id="42" presetID="10" presetClass="exit" presetSubtype="0" fill="hold" nodeType="withEffect">
                                  <p:stCondLst>
                                    <p:cond delay="0"/>
                                  </p:stCondLst>
                                  <p:childTnLst>
                                    <p:animEffect transition="out" filter="fade">
                                      <p:cBhvr>
                                        <p:cTn id="43" dur="250"/>
                                        <p:tgtEl>
                                          <p:spTgt spid="21"/>
                                        </p:tgtEl>
                                      </p:cBhvr>
                                    </p:animEffect>
                                    <p:set>
                                      <p:cBhvr>
                                        <p:cTn id="44" dur="1" fill="hold">
                                          <p:stCondLst>
                                            <p:cond delay="249"/>
                                          </p:stCondLst>
                                        </p:cTn>
                                        <p:tgtEl>
                                          <p:spTgt spid="21"/>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250"/>
                                        <p:tgtEl>
                                          <p:spTgt spid="3"/>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250"/>
                                        <p:tgtEl>
                                          <p:spTgt spid="67"/>
                                        </p:tgtEl>
                                      </p:cBhvr>
                                    </p:animEffect>
                                  </p:childTnLst>
                                </p:cTn>
                              </p:par>
                              <p:par>
                                <p:cTn id="52" presetID="10" presetClass="exit" presetSubtype="0" fill="hold" nodeType="withEffect">
                                  <p:stCondLst>
                                    <p:cond delay="0"/>
                                  </p:stCondLst>
                                  <p:childTnLst>
                                    <p:animEffect transition="out" filter="fade">
                                      <p:cBhvr>
                                        <p:cTn id="53" dur="250"/>
                                        <p:tgtEl>
                                          <p:spTgt spid="31"/>
                                        </p:tgtEl>
                                      </p:cBhvr>
                                    </p:animEffect>
                                    <p:set>
                                      <p:cBhvr>
                                        <p:cTn id="54" dur="1" fill="hold">
                                          <p:stCondLst>
                                            <p:cond delay="249"/>
                                          </p:stCondLst>
                                        </p:cTn>
                                        <p:tgtEl>
                                          <p:spTgt spid="31"/>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250"/>
                                        <p:tgtEl>
                                          <p:spTgt spid="7"/>
                                        </p:tgtEl>
                                      </p:cBhvr>
                                    </p:animEffect>
                                  </p:childTnLst>
                                </p:cTn>
                              </p:par>
                            </p:childTnLst>
                          </p:cTn>
                        </p:par>
                        <p:par>
                          <p:cTn id="58" fill="hold">
                            <p:stCondLst>
                              <p:cond delay="1750"/>
                            </p:stCondLst>
                            <p:childTnLst>
                              <p:par>
                                <p:cTn id="59" presetID="10" presetClass="entr" presetSubtype="0" fill="hold"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xit" presetSubtype="0" fill="hold" nodeType="withEffect">
                                  <p:stCondLst>
                                    <p:cond delay="0"/>
                                  </p:stCondLst>
                                  <p:childTnLst>
                                    <p:animEffect transition="out" filter="fade">
                                      <p:cBhvr>
                                        <p:cTn id="63" dur="250"/>
                                        <p:tgtEl>
                                          <p:spTgt spid="15"/>
                                        </p:tgtEl>
                                      </p:cBhvr>
                                    </p:animEffect>
                                    <p:set>
                                      <p:cBhvr>
                                        <p:cTn id="64" dur="1" fill="hold">
                                          <p:stCondLst>
                                            <p:cond delay="249"/>
                                          </p:stCondLst>
                                        </p:cTn>
                                        <p:tgtEl>
                                          <p:spTgt spid="15"/>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250"/>
                                        <p:tgtEl>
                                          <p:spTgt spid="2"/>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250"/>
                                        <p:tgtEl>
                                          <p:spTgt spid="63"/>
                                        </p:tgtEl>
                                      </p:cBhvr>
                                    </p:animEffect>
                                  </p:childTnLst>
                                </p:cTn>
                              </p:par>
                              <p:par>
                                <p:cTn id="72" presetID="10" presetClass="exit" presetSubtype="0" fill="hold" nodeType="withEffect">
                                  <p:stCondLst>
                                    <p:cond delay="0"/>
                                  </p:stCondLst>
                                  <p:childTnLst>
                                    <p:animEffect transition="out" filter="fade">
                                      <p:cBhvr>
                                        <p:cTn id="73" dur="250"/>
                                        <p:tgtEl>
                                          <p:spTgt spid="23"/>
                                        </p:tgtEl>
                                      </p:cBhvr>
                                    </p:animEffect>
                                    <p:set>
                                      <p:cBhvr>
                                        <p:cTn id="74" dur="1" fill="hold">
                                          <p:stCondLst>
                                            <p:cond delay="249"/>
                                          </p:stCondLst>
                                        </p:cTn>
                                        <p:tgtEl>
                                          <p:spTgt spid="23"/>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250"/>
                                        <p:tgtEl>
                                          <p:spTgt spid="97"/>
                                        </p:tgtEl>
                                      </p:cBhvr>
                                    </p:animEffect>
                                  </p:childTnLst>
                                </p:cTn>
                              </p:par>
                            </p:childTnLst>
                          </p:cTn>
                        </p:par>
                        <p:par>
                          <p:cTn id="78" fill="hold">
                            <p:stCondLst>
                              <p:cond delay="2250"/>
                            </p:stCondLst>
                            <p:childTnLst>
                              <p:par>
                                <p:cTn id="79" presetID="10" presetClass="entr" presetSubtype="0" fill="hold" nodeType="after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250"/>
                                        <p:tgtEl>
                                          <p:spTgt spid="78"/>
                                        </p:tgtEl>
                                      </p:cBhvr>
                                    </p:animEffect>
                                  </p:childTnLst>
                                </p:cTn>
                              </p:par>
                              <p:par>
                                <p:cTn id="82" presetID="10" presetClass="exit" presetSubtype="0" fill="hold" nodeType="withEffect">
                                  <p:stCondLst>
                                    <p:cond delay="0"/>
                                  </p:stCondLst>
                                  <p:childTnLst>
                                    <p:animEffect transition="out" filter="fade">
                                      <p:cBhvr>
                                        <p:cTn id="83" dur="250"/>
                                        <p:tgtEl>
                                          <p:spTgt spid="42"/>
                                        </p:tgtEl>
                                      </p:cBhvr>
                                    </p:animEffect>
                                    <p:set>
                                      <p:cBhvr>
                                        <p:cTn id="84" dur="1" fill="hold">
                                          <p:stCondLst>
                                            <p:cond delay="249"/>
                                          </p:stCondLst>
                                        </p:cTn>
                                        <p:tgtEl>
                                          <p:spTgt spid="42"/>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101"/>
                                        </p:tgtEl>
                                        <p:attrNameLst>
                                          <p:attrName>style.visibility</p:attrName>
                                        </p:attrNameLst>
                                      </p:cBhvr>
                                      <p:to>
                                        <p:strVal val="visible"/>
                                      </p:to>
                                    </p:set>
                                    <p:animEffect transition="in" filter="fade">
                                      <p:cBhvr>
                                        <p:cTn id="87" dur="250"/>
                                        <p:tgtEl>
                                          <p:spTgt spid="101"/>
                                        </p:tgtEl>
                                      </p:cBhvr>
                                    </p:animEffect>
                                  </p:childTnLst>
                                </p:cTn>
                              </p:par>
                            </p:childTnLst>
                          </p:cTn>
                        </p:par>
                        <p:par>
                          <p:cTn id="88" fill="hold">
                            <p:stCondLst>
                              <p:cond delay="2500"/>
                            </p:stCondLst>
                            <p:childTnLst>
                              <p:par>
                                <p:cTn id="89" presetID="10" presetClass="entr" presetSubtype="0" fill="hold" nodeType="after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fade">
                                      <p:cBhvr>
                                        <p:cTn id="91" dur="250"/>
                                        <p:tgtEl>
                                          <p:spTgt spid="77"/>
                                        </p:tgtEl>
                                      </p:cBhvr>
                                    </p:animEffect>
                                  </p:childTnLst>
                                </p:cTn>
                              </p:par>
                              <p:par>
                                <p:cTn id="92" presetID="10" presetClass="exit" presetSubtype="0" fill="hold" nodeType="withEffect">
                                  <p:stCondLst>
                                    <p:cond delay="0"/>
                                  </p:stCondLst>
                                  <p:childTnLst>
                                    <p:animEffect transition="out" filter="fade">
                                      <p:cBhvr>
                                        <p:cTn id="93" dur="250"/>
                                        <p:tgtEl>
                                          <p:spTgt spid="41"/>
                                        </p:tgtEl>
                                      </p:cBhvr>
                                    </p:animEffect>
                                    <p:set>
                                      <p:cBhvr>
                                        <p:cTn id="94" dur="1" fill="hold">
                                          <p:stCondLst>
                                            <p:cond delay="249"/>
                                          </p:stCondLst>
                                        </p:cTn>
                                        <p:tgtEl>
                                          <p:spTgt spid="41"/>
                                        </p:tgtEl>
                                        <p:attrNameLst>
                                          <p:attrName>style.visibility</p:attrName>
                                        </p:attrNameLst>
                                      </p:cBhvr>
                                      <p:to>
                                        <p:strVal val="hidden"/>
                                      </p:to>
                                    </p:set>
                                  </p:childTnLst>
                                </p:cTn>
                              </p:par>
                              <p:par>
                                <p:cTn id="95" presetID="10" presetClass="entr" presetSubtype="0" fill="hold" nodeType="withEffect">
                                  <p:stCondLst>
                                    <p:cond delay="0"/>
                                  </p:stCondLst>
                                  <p:childTnLst>
                                    <p:set>
                                      <p:cBhvr>
                                        <p:cTn id="96" dur="1" fill="hold">
                                          <p:stCondLst>
                                            <p:cond delay="0"/>
                                          </p:stCondLst>
                                        </p:cTn>
                                        <p:tgtEl>
                                          <p:spTgt spid="100"/>
                                        </p:tgtEl>
                                        <p:attrNameLst>
                                          <p:attrName>style.visibility</p:attrName>
                                        </p:attrNameLst>
                                      </p:cBhvr>
                                      <p:to>
                                        <p:strVal val="visible"/>
                                      </p:to>
                                    </p:set>
                                    <p:animEffect transition="in" filter="fade">
                                      <p:cBhvr>
                                        <p:cTn id="97" dur="250"/>
                                        <p:tgtEl>
                                          <p:spTgt spid="100"/>
                                        </p:tgtEl>
                                      </p:cBhvr>
                                    </p:animEffect>
                                  </p:childTnLst>
                                </p:cTn>
                              </p:par>
                            </p:childTnLst>
                          </p:cTn>
                        </p:par>
                        <p:par>
                          <p:cTn id="98" fill="hold">
                            <p:stCondLst>
                              <p:cond delay="2750"/>
                            </p:stCondLst>
                            <p:childTnLst>
                              <p:par>
                                <p:cTn id="99" presetID="10" presetClass="entr" presetSubtype="0" fill="hold" nodeType="after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fade">
                                      <p:cBhvr>
                                        <p:cTn id="101" dur="250"/>
                                        <p:tgtEl>
                                          <p:spTgt spid="68"/>
                                        </p:tgtEl>
                                      </p:cBhvr>
                                    </p:animEffect>
                                  </p:childTnLst>
                                </p:cTn>
                              </p:par>
                              <p:par>
                                <p:cTn id="102" presetID="10" presetClass="exit" presetSubtype="0" fill="hold" nodeType="withEffect">
                                  <p:stCondLst>
                                    <p:cond delay="0"/>
                                  </p:stCondLst>
                                  <p:childTnLst>
                                    <p:animEffect transition="out" filter="fade">
                                      <p:cBhvr>
                                        <p:cTn id="103" dur="250"/>
                                        <p:tgtEl>
                                          <p:spTgt spid="32"/>
                                        </p:tgtEl>
                                      </p:cBhvr>
                                    </p:animEffect>
                                    <p:set>
                                      <p:cBhvr>
                                        <p:cTn id="104" dur="1" fill="hold">
                                          <p:stCondLst>
                                            <p:cond delay="249"/>
                                          </p:stCondLst>
                                        </p:cTn>
                                        <p:tgtEl>
                                          <p:spTgt spid="32"/>
                                        </p:tgtEl>
                                        <p:attrNameLst>
                                          <p:attrName>style.visibility</p:attrName>
                                        </p:attrNameLst>
                                      </p:cBhvr>
                                      <p:to>
                                        <p:strVal val="hidden"/>
                                      </p:to>
                                    </p:set>
                                  </p:childTnLst>
                                </p:cTn>
                              </p:par>
                              <p:par>
                                <p:cTn id="105" presetID="10" presetClass="entr" presetSubtype="0" fill="hold" nodeType="with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25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704254"/>
            <a:ext cx="11034445" cy="2387600"/>
          </a:xfrm>
        </p:spPr>
        <p:txBody>
          <a:bodyPr>
            <a:normAutofit/>
          </a:bodyPr>
          <a:lstStyle/>
          <a:p>
            <a:r>
              <a:rPr lang="en-US" dirty="0" smtClean="0">
                <a:solidFill>
                  <a:schemeClr val="bg1"/>
                </a:solidFill>
              </a:rPr>
              <a:t>Demo: SharePoint Farm Creation</a:t>
            </a:r>
            <a:endParaRPr lang="en-US" dirty="0">
              <a:solidFill>
                <a:schemeClr val="bg1"/>
              </a:solidFill>
            </a:endParaRPr>
          </a:p>
        </p:txBody>
      </p:sp>
    </p:spTree>
    <p:extLst>
      <p:ext uri="{BB962C8B-B14F-4D97-AF65-F5344CB8AC3E}">
        <p14:creationId xmlns:p14="http://schemas.microsoft.com/office/powerpoint/2010/main" val="390936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1726126" y="2480699"/>
            <a:ext cx="1257300" cy="59904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itle 1"/>
          <p:cNvSpPr>
            <a:spLocks noGrp="1"/>
          </p:cNvSpPr>
          <p:nvPr>
            <p:ph type="title"/>
          </p:nvPr>
        </p:nvSpPr>
        <p:spPr>
          <a:xfrm>
            <a:off x="464949" y="148828"/>
            <a:ext cx="7216398" cy="536972"/>
          </a:xfrm>
        </p:spPr>
        <p:txBody>
          <a:bodyPr>
            <a:noAutofit/>
          </a:bodyPr>
          <a:lstStyle/>
          <a:p>
            <a:r>
              <a:rPr lang="en-US" sz="2800" dirty="0"/>
              <a:t>Underneath External </a:t>
            </a:r>
            <a:r>
              <a:rPr lang="en-US" sz="2800" dirty="0" smtClean="0"/>
              <a:t>Tables – HDFS bridge</a:t>
            </a:r>
            <a:endParaRPr lang="en-US" sz="2800" dirty="0">
              <a:solidFill>
                <a:schemeClr val="bg1"/>
              </a:solidFill>
            </a:endParaRPr>
          </a:p>
        </p:txBody>
      </p:sp>
      <p:sp>
        <p:nvSpPr>
          <p:cNvPr id="3" name="Content Placeholder 2"/>
          <p:cNvSpPr>
            <a:spLocks noGrp="1"/>
          </p:cNvSpPr>
          <p:nvPr>
            <p:ph idx="1"/>
          </p:nvPr>
        </p:nvSpPr>
        <p:spPr>
          <a:xfrm>
            <a:off x="441702" y="742950"/>
            <a:ext cx="7330698" cy="1431916"/>
          </a:xfrm>
        </p:spPr>
        <p:txBody>
          <a:bodyPr>
            <a:normAutofit/>
          </a:bodyPr>
          <a:lstStyle/>
          <a:p>
            <a:pPr marL="285750" indent="-285750">
              <a:buFont typeface="Arial" panose="020B0604020202020204" pitchFamily="34" charset="0"/>
              <a:buChar char="•"/>
            </a:pPr>
            <a:r>
              <a:rPr lang="en-US" sz="1800" dirty="0"/>
              <a:t>Statistics generation (estimation) at</a:t>
            </a:r>
            <a:r>
              <a:rPr lang="en-US" sz="1800" dirty="0">
                <a:solidFill>
                  <a:schemeClr val="tx1"/>
                </a:solidFill>
              </a:rPr>
              <a:t> </a:t>
            </a:r>
            <a:r>
              <a:rPr lang="en-US" sz="1650" dirty="0">
                <a:solidFill>
                  <a:schemeClr val="tx1"/>
                </a:solidFill>
              </a:rPr>
              <a:t>‘design time’</a:t>
            </a:r>
          </a:p>
          <a:p>
            <a:pPr lvl="2">
              <a:buFont typeface="+mj-lt"/>
              <a:buAutoNum type="arabicPeriod"/>
            </a:pPr>
            <a:r>
              <a:rPr lang="en-US" dirty="0"/>
              <a:t>Estimation of row length &amp; number of rows (file binding)</a:t>
            </a:r>
          </a:p>
          <a:p>
            <a:pPr lvl="2">
              <a:buFont typeface="+mj-lt"/>
              <a:buAutoNum type="arabicPeriod"/>
            </a:pPr>
            <a:r>
              <a:rPr lang="en-US" dirty="0"/>
              <a:t>Calculation of blocks needed per compute node (split generation)</a:t>
            </a:r>
          </a:p>
          <a:p>
            <a:pPr marL="285750" indent="-285750">
              <a:buFont typeface="Arial" panose="020B0604020202020204" pitchFamily="34" charset="0"/>
              <a:buChar char="•"/>
            </a:pPr>
            <a:r>
              <a:rPr lang="en-US" sz="1800" dirty="0" smtClean="0"/>
              <a:t>Parsing </a:t>
            </a:r>
            <a:r>
              <a:rPr lang="en-US" sz="1800" dirty="0"/>
              <a:t>of the format options needed for import</a:t>
            </a:r>
          </a:p>
        </p:txBody>
      </p:sp>
      <p:sp>
        <p:nvSpPr>
          <p:cNvPr id="9" name="TextBox 8"/>
          <p:cNvSpPr txBox="1"/>
          <p:nvPr/>
        </p:nvSpPr>
        <p:spPr>
          <a:xfrm>
            <a:off x="1611826" y="2424919"/>
            <a:ext cx="1485900" cy="680956"/>
          </a:xfrm>
          <a:prstGeom prst="rect">
            <a:avLst/>
          </a:prstGeom>
          <a:noFill/>
        </p:spPr>
        <p:txBody>
          <a:bodyPr wrap="square" rtlCol="0">
            <a:spAutoFit/>
          </a:bodyPr>
          <a:lstStyle/>
          <a:p>
            <a:pPr algn="ctr"/>
            <a:r>
              <a:rPr lang="en-US" sz="1275" dirty="0"/>
              <a:t>CREATE </a:t>
            </a:r>
            <a:br>
              <a:rPr lang="en-US" sz="1275" dirty="0"/>
            </a:br>
            <a:r>
              <a:rPr lang="en-US" sz="1275" dirty="0"/>
              <a:t>EXTERNAL TABLE</a:t>
            </a:r>
            <a:br>
              <a:rPr lang="en-US" sz="1275" dirty="0"/>
            </a:br>
            <a:r>
              <a:rPr lang="en-US" sz="1275" dirty="0"/>
              <a:t>Statement</a:t>
            </a:r>
          </a:p>
        </p:txBody>
      </p:sp>
      <p:sp>
        <p:nvSpPr>
          <p:cNvPr id="32" name="TextBox 31"/>
          <p:cNvSpPr txBox="1"/>
          <p:nvPr/>
        </p:nvSpPr>
        <p:spPr>
          <a:xfrm>
            <a:off x="1211776" y="3199449"/>
            <a:ext cx="2114550" cy="461665"/>
          </a:xfrm>
          <a:prstGeom prst="rect">
            <a:avLst/>
          </a:prstGeom>
          <a:noFill/>
        </p:spPr>
        <p:txBody>
          <a:bodyPr wrap="square" rtlCol="0">
            <a:spAutoFit/>
          </a:bodyPr>
          <a:lstStyle/>
          <a:p>
            <a:pPr algn="ctr"/>
            <a:r>
              <a:rPr lang="en-US" sz="1200" dirty="0"/>
              <a:t>Tabular view on  </a:t>
            </a:r>
            <a:br>
              <a:rPr lang="en-US" sz="1200" dirty="0"/>
            </a:br>
            <a:r>
              <a:rPr lang="en-US" sz="1200" dirty="0" err="1"/>
              <a:t>hdfs</a:t>
            </a:r>
            <a:r>
              <a:rPr lang="en-US" sz="1200" dirty="0"/>
              <a:t>://../</a:t>
            </a:r>
            <a:r>
              <a:rPr lang="en-US" sz="1200" dirty="0" err="1"/>
              <a:t>employee.tbl</a:t>
            </a:r>
            <a:endParaRPr lang="en-US" sz="1200" dirty="0"/>
          </a:p>
        </p:txBody>
      </p:sp>
      <p:sp>
        <p:nvSpPr>
          <p:cNvPr id="11" name="Freeform 10"/>
          <p:cNvSpPr/>
          <p:nvPr/>
        </p:nvSpPr>
        <p:spPr>
          <a:xfrm rot="20996091">
            <a:off x="1113110" y="2833134"/>
            <a:ext cx="607571" cy="546477"/>
          </a:xfrm>
          <a:custGeom>
            <a:avLst/>
            <a:gdLst>
              <a:gd name="connsiteX0" fmla="*/ 539119 w 539119"/>
              <a:gd name="connsiteY0" fmla="*/ 0 h 989704"/>
              <a:gd name="connsiteX1" fmla="*/ 1236 w 539119"/>
              <a:gd name="connsiteY1" fmla="*/ 484094 h 989704"/>
              <a:gd name="connsiteX2" fmla="*/ 420785 w 539119"/>
              <a:gd name="connsiteY2" fmla="*/ 989704 h 989704"/>
            </a:gdLst>
            <a:ahLst/>
            <a:cxnLst>
              <a:cxn ang="0">
                <a:pos x="connsiteX0" y="connsiteY0"/>
              </a:cxn>
              <a:cxn ang="0">
                <a:pos x="connsiteX1" y="connsiteY1"/>
              </a:cxn>
              <a:cxn ang="0">
                <a:pos x="connsiteX2" y="connsiteY2"/>
              </a:cxn>
            </a:cxnLst>
            <a:rect l="l" t="t" r="r" b="b"/>
            <a:pathLst>
              <a:path w="539119" h="989704">
                <a:moveTo>
                  <a:pt x="539119" y="0"/>
                </a:moveTo>
                <a:cubicBezTo>
                  <a:pt x="280038" y="159571"/>
                  <a:pt x="20958" y="319143"/>
                  <a:pt x="1236" y="484094"/>
                </a:cubicBezTo>
                <a:cubicBezTo>
                  <a:pt x="-18486" y="649045"/>
                  <a:pt x="201149" y="819374"/>
                  <a:pt x="420785" y="989704"/>
                </a:cubicBezTo>
              </a:path>
            </a:pathLst>
          </a:custGeom>
          <a:noFill/>
          <a:ln w="1905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4" name="Group 3"/>
          <p:cNvGrpSpPr/>
          <p:nvPr/>
        </p:nvGrpSpPr>
        <p:grpSpPr>
          <a:xfrm>
            <a:off x="3040576" y="2252098"/>
            <a:ext cx="4629150" cy="1330326"/>
            <a:chOff x="2819400" y="3581400"/>
            <a:chExt cx="6172200" cy="1773768"/>
          </a:xfrm>
        </p:grpSpPr>
        <p:cxnSp>
          <p:nvCxnSpPr>
            <p:cNvPr id="13" name="Straight Arrow Connector 12"/>
            <p:cNvCxnSpPr/>
            <p:nvPr/>
          </p:nvCxnSpPr>
          <p:spPr>
            <a:xfrm>
              <a:off x="2819400" y="4290933"/>
              <a:ext cx="12192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114800" y="3795633"/>
              <a:ext cx="1219200" cy="1143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5" name="TextBox 44"/>
            <p:cNvSpPr txBox="1"/>
            <p:nvPr/>
          </p:nvSpPr>
          <p:spPr>
            <a:xfrm>
              <a:off x="3625327" y="3886200"/>
              <a:ext cx="2209800" cy="907941"/>
            </a:xfrm>
            <a:prstGeom prst="rect">
              <a:avLst/>
            </a:prstGeom>
            <a:noFill/>
          </p:spPr>
          <p:txBody>
            <a:bodyPr wrap="square" rtlCol="0">
              <a:spAutoFit/>
            </a:bodyPr>
            <a:lstStyle/>
            <a:p>
              <a:pPr algn="ctr"/>
              <a:r>
                <a:rPr lang="en-US" sz="1275" dirty="0"/>
                <a:t>HDFS </a:t>
              </a:r>
              <a:br>
                <a:rPr lang="en-US" sz="1275" dirty="0"/>
              </a:br>
              <a:r>
                <a:rPr lang="en-US" sz="1275" dirty="0"/>
                <a:t>bridge </a:t>
              </a:r>
              <a:br>
                <a:rPr lang="en-US" sz="1275" dirty="0"/>
              </a:br>
              <a:r>
                <a:rPr lang="en-US" sz="1275" dirty="0"/>
                <a:t>process</a:t>
              </a:r>
            </a:p>
          </p:txBody>
        </p:sp>
        <p:sp>
          <p:nvSpPr>
            <p:cNvPr id="46" name="TextBox 45"/>
            <p:cNvSpPr txBox="1"/>
            <p:nvPr/>
          </p:nvSpPr>
          <p:spPr>
            <a:xfrm>
              <a:off x="3429000" y="4910555"/>
              <a:ext cx="2590800" cy="369332"/>
            </a:xfrm>
            <a:prstGeom prst="rect">
              <a:avLst/>
            </a:prstGeom>
            <a:noFill/>
          </p:spPr>
          <p:txBody>
            <a:bodyPr wrap="square" rtlCol="0">
              <a:spAutoFit/>
            </a:bodyPr>
            <a:lstStyle/>
            <a:p>
              <a:pPr algn="ctr"/>
              <a:r>
                <a:rPr lang="en-US" sz="1200" dirty="0"/>
                <a:t>part of DMS process</a:t>
              </a:r>
            </a:p>
          </p:txBody>
        </p:sp>
        <p:cxnSp>
          <p:nvCxnSpPr>
            <p:cNvPr id="48" name="Straight Arrow Connector 47"/>
            <p:cNvCxnSpPr/>
            <p:nvPr/>
          </p:nvCxnSpPr>
          <p:spPr>
            <a:xfrm>
              <a:off x="5367168" y="4290933"/>
              <a:ext cx="1600200" cy="12998"/>
            </a:xfrm>
            <a:prstGeom prst="straightConnector1">
              <a:avLst/>
            </a:prstGeom>
            <a:ln w="31750"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010400" y="3871833"/>
              <a:ext cx="1676400" cy="798731"/>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4" name="TextBox 53"/>
            <p:cNvSpPr txBox="1"/>
            <p:nvPr/>
          </p:nvSpPr>
          <p:spPr>
            <a:xfrm>
              <a:off x="4800600" y="3581400"/>
              <a:ext cx="2667000" cy="677108"/>
            </a:xfrm>
            <a:prstGeom prst="rect">
              <a:avLst/>
            </a:prstGeom>
            <a:noFill/>
          </p:spPr>
          <p:txBody>
            <a:bodyPr wrap="square" rtlCol="0">
              <a:spAutoFit/>
            </a:bodyPr>
            <a:lstStyle/>
            <a:p>
              <a:pPr algn="ctr"/>
              <a:r>
                <a:rPr lang="en-US" sz="1350" i="1" dirty="0"/>
                <a:t>File binding &amp; split generation</a:t>
              </a:r>
            </a:p>
          </p:txBody>
        </p:sp>
        <p:sp>
          <p:nvSpPr>
            <p:cNvPr id="56" name="TextBox 55"/>
            <p:cNvSpPr txBox="1"/>
            <p:nvPr/>
          </p:nvSpPr>
          <p:spPr>
            <a:xfrm>
              <a:off x="6781800" y="3944033"/>
              <a:ext cx="2209800" cy="677108"/>
            </a:xfrm>
            <a:prstGeom prst="rect">
              <a:avLst/>
            </a:prstGeom>
            <a:noFill/>
          </p:spPr>
          <p:txBody>
            <a:bodyPr wrap="square" rtlCol="0">
              <a:spAutoFit/>
            </a:bodyPr>
            <a:lstStyle/>
            <a:p>
              <a:pPr algn="ctr"/>
              <a:r>
                <a:rPr lang="en-US" sz="1350" dirty="0" err="1"/>
                <a:t>Hadoop</a:t>
              </a:r>
              <a:r>
                <a:rPr lang="en-US" sz="1350" dirty="0"/>
                <a:t> </a:t>
              </a:r>
              <a:br>
                <a:rPr lang="en-US" sz="1350" dirty="0"/>
              </a:br>
              <a:r>
                <a:rPr lang="en-US" sz="1350" dirty="0"/>
                <a:t>Name Node</a:t>
              </a:r>
            </a:p>
          </p:txBody>
        </p:sp>
        <p:sp>
          <p:nvSpPr>
            <p:cNvPr id="64" name="TextBox 63"/>
            <p:cNvSpPr txBox="1"/>
            <p:nvPr/>
          </p:nvSpPr>
          <p:spPr>
            <a:xfrm>
              <a:off x="6167268" y="4739615"/>
              <a:ext cx="2667000" cy="615553"/>
            </a:xfrm>
            <a:prstGeom prst="rect">
              <a:avLst/>
            </a:prstGeom>
            <a:noFill/>
          </p:spPr>
          <p:txBody>
            <a:bodyPr wrap="square" rtlCol="0">
              <a:spAutoFit/>
            </a:bodyPr>
            <a:lstStyle/>
            <a:p>
              <a:pPr algn="ctr"/>
              <a:r>
                <a:rPr lang="en-US" sz="1200" dirty="0"/>
                <a:t>maintains metadata (file location, file size …)</a:t>
              </a:r>
            </a:p>
          </p:txBody>
        </p:sp>
      </p:grpSp>
      <p:grpSp>
        <p:nvGrpSpPr>
          <p:cNvPr id="7" name="Group 6"/>
          <p:cNvGrpSpPr/>
          <p:nvPr/>
        </p:nvGrpSpPr>
        <p:grpSpPr>
          <a:xfrm>
            <a:off x="2354776" y="2784248"/>
            <a:ext cx="4229100" cy="1747332"/>
            <a:chOff x="1905000" y="4290933"/>
            <a:chExt cx="5638800" cy="2329775"/>
          </a:xfrm>
        </p:grpSpPr>
        <p:sp>
          <p:nvSpPr>
            <p:cNvPr id="52" name="Oval 51"/>
            <p:cNvSpPr/>
            <p:nvPr/>
          </p:nvSpPr>
          <p:spPr>
            <a:xfrm>
              <a:off x="4038600" y="5446931"/>
              <a:ext cx="1219200" cy="1143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6" name="Group 5"/>
            <p:cNvGrpSpPr/>
            <p:nvPr/>
          </p:nvGrpSpPr>
          <p:grpSpPr>
            <a:xfrm>
              <a:off x="1905000" y="4290933"/>
              <a:ext cx="5638800" cy="2329775"/>
              <a:chOff x="1905000" y="4290933"/>
              <a:chExt cx="5638800" cy="2329775"/>
            </a:xfrm>
          </p:grpSpPr>
          <p:sp>
            <p:nvSpPr>
              <p:cNvPr id="57" name="TextBox 56"/>
              <p:cNvSpPr txBox="1"/>
              <p:nvPr/>
            </p:nvSpPr>
            <p:spPr>
              <a:xfrm>
                <a:off x="1905000" y="5943600"/>
                <a:ext cx="2362200" cy="677108"/>
              </a:xfrm>
              <a:prstGeom prst="rect">
                <a:avLst/>
              </a:prstGeom>
              <a:noFill/>
            </p:spPr>
            <p:txBody>
              <a:bodyPr wrap="square" rtlCol="0">
                <a:spAutoFit/>
              </a:bodyPr>
              <a:lstStyle/>
              <a:p>
                <a:pPr algn="ctr"/>
                <a:r>
                  <a:rPr lang="en-US" sz="1350" i="1" dirty="0"/>
                  <a:t>Parsing of</a:t>
                </a:r>
                <a:br>
                  <a:rPr lang="en-US" sz="1350" i="1" dirty="0"/>
                </a:br>
                <a:r>
                  <a:rPr lang="en-US" sz="1350" i="1" dirty="0"/>
                  <a:t>format options</a:t>
                </a:r>
              </a:p>
            </p:txBody>
          </p:sp>
          <p:grpSp>
            <p:nvGrpSpPr>
              <p:cNvPr id="5" name="Group 4"/>
              <p:cNvGrpSpPr/>
              <p:nvPr/>
            </p:nvGrpSpPr>
            <p:grpSpPr>
              <a:xfrm>
                <a:off x="2743200" y="4290933"/>
                <a:ext cx="4800600" cy="2268220"/>
                <a:chOff x="2743200" y="4290933"/>
                <a:chExt cx="4800600" cy="2268220"/>
              </a:xfrm>
            </p:grpSpPr>
            <p:cxnSp>
              <p:nvCxnSpPr>
                <p:cNvPr id="49" name="Straight Arrow Connector 48"/>
                <p:cNvCxnSpPr/>
                <p:nvPr/>
              </p:nvCxnSpPr>
              <p:spPr>
                <a:xfrm>
                  <a:off x="3124200" y="4290933"/>
                  <a:ext cx="0" cy="1613198"/>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743200" y="5904131"/>
                  <a:ext cx="12192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00400" y="5653144"/>
                  <a:ext cx="2895600" cy="677108"/>
                </a:xfrm>
                <a:prstGeom prst="rect">
                  <a:avLst/>
                </a:prstGeom>
                <a:noFill/>
              </p:spPr>
              <p:txBody>
                <a:bodyPr wrap="square" rtlCol="0">
                  <a:spAutoFit/>
                </a:bodyPr>
                <a:lstStyle/>
                <a:p>
                  <a:pPr algn="ctr"/>
                  <a:r>
                    <a:rPr lang="en-US" sz="1350" dirty="0"/>
                    <a:t>Parser</a:t>
                  </a:r>
                  <a:br>
                    <a:rPr lang="en-US" sz="1350" dirty="0"/>
                  </a:br>
                  <a:r>
                    <a:rPr lang="en-US" sz="1350" dirty="0"/>
                    <a:t>process</a:t>
                  </a:r>
                </a:p>
              </p:txBody>
            </p:sp>
            <p:sp>
              <p:nvSpPr>
                <p:cNvPr id="67" name="TextBox 66"/>
                <p:cNvSpPr txBox="1"/>
                <p:nvPr/>
              </p:nvSpPr>
              <p:spPr>
                <a:xfrm>
                  <a:off x="5257800" y="5943600"/>
                  <a:ext cx="2286000" cy="615553"/>
                </a:xfrm>
                <a:prstGeom prst="rect">
                  <a:avLst/>
                </a:prstGeom>
                <a:noFill/>
              </p:spPr>
              <p:txBody>
                <a:bodyPr wrap="square" rtlCol="0">
                  <a:spAutoFit/>
                </a:bodyPr>
                <a:lstStyle/>
                <a:p>
                  <a:pPr algn="ctr"/>
                  <a:r>
                    <a:rPr lang="en-US" sz="1200" dirty="0"/>
                    <a:t>part of ‘regular’ T-SQL parsing process</a:t>
                  </a:r>
                </a:p>
              </p:txBody>
            </p:sp>
          </p:grpSp>
        </p:grpSp>
      </p:grpSp>
    </p:spTree>
    <p:extLst>
      <p:ext uri="{BB962C8B-B14F-4D97-AF65-F5344CB8AC3E}">
        <p14:creationId xmlns:p14="http://schemas.microsoft.com/office/powerpoint/2010/main" val="379121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727935" y="2038212"/>
            <a:ext cx="3962595" cy="26795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7327" y="2500132"/>
            <a:ext cx="2978483" cy="2419108"/>
          </a:xfrm>
        </p:spPr>
        <p:txBody>
          <a:bodyPr/>
          <a:lstStyle/>
          <a:p>
            <a:pPr algn="r"/>
            <a:r>
              <a:rPr lang="en-US" dirty="0" smtClean="0"/>
              <a:t>Microsoft Azure</a:t>
            </a:r>
            <a:endParaRPr lang="en-US" dirty="0"/>
          </a:p>
        </p:txBody>
      </p:sp>
      <p:sp>
        <p:nvSpPr>
          <p:cNvPr id="10" name="Rectangle 9"/>
          <p:cNvSpPr/>
          <p:nvPr/>
        </p:nvSpPr>
        <p:spPr>
          <a:xfrm>
            <a:off x="3783194" y="638897"/>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98842" y="783771"/>
            <a:ext cx="5034584" cy="523220"/>
          </a:xfrm>
          <a:prstGeom prst="rect">
            <a:avLst/>
          </a:prstGeom>
          <a:noFill/>
        </p:spPr>
        <p:txBody>
          <a:bodyPr wrap="none" rtlCol="0">
            <a:spAutoFit/>
          </a:bodyPr>
          <a:lstStyle/>
          <a:p>
            <a:pPr algn="ctr"/>
            <a:r>
              <a:rPr lang="en-US" sz="2800" dirty="0">
                <a:solidFill>
                  <a:srgbClr val="00B0F0"/>
                </a:solidFill>
                <a:latin typeface="+mj-lt"/>
              </a:rPr>
              <a:t>Programming languages + tools</a:t>
            </a:r>
          </a:p>
        </p:txBody>
      </p:sp>
      <p:sp>
        <p:nvSpPr>
          <p:cNvPr id="12" name="TextBox 11"/>
          <p:cNvSpPr txBox="1"/>
          <p:nvPr/>
        </p:nvSpPr>
        <p:spPr>
          <a:xfrm>
            <a:off x="3996092" y="1262412"/>
            <a:ext cx="7464287" cy="400110"/>
          </a:xfrm>
          <a:prstGeom prst="rect">
            <a:avLst/>
          </a:prstGeom>
          <a:noFill/>
        </p:spPr>
        <p:txBody>
          <a:bodyPr wrap="none" rtlCol="0">
            <a:spAutoFit/>
          </a:bodyPr>
          <a:lstStyle/>
          <a:p>
            <a:r>
              <a:rPr lang="en-US" sz="2000" dirty="0" smtClean="0">
                <a:solidFill>
                  <a:schemeClr val="bg2"/>
                </a:solidFill>
                <a:latin typeface="+mj-lt"/>
              </a:rPr>
              <a:t>.NET, Visual Studio, TFS + Git, Java, NodeJS, PHP, Python, Ruby, C++</a:t>
            </a:r>
            <a:endParaRPr lang="en-US" sz="2000" dirty="0">
              <a:solidFill>
                <a:schemeClr val="bg2"/>
              </a:solidFill>
              <a:latin typeface="+mj-lt"/>
            </a:endParaRPr>
          </a:p>
        </p:txBody>
      </p:sp>
      <p:sp>
        <p:nvSpPr>
          <p:cNvPr id="13" name="Rectangle 12"/>
          <p:cNvSpPr/>
          <p:nvPr/>
        </p:nvSpPr>
        <p:spPr>
          <a:xfrm>
            <a:off x="3783194" y="4965970"/>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40942" y="5257805"/>
            <a:ext cx="4580165" cy="523220"/>
          </a:xfrm>
          <a:prstGeom prst="rect">
            <a:avLst/>
          </a:prstGeom>
          <a:noFill/>
        </p:spPr>
        <p:txBody>
          <a:bodyPr wrap="none" rtlCol="0">
            <a:spAutoFit/>
          </a:bodyPr>
          <a:lstStyle/>
          <a:p>
            <a:pPr algn="ctr"/>
            <a:r>
              <a:rPr lang="en-US" sz="2800" dirty="0" smtClean="0">
                <a:solidFill>
                  <a:srgbClr val="00B0F0"/>
                </a:solidFill>
                <a:latin typeface="+mj-lt"/>
              </a:rPr>
              <a:t>Microsoft cloud infrastructure</a:t>
            </a:r>
            <a:endParaRPr lang="en-US" sz="2800" dirty="0">
              <a:solidFill>
                <a:srgbClr val="00B0F0"/>
              </a:solidFill>
              <a:latin typeface="+mj-lt"/>
            </a:endParaRPr>
          </a:p>
        </p:txBody>
      </p:sp>
      <p:sp>
        <p:nvSpPr>
          <p:cNvPr id="15" name="Rectangle 14"/>
          <p:cNvSpPr/>
          <p:nvPr/>
        </p:nvSpPr>
        <p:spPr>
          <a:xfrm>
            <a:off x="3783194" y="2010498"/>
            <a:ext cx="7890084" cy="2707276"/>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8236283" y="3254499"/>
            <a:ext cx="3302781" cy="1200329"/>
            <a:chOff x="5433005" y="3254499"/>
            <a:chExt cx="3302781" cy="1200329"/>
          </a:xfrm>
        </p:grpSpPr>
        <p:sp>
          <p:nvSpPr>
            <p:cNvPr id="17" name="TextBox 16"/>
            <p:cNvSpPr txBox="1"/>
            <p:nvPr/>
          </p:nvSpPr>
          <p:spPr>
            <a:xfrm>
              <a:off x="5433005" y="3254499"/>
              <a:ext cx="1702581" cy="1200329"/>
            </a:xfrm>
            <a:prstGeom prst="rect">
              <a:avLst/>
            </a:prstGeom>
            <a:noFill/>
          </p:spPr>
          <p:txBody>
            <a:bodyPr wrap="square" rtlCol="0">
              <a:spAutoFit/>
            </a:bodyPr>
            <a:lstStyle/>
            <a:p>
              <a:r>
                <a:rPr lang="en-US" dirty="0" smtClean="0">
                  <a:solidFill>
                    <a:schemeClr val="bg2"/>
                  </a:solidFill>
                  <a:latin typeface="+mj-lt"/>
                </a:rPr>
                <a:t>Web</a:t>
              </a:r>
            </a:p>
            <a:p>
              <a:r>
                <a:rPr lang="en-US" dirty="0" smtClean="0">
                  <a:solidFill>
                    <a:schemeClr val="bg2"/>
                  </a:solidFill>
                  <a:latin typeface="+mj-lt"/>
                </a:rPr>
                <a:t>Mobile</a:t>
              </a:r>
            </a:p>
            <a:p>
              <a:r>
                <a:rPr lang="en-US" dirty="0" smtClean="0">
                  <a:solidFill>
                    <a:schemeClr val="bg2"/>
                  </a:solidFill>
                  <a:latin typeface="+mj-lt"/>
                </a:rPr>
                <a:t>Gaming</a:t>
              </a:r>
            </a:p>
            <a:p>
              <a:r>
                <a:rPr lang="en-US" dirty="0" err="1" smtClean="0">
                  <a:solidFill>
                    <a:schemeClr val="bg2"/>
                  </a:solidFill>
                  <a:latin typeface="+mj-lt"/>
                </a:rPr>
                <a:t>IoT</a:t>
              </a:r>
              <a:endParaRPr lang="en-US" dirty="0">
                <a:solidFill>
                  <a:schemeClr val="bg2"/>
                </a:solidFill>
                <a:latin typeface="+mj-lt"/>
              </a:endParaRPr>
            </a:p>
          </p:txBody>
        </p:sp>
        <p:sp>
          <p:nvSpPr>
            <p:cNvPr id="18" name="TextBox 17"/>
            <p:cNvSpPr txBox="1"/>
            <p:nvPr/>
          </p:nvSpPr>
          <p:spPr>
            <a:xfrm>
              <a:off x="7033205" y="3254499"/>
              <a:ext cx="1702581" cy="1200329"/>
            </a:xfrm>
            <a:prstGeom prst="rect">
              <a:avLst/>
            </a:prstGeom>
            <a:noFill/>
          </p:spPr>
          <p:txBody>
            <a:bodyPr wrap="square" rtlCol="0">
              <a:spAutoFit/>
            </a:bodyPr>
            <a:lstStyle/>
            <a:p>
              <a:r>
                <a:rPr lang="en-US" dirty="0" smtClean="0">
                  <a:solidFill>
                    <a:schemeClr val="bg2"/>
                  </a:solidFill>
                  <a:latin typeface="+mj-lt"/>
                </a:rPr>
                <a:t>Data</a:t>
              </a:r>
            </a:p>
            <a:p>
              <a:r>
                <a:rPr lang="en-US" dirty="0" smtClean="0">
                  <a:solidFill>
                    <a:schemeClr val="bg2"/>
                  </a:solidFill>
                  <a:latin typeface="+mj-lt"/>
                </a:rPr>
                <a:t>Analytics</a:t>
              </a:r>
            </a:p>
            <a:p>
              <a:r>
                <a:rPr lang="en-US" dirty="0" smtClean="0">
                  <a:solidFill>
                    <a:schemeClr val="bg2"/>
                  </a:solidFill>
                  <a:latin typeface="+mj-lt"/>
                </a:rPr>
                <a:t>Media</a:t>
              </a:r>
            </a:p>
            <a:p>
              <a:r>
                <a:rPr lang="en-US" dirty="0" smtClean="0">
                  <a:solidFill>
                    <a:schemeClr val="bg2"/>
                  </a:solidFill>
                  <a:latin typeface="+mj-lt"/>
                </a:rPr>
                <a:t>Identity</a:t>
              </a:r>
              <a:endParaRPr lang="en-US" dirty="0">
                <a:solidFill>
                  <a:schemeClr val="bg2"/>
                </a:solidFill>
                <a:latin typeface="+mj-lt"/>
              </a:endParaRPr>
            </a:p>
          </p:txBody>
        </p:sp>
      </p:grpSp>
      <p:sp>
        <p:nvSpPr>
          <p:cNvPr id="21" name="TextBox 20"/>
          <p:cNvSpPr txBox="1"/>
          <p:nvPr/>
        </p:nvSpPr>
        <p:spPr>
          <a:xfrm>
            <a:off x="4228015" y="2222794"/>
            <a:ext cx="1633781" cy="1107996"/>
          </a:xfrm>
          <a:prstGeom prst="rect">
            <a:avLst/>
          </a:prstGeom>
          <a:noFill/>
        </p:spPr>
        <p:txBody>
          <a:bodyPr wrap="none" rtlCol="0">
            <a:spAutoFit/>
          </a:bodyPr>
          <a:lstStyle/>
          <a:p>
            <a:r>
              <a:rPr lang="en-US" sz="6600" dirty="0" smtClean="0">
                <a:solidFill>
                  <a:srgbClr val="00B0F0"/>
                </a:solidFill>
                <a:latin typeface="+mj-lt"/>
              </a:rPr>
              <a:t>IaaS</a:t>
            </a:r>
            <a:endParaRPr lang="en-US" sz="6600" dirty="0">
              <a:solidFill>
                <a:srgbClr val="00B0F0"/>
              </a:solidFill>
              <a:latin typeface="+mj-lt"/>
            </a:endParaRPr>
          </a:p>
        </p:txBody>
      </p:sp>
      <p:sp>
        <p:nvSpPr>
          <p:cNvPr id="22" name="TextBox 21"/>
          <p:cNvSpPr txBox="1"/>
          <p:nvPr/>
        </p:nvSpPr>
        <p:spPr>
          <a:xfrm>
            <a:off x="4252112" y="3254499"/>
            <a:ext cx="1702581" cy="1200329"/>
          </a:xfrm>
          <a:prstGeom prst="rect">
            <a:avLst/>
          </a:prstGeom>
          <a:noFill/>
        </p:spPr>
        <p:txBody>
          <a:bodyPr wrap="square" rtlCol="0">
            <a:spAutoFit/>
          </a:bodyPr>
          <a:lstStyle/>
          <a:p>
            <a:r>
              <a:rPr lang="en-US" dirty="0" smtClean="0">
                <a:solidFill>
                  <a:schemeClr val="bg2"/>
                </a:solidFill>
                <a:latin typeface="+mj-lt"/>
              </a:rPr>
              <a:t>Windows VMs</a:t>
            </a:r>
          </a:p>
          <a:p>
            <a:r>
              <a:rPr lang="en-US" dirty="0" smtClean="0">
                <a:solidFill>
                  <a:schemeClr val="bg2"/>
                </a:solidFill>
                <a:latin typeface="+mj-lt"/>
              </a:rPr>
              <a:t>Linux VMs</a:t>
            </a:r>
          </a:p>
          <a:p>
            <a:r>
              <a:rPr lang="en-US" dirty="0" smtClean="0">
                <a:solidFill>
                  <a:schemeClr val="bg2"/>
                </a:solidFill>
                <a:latin typeface="+mj-lt"/>
              </a:rPr>
              <a:t>Storage</a:t>
            </a:r>
          </a:p>
          <a:p>
            <a:r>
              <a:rPr lang="en-US" dirty="0" smtClean="0">
                <a:solidFill>
                  <a:schemeClr val="bg2"/>
                </a:solidFill>
                <a:latin typeface="+mj-lt"/>
              </a:rPr>
              <a:t>Networking</a:t>
            </a:r>
            <a:endParaRPr lang="en-US" dirty="0">
              <a:solidFill>
                <a:schemeClr val="bg2"/>
              </a:solidFill>
              <a:latin typeface="+mj-lt"/>
            </a:endParaRPr>
          </a:p>
        </p:txBody>
      </p:sp>
      <p:cxnSp>
        <p:nvCxnSpPr>
          <p:cNvPr id="25" name="Straight Connector 24"/>
          <p:cNvCxnSpPr>
            <a:stCxn id="15" idx="0"/>
            <a:endCxn id="15" idx="2"/>
          </p:cNvCxnSpPr>
          <p:nvPr/>
        </p:nvCxnSpPr>
        <p:spPr>
          <a:xfrm>
            <a:off x="7728236" y="2010498"/>
            <a:ext cx="0" cy="270727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12186" y="2222794"/>
            <a:ext cx="1860125" cy="1107996"/>
          </a:xfrm>
          <a:prstGeom prst="rect">
            <a:avLst/>
          </a:prstGeom>
          <a:noFill/>
        </p:spPr>
        <p:txBody>
          <a:bodyPr wrap="none" rtlCol="0">
            <a:spAutoFit/>
          </a:bodyPr>
          <a:lstStyle/>
          <a:p>
            <a:r>
              <a:rPr lang="en-US" sz="6600" dirty="0" smtClean="0">
                <a:solidFill>
                  <a:srgbClr val="00B0F0"/>
                </a:solidFill>
                <a:latin typeface="+mj-lt"/>
              </a:rPr>
              <a:t>PaaS</a:t>
            </a:r>
            <a:endParaRPr lang="en-US" sz="6600" dirty="0">
              <a:solidFill>
                <a:srgbClr val="00B0F0"/>
              </a:solidFill>
              <a:latin typeface="+mj-lt"/>
            </a:endParaRPr>
          </a:p>
        </p:txBody>
      </p:sp>
    </p:spTree>
    <p:extLst>
      <p:ext uri="{BB962C8B-B14F-4D97-AF65-F5344CB8AC3E}">
        <p14:creationId xmlns:p14="http://schemas.microsoft.com/office/powerpoint/2010/main" val="340991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3" presetClass="emph" presetSubtype="2" fill="hold" grpId="0" nodeType="withEffect">
                                  <p:stCondLst>
                                    <p:cond delay="0"/>
                                  </p:stCondLst>
                                  <p:childTnLst>
                                    <p:animClr clrSpc="rgb" dir="cw">
                                      <p:cBhvr override="childStyle">
                                        <p:cTn id="9" dur="1000" fill="hold"/>
                                        <p:tgtEl>
                                          <p:spTgt spid="2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Web</a:t>
            </a:r>
            <a:endParaRPr lang="en-US" dirty="0">
              <a:solidFill>
                <a:schemeClr val="bg1"/>
              </a:solidFill>
            </a:endParaRPr>
          </a:p>
        </p:txBody>
      </p:sp>
    </p:spTree>
    <p:extLst>
      <p:ext uri="{BB962C8B-B14F-4D97-AF65-F5344CB8AC3E}">
        <p14:creationId xmlns:p14="http://schemas.microsoft.com/office/powerpoint/2010/main" val="14682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6"/>
            <a:stretch>
              <a:fillRect/>
            </a:stretch>
          </p:blipFill>
          <p:spPr>
            <a:xfrm>
              <a:off x="768089" y="-1605208"/>
              <a:ext cx="3768750" cy="5613751"/>
            </a:xfrm>
            <a:prstGeom prst="rect">
              <a:avLst/>
            </a:prstGeom>
          </p:spPr>
        </p:pic>
        <p:pic>
          <p:nvPicPr>
            <p:cNvPr id="14" name="Picture 13"/>
            <p:cNvPicPr>
              <a:picLocks noChangeAspect="1"/>
            </p:cNvPicPr>
            <p:nvPr/>
          </p:nvPicPr>
          <p:blipFill>
            <a:blip r:embed="rId7"/>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19" name="Picture 18"/>
          <p:cNvPicPr>
            <a:picLocks noChangeAspect="1"/>
          </p:cNvPicPr>
          <p:nvPr/>
        </p:nvPicPr>
        <p:blipFill>
          <a:blip r:embed="rId9"/>
          <a:stretch>
            <a:fillRect/>
          </a:stretch>
        </p:blipFill>
        <p:spPr>
          <a:xfrm>
            <a:off x="4607525" y="3601907"/>
            <a:ext cx="2340000" cy="1473750"/>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3" name="Picture 22"/>
            <p:cNvPicPr>
              <a:picLocks noChangeAspect="1"/>
            </p:cNvPicPr>
            <p:nvPr/>
          </p:nvPicPr>
          <p:blipFill>
            <a:blip r:embed="rId13"/>
            <a:stretch>
              <a:fillRect/>
            </a:stretch>
          </p:blipFill>
          <p:spPr>
            <a:xfrm>
              <a:off x="215340" y="3302216"/>
              <a:ext cx="2092500" cy="2340000"/>
            </a:xfrm>
            <a:prstGeom prst="rect">
              <a:avLst/>
            </a:prstGeom>
          </p:spPr>
        </p:pic>
        <p:pic>
          <p:nvPicPr>
            <p:cNvPr id="24" name="Picture 23"/>
            <p:cNvPicPr>
              <a:picLocks noChangeAspect="1"/>
            </p:cNvPicPr>
            <p:nvPr/>
          </p:nvPicPr>
          <p:blipFill>
            <a:blip r:embed="rId10"/>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4"/>
            <a:stretch>
              <a:fillRect/>
            </a:stretch>
          </p:blipFill>
          <p:spPr>
            <a:xfrm>
              <a:off x="2788810" y="4960912"/>
              <a:ext cx="447874" cy="1224190"/>
            </a:xfrm>
            <a:prstGeom prst="rect">
              <a:avLst/>
            </a:prstGeom>
          </p:spPr>
        </p:pic>
        <p:pic>
          <p:nvPicPr>
            <p:cNvPr id="40" name="Picture 39"/>
            <p:cNvPicPr>
              <a:picLocks noChangeAspect="1"/>
            </p:cNvPicPr>
            <p:nvPr/>
          </p:nvPicPr>
          <p:blipFill>
            <a:blip r:embed="rId15"/>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10"/>
            <a:stretch>
              <a:fillRect/>
            </a:stretch>
          </p:blipFill>
          <p:spPr>
            <a:xfrm>
              <a:off x="9787568" y="-79793"/>
              <a:ext cx="934789" cy="1104751"/>
            </a:xfrm>
            <a:prstGeom prst="rect">
              <a:avLst/>
            </a:prstGeom>
          </p:spPr>
        </p:pic>
        <p:pic>
          <p:nvPicPr>
            <p:cNvPr id="34" name="Picture 33"/>
            <p:cNvPicPr>
              <a:picLocks noChangeAspect="1"/>
            </p:cNvPicPr>
            <p:nvPr/>
          </p:nvPicPr>
          <p:blipFill>
            <a:blip r:embed="rId16"/>
            <a:stretch>
              <a:fillRect/>
            </a:stretch>
          </p:blipFill>
          <p:spPr>
            <a:xfrm>
              <a:off x="10328954" y="214760"/>
              <a:ext cx="147937" cy="295874"/>
            </a:xfrm>
            <a:prstGeom prst="rect">
              <a:avLst/>
            </a:prstGeom>
          </p:spPr>
        </p:pic>
      </p:grpSp>
    </p:spTree>
    <p:extLst>
      <p:ext uri="{BB962C8B-B14F-4D97-AF65-F5344CB8AC3E}">
        <p14:creationId xmlns:p14="http://schemas.microsoft.com/office/powerpoint/2010/main" val="33574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47" presetClass="entr" presetSubtype="0"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childTnLst>
                          </p:cTn>
                        </p:par>
                        <p:par>
                          <p:cTn id="41" fill="hold">
                            <p:stCondLst>
                              <p:cond delay="3750"/>
                            </p:stCondLst>
                            <p:childTnLst>
                              <p:par>
                                <p:cTn id="42" presetID="10" presetClass="entr" presetSubtype="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4250"/>
                            </p:stCondLst>
                            <p:childTnLst>
                              <p:par>
                                <p:cTn id="46" presetID="10"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41" name="Picture 40"/>
          <p:cNvPicPr>
            <a:picLocks noChangeAspect="1"/>
          </p:cNvPicPr>
          <p:nvPr/>
        </p:nvPicPr>
        <p:blipFill>
          <a:blip r:embed="rId16"/>
          <a:stretch>
            <a:fillRect/>
          </a:stretch>
        </p:blipFill>
        <p:spPr>
          <a:xfrm>
            <a:off x="4607525" y="3601907"/>
            <a:ext cx="2340000" cy="147375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4647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pic>
        <p:nvPicPr>
          <p:cNvPr id="54" name="Picture 53"/>
          <p:cNvPicPr>
            <a:picLocks noChangeAspect="1"/>
          </p:cNvPicPr>
          <p:nvPr/>
        </p:nvPicPr>
        <p:blipFill>
          <a:blip r:embed="rId16"/>
          <a:stretch>
            <a:fillRect/>
          </a:stretch>
        </p:blipFill>
        <p:spPr>
          <a:xfrm>
            <a:off x="4607525" y="3601907"/>
            <a:ext cx="2340000" cy="1473750"/>
          </a:xfrm>
          <a:prstGeom prst="rect">
            <a:avLst/>
          </a:prstGeom>
        </p:spPr>
      </p:pic>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18665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pic>
        <p:nvPicPr>
          <p:cNvPr id="84" name="Picture 83"/>
          <p:cNvPicPr>
            <a:picLocks noChangeAspect="1"/>
          </p:cNvPicPr>
          <p:nvPr/>
        </p:nvPicPr>
        <p:blipFill>
          <a:blip r:embed="rId16"/>
          <a:stretch>
            <a:fillRect/>
          </a:stretch>
        </p:blipFill>
        <p:spPr>
          <a:xfrm>
            <a:off x="4607525" y="3601907"/>
            <a:ext cx="2340000" cy="147375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7"/>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Tree>
    <p:extLst>
      <p:ext uri="{BB962C8B-B14F-4D97-AF65-F5344CB8AC3E}">
        <p14:creationId xmlns:p14="http://schemas.microsoft.com/office/powerpoint/2010/main" val="127247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7"/>
          <a:stretch>
            <a:fillRect/>
          </a:stretch>
        </p:blipFill>
        <p:spPr>
          <a:xfrm>
            <a:off x="4607525" y="3601907"/>
            <a:ext cx="2340000" cy="1473750"/>
          </a:xfrm>
          <a:prstGeom prst="rect">
            <a:avLst/>
          </a:prstGeom>
        </p:spPr>
      </p:pic>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46874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pic>
        <p:nvPicPr>
          <p:cNvPr id="54" name="Picture 53"/>
          <p:cNvPicPr>
            <a:picLocks noChangeAspect="1"/>
          </p:cNvPicPr>
          <p:nvPr/>
        </p:nvPicPr>
        <p:blipFill>
          <a:blip r:embed="rId20"/>
          <a:stretch>
            <a:fillRect/>
          </a:stretch>
        </p:blipFill>
        <p:spPr>
          <a:xfrm>
            <a:off x="4607525" y="3601907"/>
            <a:ext cx="2340000" cy="1473750"/>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404009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pic>
        <p:nvPicPr>
          <p:cNvPr id="60" name="Picture 59"/>
          <p:cNvPicPr>
            <a:picLocks noChangeAspect="1"/>
          </p:cNvPicPr>
          <p:nvPr/>
        </p:nvPicPr>
        <p:blipFill>
          <a:blip r:embed="rId22"/>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88534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pic>
        <p:nvPicPr>
          <p:cNvPr id="58" name="Picture 57"/>
          <p:cNvPicPr>
            <a:picLocks noChangeAspect="1"/>
          </p:cNvPicPr>
          <p:nvPr/>
        </p:nvPicPr>
        <p:blipFill>
          <a:blip r:embed="rId20"/>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2368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60155" y="94585"/>
            <a:ext cx="7344259" cy="536972"/>
          </a:xfrm>
        </p:spPr>
        <p:txBody>
          <a:bodyPr>
            <a:normAutofit/>
          </a:bodyPr>
          <a:lstStyle/>
          <a:p>
            <a:r>
              <a:rPr lang="en-US" sz="2400" dirty="0"/>
              <a:t>Summary – External Tables in PDW Query Lifecycle</a:t>
            </a:r>
            <a:endParaRPr lang="en-US" sz="2400" dirty="0">
              <a:solidFill>
                <a:schemeClr val="bg1"/>
              </a:solidFill>
            </a:endParaRPr>
          </a:p>
        </p:txBody>
      </p:sp>
      <p:sp>
        <p:nvSpPr>
          <p:cNvPr id="88" name="Content Placeholder 2"/>
          <p:cNvSpPr>
            <a:spLocks noGrp="1"/>
          </p:cNvSpPr>
          <p:nvPr>
            <p:ph idx="1"/>
          </p:nvPr>
        </p:nvSpPr>
        <p:spPr>
          <a:xfrm>
            <a:off x="421312" y="684937"/>
            <a:ext cx="7286625" cy="1485900"/>
          </a:xfrm>
        </p:spPr>
        <p:txBody>
          <a:bodyPr>
            <a:normAutofit/>
          </a:bodyPr>
          <a:lstStyle/>
          <a:p>
            <a:r>
              <a:rPr lang="en-US" sz="1800" dirty="0"/>
              <a:t>Shell-only execution </a:t>
            </a:r>
            <a:endParaRPr lang="en-US" sz="1800" dirty="0">
              <a:solidFill>
                <a:schemeClr val="bg1"/>
              </a:solidFill>
            </a:endParaRPr>
          </a:p>
          <a:p>
            <a:pPr lvl="1">
              <a:buFont typeface="Arial" panose="020B0604020202020204" pitchFamily="34" charset="0"/>
              <a:buChar char="•"/>
            </a:pPr>
            <a:r>
              <a:rPr lang="en-US" sz="1600" dirty="0"/>
              <a:t>No actual physical tables created on compute nodes</a:t>
            </a:r>
          </a:p>
          <a:p>
            <a:r>
              <a:rPr lang="en-US" sz="1800" dirty="0" smtClean="0"/>
              <a:t>Control </a:t>
            </a:r>
            <a:r>
              <a:rPr lang="en-US" sz="1800" dirty="0"/>
              <a:t>node obtains external table object </a:t>
            </a:r>
          </a:p>
          <a:p>
            <a:pPr lvl="1"/>
            <a:r>
              <a:rPr lang="en-US" sz="1600" dirty="0"/>
              <a:t>Shell table as any other with the statistic information &amp; format options</a:t>
            </a:r>
          </a:p>
        </p:txBody>
      </p:sp>
      <p:sp>
        <p:nvSpPr>
          <p:cNvPr id="91" name="Flowchart: Magnetic Disk 90"/>
          <p:cNvSpPr/>
          <p:nvPr/>
        </p:nvSpPr>
        <p:spPr>
          <a:xfrm>
            <a:off x="3299824" y="3185435"/>
            <a:ext cx="866663" cy="1028700"/>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2" name="Flowchart: Magnetic Disk 91"/>
          <p:cNvSpPr/>
          <p:nvPr/>
        </p:nvSpPr>
        <p:spPr>
          <a:xfrm>
            <a:off x="5047605" y="3332680"/>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3" name="Flowchart: Magnetic Disk 92"/>
          <p:cNvSpPr/>
          <p:nvPr/>
        </p:nvSpPr>
        <p:spPr>
          <a:xfrm>
            <a:off x="5962005" y="3325621"/>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4" name="Flowchart: Magnetic Disk 93"/>
          <p:cNvSpPr/>
          <p:nvPr/>
        </p:nvSpPr>
        <p:spPr>
          <a:xfrm>
            <a:off x="7047855" y="3327301"/>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95" name="Straight Arrow Connector 94"/>
          <p:cNvCxnSpPr/>
          <p:nvPr/>
        </p:nvCxnSpPr>
        <p:spPr>
          <a:xfrm>
            <a:off x="1874098" y="3675580"/>
            <a:ext cx="123040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3161655" y="2989780"/>
            <a:ext cx="4686300" cy="1684898"/>
          </a:xfrm>
          <a:prstGeom prst="rect">
            <a:avLst/>
          </a:prstGeom>
          <a:noFill/>
          <a:ln w="127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7" name="TextBox 96"/>
          <p:cNvSpPr txBox="1"/>
          <p:nvPr/>
        </p:nvSpPr>
        <p:spPr>
          <a:xfrm>
            <a:off x="2904479" y="4162382"/>
            <a:ext cx="1657350" cy="484748"/>
          </a:xfrm>
          <a:prstGeom prst="rect">
            <a:avLst/>
          </a:prstGeom>
          <a:noFill/>
        </p:spPr>
        <p:txBody>
          <a:bodyPr wrap="square" rtlCol="0">
            <a:noAutofit/>
          </a:bodyPr>
          <a:lstStyle/>
          <a:p>
            <a:pPr algn="ctr"/>
            <a:r>
              <a:rPr lang="en-US" sz="1350" dirty="0"/>
              <a:t>Control Node </a:t>
            </a:r>
            <a:br>
              <a:rPr lang="en-US" sz="1350" dirty="0"/>
            </a:br>
            <a:r>
              <a:rPr lang="en-US" sz="1350" dirty="0"/>
              <a:t>[Shell DB]</a:t>
            </a:r>
          </a:p>
        </p:txBody>
      </p:sp>
      <p:sp>
        <p:nvSpPr>
          <p:cNvPr id="98" name="TextBox 97"/>
          <p:cNvSpPr txBox="1"/>
          <p:nvPr/>
        </p:nvSpPr>
        <p:spPr>
          <a:xfrm>
            <a:off x="4533255" y="4162382"/>
            <a:ext cx="1428750" cy="484748"/>
          </a:xfrm>
          <a:prstGeom prst="rect">
            <a:avLst/>
          </a:prstGeom>
          <a:noFill/>
        </p:spPr>
        <p:txBody>
          <a:bodyPr wrap="square" rtlCol="0">
            <a:noAutofit/>
          </a:bodyPr>
          <a:lstStyle/>
          <a:p>
            <a:pPr algn="ctr"/>
            <a:r>
              <a:rPr lang="en-US" sz="1350" dirty="0"/>
              <a:t>Compute</a:t>
            </a:r>
            <a:br>
              <a:rPr lang="en-US" sz="1350" dirty="0"/>
            </a:br>
            <a:r>
              <a:rPr lang="en-US" sz="1350" dirty="0"/>
              <a:t>Node 1</a:t>
            </a:r>
          </a:p>
        </p:txBody>
      </p:sp>
      <p:sp>
        <p:nvSpPr>
          <p:cNvPr id="99" name="TextBox 98"/>
          <p:cNvSpPr txBox="1"/>
          <p:nvPr/>
        </p:nvSpPr>
        <p:spPr>
          <a:xfrm>
            <a:off x="5561955" y="4189930"/>
            <a:ext cx="1428750" cy="484748"/>
          </a:xfrm>
          <a:prstGeom prst="rect">
            <a:avLst/>
          </a:prstGeom>
          <a:noFill/>
        </p:spPr>
        <p:txBody>
          <a:bodyPr wrap="square" rtlCol="0">
            <a:noAutofit/>
          </a:bodyPr>
          <a:lstStyle/>
          <a:p>
            <a:pPr algn="ctr"/>
            <a:r>
              <a:rPr lang="en-US" sz="1350" dirty="0"/>
              <a:t>Compute</a:t>
            </a:r>
            <a:br>
              <a:rPr lang="en-US" sz="1350" dirty="0"/>
            </a:br>
            <a:r>
              <a:rPr lang="en-US" sz="1350" dirty="0"/>
              <a:t>Node 2</a:t>
            </a:r>
          </a:p>
        </p:txBody>
      </p:sp>
      <p:sp>
        <p:nvSpPr>
          <p:cNvPr id="100" name="TextBox 99"/>
          <p:cNvSpPr txBox="1"/>
          <p:nvPr/>
        </p:nvSpPr>
        <p:spPr>
          <a:xfrm>
            <a:off x="6133455" y="3798631"/>
            <a:ext cx="1428750" cy="276999"/>
          </a:xfrm>
          <a:prstGeom prst="rect">
            <a:avLst/>
          </a:prstGeom>
          <a:noFill/>
        </p:spPr>
        <p:txBody>
          <a:bodyPr wrap="square" rtlCol="0">
            <a:noAutofit/>
          </a:bodyPr>
          <a:lstStyle/>
          <a:p>
            <a:pPr algn="ctr"/>
            <a:r>
              <a:rPr lang="en-US" sz="1350" dirty="0"/>
              <a:t>…</a:t>
            </a:r>
          </a:p>
        </p:txBody>
      </p:sp>
      <p:sp>
        <p:nvSpPr>
          <p:cNvPr id="101" name="TextBox 100"/>
          <p:cNvSpPr txBox="1"/>
          <p:nvPr/>
        </p:nvSpPr>
        <p:spPr>
          <a:xfrm>
            <a:off x="6647805" y="4189930"/>
            <a:ext cx="1428750" cy="484748"/>
          </a:xfrm>
          <a:prstGeom prst="rect">
            <a:avLst/>
          </a:prstGeom>
          <a:noFill/>
        </p:spPr>
        <p:txBody>
          <a:bodyPr wrap="square" rtlCol="0">
            <a:noAutofit/>
          </a:bodyPr>
          <a:lstStyle/>
          <a:p>
            <a:pPr algn="ctr"/>
            <a:r>
              <a:rPr lang="en-US" sz="1350" dirty="0"/>
              <a:t>Compute</a:t>
            </a:r>
            <a:br>
              <a:rPr lang="en-US" sz="1350" dirty="0"/>
            </a:br>
            <a:r>
              <a:rPr lang="en-US" sz="1350" dirty="0"/>
              <a:t>Node n</a:t>
            </a:r>
          </a:p>
        </p:txBody>
      </p:sp>
      <p:grpSp>
        <p:nvGrpSpPr>
          <p:cNvPr id="3" name="Group 2"/>
          <p:cNvGrpSpPr/>
          <p:nvPr/>
        </p:nvGrpSpPr>
        <p:grpSpPr>
          <a:xfrm>
            <a:off x="2121022" y="2246830"/>
            <a:ext cx="1657349" cy="1143000"/>
            <a:chOff x="1355688" y="3316069"/>
            <a:chExt cx="2209799" cy="1524000"/>
          </a:xfrm>
        </p:grpSpPr>
        <p:cxnSp>
          <p:nvCxnSpPr>
            <p:cNvPr id="114" name="Straight Arrow Connector 113"/>
            <p:cNvCxnSpPr/>
            <p:nvPr/>
          </p:nvCxnSpPr>
          <p:spPr>
            <a:xfrm flipH="1" flipV="1">
              <a:off x="3200399" y="4154269"/>
              <a:ext cx="1" cy="6858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5" name="Group 114"/>
            <p:cNvGrpSpPr/>
            <p:nvPr/>
          </p:nvGrpSpPr>
          <p:grpSpPr>
            <a:xfrm>
              <a:off x="1355688" y="3316069"/>
              <a:ext cx="2209799" cy="762000"/>
              <a:chOff x="730176" y="3431738"/>
              <a:chExt cx="2209799" cy="762000"/>
            </a:xfrm>
          </p:grpSpPr>
          <p:sp>
            <p:nvSpPr>
              <p:cNvPr id="116" name="Vertical Scroll 115"/>
              <p:cNvSpPr/>
              <p:nvPr/>
            </p:nvSpPr>
            <p:spPr>
              <a:xfrm>
                <a:off x="2117688" y="3431738"/>
                <a:ext cx="822287" cy="762000"/>
              </a:xfrm>
              <a:prstGeom prst="verticalScroll">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7" name="TextBox 116"/>
              <p:cNvSpPr txBox="1"/>
              <p:nvPr/>
            </p:nvSpPr>
            <p:spPr>
              <a:xfrm>
                <a:off x="730176" y="3471207"/>
                <a:ext cx="1539912" cy="646331"/>
              </a:xfrm>
              <a:prstGeom prst="rect">
                <a:avLst/>
              </a:prstGeom>
              <a:noFill/>
            </p:spPr>
            <p:txBody>
              <a:bodyPr wrap="square" rtlCol="0">
                <a:noAutofit/>
              </a:bodyPr>
              <a:lstStyle/>
              <a:p>
                <a:pPr algn="ctr"/>
                <a:r>
                  <a:rPr lang="en-US" sz="1350" dirty="0"/>
                  <a:t>SHELL-only </a:t>
                </a:r>
                <a:br>
                  <a:rPr lang="en-US" sz="1350" dirty="0"/>
                </a:br>
                <a:r>
                  <a:rPr lang="en-US" sz="1350" dirty="0"/>
                  <a:t>plan</a:t>
                </a:r>
              </a:p>
            </p:txBody>
          </p:sp>
        </p:grpSp>
      </p:grpSp>
      <p:sp>
        <p:nvSpPr>
          <p:cNvPr id="103" name="TextBox 102"/>
          <p:cNvSpPr txBox="1"/>
          <p:nvPr/>
        </p:nvSpPr>
        <p:spPr>
          <a:xfrm>
            <a:off x="1580827" y="3180176"/>
            <a:ext cx="1575986" cy="484748"/>
          </a:xfrm>
          <a:prstGeom prst="rect">
            <a:avLst/>
          </a:prstGeom>
          <a:noFill/>
        </p:spPr>
        <p:txBody>
          <a:bodyPr wrap="square" rtlCol="0">
            <a:noAutofit/>
          </a:bodyPr>
          <a:lstStyle/>
          <a:p>
            <a:pPr algn="ctr"/>
            <a:r>
              <a:rPr lang="en-US" sz="1350" dirty="0"/>
              <a:t>CREATE EXTERNAL TABLE</a:t>
            </a:r>
          </a:p>
        </p:txBody>
      </p:sp>
      <p:grpSp>
        <p:nvGrpSpPr>
          <p:cNvPr id="6" name="Group 5"/>
          <p:cNvGrpSpPr/>
          <p:nvPr/>
        </p:nvGrpSpPr>
        <p:grpSpPr>
          <a:xfrm>
            <a:off x="5390505" y="2447882"/>
            <a:ext cx="2114550" cy="994729"/>
            <a:chOff x="5715000" y="3584138"/>
            <a:chExt cx="2819400" cy="1326305"/>
          </a:xfrm>
        </p:grpSpPr>
        <p:sp>
          <p:nvSpPr>
            <p:cNvPr id="105" name="TextBox 104"/>
            <p:cNvSpPr txBox="1"/>
            <p:nvPr/>
          </p:nvSpPr>
          <p:spPr>
            <a:xfrm>
              <a:off x="5715000" y="3584138"/>
              <a:ext cx="2819400" cy="646331"/>
            </a:xfrm>
            <a:prstGeom prst="rect">
              <a:avLst/>
            </a:prstGeom>
            <a:noFill/>
          </p:spPr>
          <p:txBody>
            <a:bodyPr wrap="square" rtlCol="0">
              <a:noAutofit/>
            </a:bodyPr>
            <a:lstStyle/>
            <a:p>
              <a:pPr algn="ctr"/>
              <a:r>
                <a:rPr lang="en-US" sz="1350" dirty="0"/>
                <a:t>No actual physical tables on compute nodes</a:t>
              </a:r>
            </a:p>
          </p:txBody>
        </p:sp>
        <p:cxnSp>
          <p:nvCxnSpPr>
            <p:cNvPr id="106" name="Straight Arrow Connector 105"/>
            <p:cNvCxnSpPr/>
            <p:nvPr/>
          </p:nvCxnSpPr>
          <p:spPr>
            <a:xfrm flipV="1">
              <a:off x="5718363" y="4224643"/>
              <a:ext cx="1177737" cy="685800"/>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6896100" y="4224643"/>
              <a:ext cx="0" cy="685800"/>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H="1" flipV="1">
              <a:off x="6896100" y="4230469"/>
              <a:ext cx="1447800" cy="679974"/>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1047105" y="2219282"/>
            <a:ext cx="4286250" cy="2427848"/>
            <a:chOff x="-76200" y="3279338"/>
            <a:chExt cx="5715000" cy="3237131"/>
          </a:xfrm>
        </p:grpSpPr>
        <p:sp>
          <p:nvSpPr>
            <p:cNvPr id="104" name="Rectangle 103"/>
            <p:cNvSpPr/>
            <p:nvPr/>
          </p:nvSpPr>
          <p:spPr>
            <a:xfrm>
              <a:off x="3276600" y="5116158"/>
              <a:ext cx="470760" cy="441126"/>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9" name="Freeform 108"/>
            <p:cNvSpPr/>
            <p:nvPr/>
          </p:nvSpPr>
          <p:spPr>
            <a:xfrm>
              <a:off x="1026458" y="5449669"/>
              <a:ext cx="2097742" cy="555955"/>
            </a:xfrm>
            <a:custGeom>
              <a:avLst/>
              <a:gdLst>
                <a:gd name="connsiteX0" fmla="*/ 2097742 w 2097742"/>
                <a:gd name="connsiteY0" fmla="*/ 0 h 555955"/>
                <a:gd name="connsiteX1" fmla="*/ 968189 w 2097742"/>
                <a:gd name="connsiteY1" fmla="*/ 537882 h 555955"/>
                <a:gd name="connsiteX2" fmla="*/ 0 w 2097742"/>
                <a:gd name="connsiteY2" fmla="*/ 376517 h 555955"/>
              </a:gdLst>
              <a:ahLst/>
              <a:cxnLst>
                <a:cxn ang="0">
                  <a:pos x="connsiteX0" y="connsiteY0"/>
                </a:cxn>
                <a:cxn ang="0">
                  <a:pos x="connsiteX1" y="connsiteY1"/>
                </a:cxn>
                <a:cxn ang="0">
                  <a:pos x="connsiteX2" y="connsiteY2"/>
                </a:cxn>
              </a:cxnLst>
              <a:rect l="l" t="t" r="r" b="b"/>
              <a:pathLst>
                <a:path w="2097742" h="555955">
                  <a:moveTo>
                    <a:pt x="2097742" y="0"/>
                  </a:moveTo>
                  <a:cubicBezTo>
                    <a:pt x="1707777" y="237564"/>
                    <a:pt x="1317813" y="475129"/>
                    <a:pt x="968189" y="537882"/>
                  </a:cubicBezTo>
                  <a:cubicBezTo>
                    <a:pt x="618565" y="600635"/>
                    <a:pt x="309282" y="488576"/>
                    <a:pt x="0" y="376517"/>
                  </a:cubicBezTo>
                </a:path>
              </a:pathLst>
            </a:custGeom>
            <a:noFill/>
            <a:ln>
              <a:solidFill>
                <a:schemeClr val="tx1"/>
              </a:solidFill>
              <a:headEnd type="triangl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0" name="Flowchart: Magnetic Disk 109"/>
            <p:cNvSpPr/>
            <p:nvPr/>
          </p:nvSpPr>
          <p:spPr>
            <a:xfrm>
              <a:off x="228376" y="5336721"/>
              <a:ext cx="686024" cy="795162"/>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1" name="TextBox 110"/>
            <p:cNvSpPr txBox="1"/>
            <p:nvPr/>
          </p:nvSpPr>
          <p:spPr>
            <a:xfrm>
              <a:off x="-76200" y="6147137"/>
              <a:ext cx="2667000" cy="369332"/>
            </a:xfrm>
            <a:prstGeom prst="rect">
              <a:avLst/>
            </a:prstGeom>
            <a:noFill/>
          </p:spPr>
          <p:txBody>
            <a:bodyPr wrap="square" rtlCol="0">
              <a:noAutofit/>
            </a:bodyPr>
            <a:lstStyle/>
            <a:p>
              <a:pPr algn="ctr"/>
              <a:r>
                <a:rPr lang="en-US" sz="1350" dirty="0" err="1"/>
                <a:t>Hadoop</a:t>
              </a:r>
              <a:r>
                <a:rPr lang="en-US" sz="1350" dirty="0"/>
                <a:t> Name Node</a:t>
              </a:r>
            </a:p>
          </p:txBody>
        </p:sp>
        <p:sp>
          <p:nvSpPr>
            <p:cNvPr id="112" name="Freeform 111"/>
            <p:cNvSpPr/>
            <p:nvPr/>
          </p:nvSpPr>
          <p:spPr>
            <a:xfrm>
              <a:off x="3947160" y="3983940"/>
              <a:ext cx="610959" cy="1366221"/>
            </a:xfrm>
            <a:custGeom>
              <a:avLst/>
              <a:gdLst>
                <a:gd name="connsiteX0" fmla="*/ 0 w 610959"/>
                <a:gd name="connsiteY0" fmla="*/ 1366221 h 1366221"/>
                <a:gd name="connsiteX1" fmla="*/ 537882 w 610959"/>
                <a:gd name="connsiteY1" fmla="*/ 849854 h 1366221"/>
                <a:gd name="connsiteX2" fmla="*/ 591671 w 610959"/>
                <a:gd name="connsiteY2" fmla="*/ 0 h 1366221"/>
              </a:gdLst>
              <a:ahLst/>
              <a:cxnLst>
                <a:cxn ang="0">
                  <a:pos x="connsiteX0" y="connsiteY0"/>
                </a:cxn>
                <a:cxn ang="0">
                  <a:pos x="connsiteX1" y="connsiteY1"/>
                </a:cxn>
                <a:cxn ang="0">
                  <a:pos x="connsiteX2" y="connsiteY2"/>
                </a:cxn>
              </a:cxnLst>
              <a:rect l="l" t="t" r="r" b="b"/>
              <a:pathLst>
                <a:path w="610959" h="1366221">
                  <a:moveTo>
                    <a:pt x="0" y="1366221"/>
                  </a:moveTo>
                  <a:cubicBezTo>
                    <a:pt x="219635" y="1221889"/>
                    <a:pt x="439270" y="1077557"/>
                    <a:pt x="537882" y="849854"/>
                  </a:cubicBezTo>
                  <a:cubicBezTo>
                    <a:pt x="636494" y="622150"/>
                    <a:pt x="614082" y="311075"/>
                    <a:pt x="591671" y="0"/>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3" name="TextBox 112"/>
            <p:cNvSpPr txBox="1"/>
            <p:nvPr/>
          </p:nvSpPr>
          <p:spPr>
            <a:xfrm>
              <a:off x="3581400" y="3279338"/>
              <a:ext cx="2057400" cy="646331"/>
            </a:xfrm>
            <a:prstGeom prst="rect">
              <a:avLst/>
            </a:prstGeom>
            <a:noFill/>
          </p:spPr>
          <p:txBody>
            <a:bodyPr wrap="square" rtlCol="0">
              <a:noAutofit/>
            </a:bodyPr>
            <a:lstStyle/>
            <a:p>
              <a:pPr algn="ctr"/>
              <a:r>
                <a:rPr lang="en-US" sz="1350" dirty="0">
                  <a:solidFill>
                    <a:schemeClr val="accent6">
                      <a:lumMod val="75000"/>
                    </a:schemeClr>
                  </a:solidFill>
                </a:rPr>
                <a:t>External Table Shell Object</a:t>
              </a:r>
            </a:p>
          </p:txBody>
        </p:sp>
      </p:grpSp>
    </p:spTree>
    <p:extLst>
      <p:ext uri="{BB962C8B-B14F-4D97-AF65-F5344CB8AC3E}">
        <p14:creationId xmlns:p14="http://schemas.microsoft.com/office/powerpoint/2010/main" val="331608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47" name="Picture 46"/>
          <p:cNvPicPr>
            <a:picLocks noChangeAspect="1"/>
          </p:cNvPicPr>
          <p:nvPr/>
        </p:nvPicPr>
        <p:blipFill>
          <a:blip r:embed="rId16"/>
          <a:stretch>
            <a:fillRect/>
          </a:stretch>
        </p:blipFill>
        <p:spPr>
          <a:xfrm>
            <a:off x="4607525" y="3601907"/>
            <a:ext cx="2340000" cy="1473750"/>
          </a:xfrm>
          <a:prstGeom prst="rect">
            <a:avLst/>
          </a:prstGeom>
        </p:spPr>
      </p:pic>
      <p:pic>
        <p:nvPicPr>
          <p:cNvPr id="8" name="Picture 7"/>
          <p:cNvPicPr>
            <a:picLocks noChangeAspect="1"/>
          </p:cNvPicPr>
          <p:nvPr/>
        </p:nvPicPr>
        <p:blipFill>
          <a:blip r:embed="rId17"/>
          <a:stretch>
            <a:fillRect/>
          </a:stretch>
        </p:blipFill>
        <p:spPr>
          <a:xfrm>
            <a:off x="8780855" y="1629763"/>
            <a:ext cx="813864" cy="529958"/>
          </a:xfrm>
          <a:prstGeom prst="rect">
            <a:avLst/>
          </a:prstGeom>
        </p:spPr>
      </p:pic>
      <p:pic>
        <p:nvPicPr>
          <p:cNvPr id="10" name="Picture 9"/>
          <p:cNvPicPr>
            <a:picLocks noChangeAspect="1"/>
          </p:cNvPicPr>
          <p:nvPr/>
        </p:nvPicPr>
        <p:blipFill>
          <a:blip r:embed="rId18"/>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9"/>
            <a:stretch>
              <a:fillRect/>
            </a:stretch>
          </p:blipFill>
          <p:spPr>
            <a:xfrm>
              <a:off x="3719625" y="-351356"/>
              <a:ext cx="2775838" cy="4134755"/>
            </a:xfrm>
            <a:prstGeom prst="rect">
              <a:avLst/>
            </a:prstGeom>
          </p:spPr>
        </p:pic>
        <p:pic>
          <p:nvPicPr>
            <p:cNvPr id="46" name="Picture 45"/>
            <p:cNvPicPr>
              <a:picLocks noChangeAspect="1"/>
            </p:cNvPicPr>
            <p:nvPr/>
          </p:nvPicPr>
          <p:blipFill>
            <a:blip r:embed="rId20"/>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1"/>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2"/>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3"/>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4"/>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93512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47" name="Picture 46"/>
          <p:cNvPicPr>
            <a:picLocks noChangeAspect="1"/>
          </p:cNvPicPr>
          <p:nvPr/>
        </p:nvPicPr>
        <p:blipFill>
          <a:blip r:embed="rId5"/>
          <a:stretch>
            <a:fillRect/>
          </a:stretch>
        </p:blipFill>
        <p:spPr>
          <a:xfrm>
            <a:off x="4607525" y="3601907"/>
            <a:ext cx="2340000" cy="1473750"/>
          </a:xfrm>
          <a:prstGeom prst="rect">
            <a:avLst/>
          </a:prstGeom>
        </p:spPr>
      </p:pic>
      <p:pic>
        <p:nvPicPr>
          <p:cNvPr id="21" name="Picture 20"/>
          <p:cNvPicPr>
            <a:picLocks noChangeAspect="1"/>
          </p:cNvPicPr>
          <p:nvPr/>
        </p:nvPicPr>
        <p:blipFill>
          <a:blip r:embed="rId6"/>
          <a:stretch>
            <a:fillRect/>
          </a:stretch>
        </p:blipFill>
        <p:spPr>
          <a:xfrm>
            <a:off x="1" y="3743009"/>
            <a:ext cx="4822369" cy="3124661"/>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0" name="Picture 9"/>
          <p:cNvPicPr>
            <a:picLocks noChangeAspect="1"/>
          </p:cNvPicPr>
          <p:nvPr/>
        </p:nvPicPr>
        <p:blipFill>
          <a:blip r:embed="rId8"/>
          <a:stretch>
            <a:fillRect/>
          </a:stretch>
        </p:blipFill>
        <p:spPr>
          <a:xfrm>
            <a:off x="6486668" y="1300403"/>
            <a:ext cx="3997065" cy="2580782"/>
          </a:xfrm>
          <a:prstGeom prst="rect">
            <a:avLst/>
          </a:prstGeom>
        </p:spPr>
      </p:pic>
      <p:pic>
        <p:nvPicPr>
          <p:cNvPr id="30" name="Picture 29"/>
          <p:cNvPicPr>
            <a:picLocks noChangeAspect="1"/>
          </p:cNvPicPr>
          <p:nvPr/>
        </p:nvPicPr>
        <p:blipFill>
          <a:blip r:embed="rId9"/>
          <a:stretch>
            <a:fillRect/>
          </a:stretch>
        </p:blipFill>
        <p:spPr>
          <a:xfrm>
            <a:off x="6609503" y="0"/>
            <a:ext cx="5582498" cy="3614057"/>
          </a:xfrm>
          <a:prstGeom prst="rect">
            <a:avLst/>
          </a:prstGeom>
        </p:spPr>
      </p:pic>
      <p:pic>
        <p:nvPicPr>
          <p:cNvPr id="38" name="Picture 37"/>
          <p:cNvPicPr>
            <a:picLocks noChangeAspect="1"/>
          </p:cNvPicPr>
          <p:nvPr/>
        </p:nvPicPr>
        <p:blipFill>
          <a:blip r:embed="rId10"/>
          <a:stretch>
            <a:fillRect/>
          </a:stretch>
        </p:blipFill>
        <p:spPr>
          <a:xfrm>
            <a:off x="8314314" y="267557"/>
            <a:ext cx="3327550" cy="2147980"/>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8" name="Picture 7"/>
          <p:cNvPicPr>
            <a:picLocks noChangeAspect="1"/>
          </p:cNvPicPr>
          <p:nvPr/>
        </p:nvPicPr>
        <p:blipFill>
          <a:blip r:embed="rId17"/>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20"/>
          <a:stretch>
            <a:fillRect/>
          </a:stretch>
        </p:blipFill>
        <p:spPr>
          <a:xfrm>
            <a:off x="7757324" y="4677561"/>
            <a:ext cx="1275292" cy="805448"/>
          </a:xfrm>
          <a:prstGeom prst="rect">
            <a:avLst/>
          </a:prstGeom>
        </p:spPr>
      </p:pic>
      <p:pic>
        <p:nvPicPr>
          <p:cNvPr id="41" name="Picture 40"/>
          <p:cNvPicPr>
            <a:picLocks noChangeAspect="1"/>
          </p:cNvPicPr>
          <p:nvPr/>
        </p:nvPicPr>
        <p:blipFill>
          <a:blip r:embed="rId21"/>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2"/>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3"/>
          <a:stretch>
            <a:fillRect/>
          </a:stretch>
        </p:blipFill>
        <p:spPr>
          <a:xfrm>
            <a:off x="9490000" y="6190866"/>
            <a:ext cx="702179" cy="462975"/>
          </a:xfrm>
          <a:prstGeom prst="rect">
            <a:avLst/>
          </a:prstGeom>
        </p:spPr>
      </p:pic>
      <p:pic>
        <p:nvPicPr>
          <p:cNvPr id="7" name="Picture 6"/>
          <p:cNvPicPr>
            <a:picLocks noChangeAspect="1"/>
          </p:cNvPicPr>
          <p:nvPr/>
        </p:nvPicPr>
        <p:blipFill>
          <a:blip r:embed="rId24"/>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5"/>
          <a:stretch>
            <a:fillRect/>
          </a:stretch>
        </p:blipFill>
        <p:spPr>
          <a:xfrm>
            <a:off x="9068151" y="2971109"/>
            <a:ext cx="1415845" cy="912434"/>
          </a:xfrm>
          <a:prstGeom prst="rect">
            <a:avLst/>
          </a:prstGeom>
        </p:spPr>
      </p:pic>
      <p:pic>
        <p:nvPicPr>
          <p:cNvPr id="15" name="Picture 14"/>
          <p:cNvPicPr>
            <a:picLocks noChangeAspect="1"/>
          </p:cNvPicPr>
          <p:nvPr/>
        </p:nvPicPr>
        <p:blipFill>
          <a:blip r:embed="rId26"/>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3"/>
            <a:stretch>
              <a:fillRect/>
            </a:stretch>
          </p:blipFill>
          <p:spPr>
            <a:xfrm>
              <a:off x="9827324" y="-40038"/>
              <a:ext cx="934789" cy="1104751"/>
            </a:xfrm>
            <a:prstGeom prst="rect">
              <a:avLst/>
            </a:prstGeom>
          </p:spPr>
        </p:pic>
        <p:pic>
          <p:nvPicPr>
            <p:cNvPr id="53" name="Picture 52"/>
            <p:cNvPicPr>
              <a:picLocks noChangeAspect="1"/>
            </p:cNvPicPr>
            <p:nvPr/>
          </p:nvPicPr>
          <p:blipFill>
            <a:blip r:embed="rId2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94175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7" name="Title 1226"/>
          <p:cNvSpPr>
            <a:spLocks noGrp="1"/>
          </p:cNvSpPr>
          <p:nvPr>
            <p:ph type="title"/>
          </p:nvPr>
        </p:nvSpPr>
        <p:spPr>
          <a:xfrm>
            <a:off x="479774" y="496943"/>
            <a:ext cx="5388591" cy="1238490"/>
          </a:xfrm>
        </p:spPr>
        <p:txBody>
          <a:bodyPr anchor="t">
            <a:normAutofit/>
          </a:bodyPr>
          <a:lstStyle/>
          <a:p>
            <a:r>
              <a:rPr lang="en-US" sz="3200" dirty="0" smtClean="0">
                <a:solidFill>
                  <a:schemeClr val="bg1"/>
                </a:solidFill>
              </a:rPr>
              <a:t>Intelligent customer routing with Traffic Manager</a:t>
            </a:r>
            <a:endParaRPr lang="en-US" sz="3200" dirty="0">
              <a:solidFill>
                <a:schemeClr val="bg1"/>
              </a:solidFill>
            </a:endParaRPr>
          </a:p>
        </p:txBody>
      </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77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7" name="Title 1226"/>
          <p:cNvSpPr>
            <a:spLocks noGrp="1"/>
          </p:cNvSpPr>
          <p:nvPr>
            <p:ph type="title"/>
          </p:nvPr>
        </p:nvSpPr>
        <p:spPr>
          <a:xfrm>
            <a:off x="479774" y="496943"/>
            <a:ext cx="5388591" cy="1238490"/>
          </a:xfrm>
        </p:spPr>
        <p:txBody>
          <a:bodyPr anchor="t">
            <a:normAutofit/>
          </a:bodyPr>
          <a:lstStyle/>
          <a:p>
            <a:r>
              <a:rPr lang="en-US" sz="3200" dirty="0" smtClean="0"/>
              <a:t>Intelligent customer routing with Traffic Manager</a:t>
            </a:r>
            <a:endParaRPr lang="en-US" sz="3200" dirty="0"/>
          </a:p>
        </p:txBody>
      </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264110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704254"/>
            <a:ext cx="11034445" cy="2387600"/>
          </a:xfrm>
        </p:spPr>
        <p:txBody>
          <a:bodyPr>
            <a:normAutofit/>
          </a:bodyPr>
          <a:lstStyle/>
          <a:p>
            <a:r>
              <a:rPr lang="en-US" sz="6600" dirty="0" smtClean="0">
                <a:solidFill>
                  <a:schemeClr val="bg1"/>
                </a:solidFill>
              </a:rPr>
              <a:t>Demo: Websites in action</a:t>
            </a:r>
            <a:endParaRPr lang="en-US" sz="6600" dirty="0">
              <a:solidFill>
                <a:schemeClr val="bg1"/>
              </a:solidFill>
            </a:endParaRPr>
          </a:p>
        </p:txBody>
      </p:sp>
    </p:spTree>
    <p:extLst>
      <p:ext uri="{BB962C8B-B14F-4D97-AF65-F5344CB8AC3E}">
        <p14:creationId xmlns:p14="http://schemas.microsoft.com/office/powerpoint/2010/main" val="175196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727935" y="2038212"/>
            <a:ext cx="3962595" cy="26795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7327" y="2500132"/>
            <a:ext cx="2978483" cy="2419108"/>
          </a:xfrm>
        </p:spPr>
        <p:txBody>
          <a:bodyPr/>
          <a:lstStyle/>
          <a:p>
            <a:pPr algn="r"/>
            <a:r>
              <a:rPr lang="en-US" dirty="0" smtClean="0"/>
              <a:t>Microsoft Azure</a:t>
            </a:r>
            <a:endParaRPr lang="en-US" dirty="0"/>
          </a:p>
        </p:txBody>
      </p:sp>
      <p:sp>
        <p:nvSpPr>
          <p:cNvPr id="10" name="Rectangle 9"/>
          <p:cNvSpPr/>
          <p:nvPr/>
        </p:nvSpPr>
        <p:spPr>
          <a:xfrm>
            <a:off x="3783194" y="638897"/>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98842" y="783771"/>
            <a:ext cx="5034584" cy="523220"/>
          </a:xfrm>
          <a:prstGeom prst="rect">
            <a:avLst/>
          </a:prstGeom>
          <a:noFill/>
        </p:spPr>
        <p:txBody>
          <a:bodyPr wrap="none" rtlCol="0">
            <a:spAutoFit/>
          </a:bodyPr>
          <a:lstStyle/>
          <a:p>
            <a:pPr algn="ctr"/>
            <a:r>
              <a:rPr lang="en-US" sz="2800" dirty="0">
                <a:solidFill>
                  <a:srgbClr val="00B0F0"/>
                </a:solidFill>
                <a:latin typeface="+mj-lt"/>
              </a:rPr>
              <a:t>Programming languages + tools</a:t>
            </a:r>
          </a:p>
        </p:txBody>
      </p:sp>
      <p:sp>
        <p:nvSpPr>
          <p:cNvPr id="12" name="TextBox 11"/>
          <p:cNvSpPr txBox="1"/>
          <p:nvPr/>
        </p:nvSpPr>
        <p:spPr>
          <a:xfrm>
            <a:off x="3996092" y="1262412"/>
            <a:ext cx="7464287" cy="400110"/>
          </a:xfrm>
          <a:prstGeom prst="rect">
            <a:avLst/>
          </a:prstGeom>
          <a:noFill/>
        </p:spPr>
        <p:txBody>
          <a:bodyPr wrap="none" rtlCol="0">
            <a:spAutoFit/>
          </a:bodyPr>
          <a:lstStyle/>
          <a:p>
            <a:r>
              <a:rPr lang="en-US" sz="2000" dirty="0" smtClean="0">
                <a:solidFill>
                  <a:schemeClr val="bg2"/>
                </a:solidFill>
                <a:latin typeface="+mj-lt"/>
              </a:rPr>
              <a:t>.NET, Visual Studio, TFS + Git, Java, NodeJS, PHP, Python, Ruby, C++</a:t>
            </a:r>
            <a:endParaRPr lang="en-US" sz="2000" dirty="0">
              <a:solidFill>
                <a:schemeClr val="bg2"/>
              </a:solidFill>
              <a:latin typeface="+mj-lt"/>
            </a:endParaRPr>
          </a:p>
        </p:txBody>
      </p:sp>
      <p:sp>
        <p:nvSpPr>
          <p:cNvPr id="13" name="Rectangle 12"/>
          <p:cNvSpPr/>
          <p:nvPr/>
        </p:nvSpPr>
        <p:spPr>
          <a:xfrm>
            <a:off x="3783194" y="4965970"/>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40942" y="5257805"/>
            <a:ext cx="4580165" cy="523220"/>
          </a:xfrm>
          <a:prstGeom prst="rect">
            <a:avLst/>
          </a:prstGeom>
          <a:noFill/>
        </p:spPr>
        <p:txBody>
          <a:bodyPr wrap="none" rtlCol="0">
            <a:spAutoFit/>
          </a:bodyPr>
          <a:lstStyle/>
          <a:p>
            <a:pPr algn="ctr"/>
            <a:r>
              <a:rPr lang="en-US" sz="2800" dirty="0" smtClean="0">
                <a:solidFill>
                  <a:srgbClr val="00B0F0"/>
                </a:solidFill>
                <a:latin typeface="+mj-lt"/>
              </a:rPr>
              <a:t>Microsoft cloud infrastructure</a:t>
            </a:r>
            <a:endParaRPr lang="en-US" sz="2800" dirty="0">
              <a:solidFill>
                <a:srgbClr val="00B0F0"/>
              </a:solidFill>
              <a:latin typeface="+mj-lt"/>
            </a:endParaRPr>
          </a:p>
        </p:txBody>
      </p:sp>
      <p:sp>
        <p:nvSpPr>
          <p:cNvPr id="15" name="Rectangle 14"/>
          <p:cNvSpPr/>
          <p:nvPr/>
        </p:nvSpPr>
        <p:spPr>
          <a:xfrm>
            <a:off x="3783194" y="2010498"/>
            <a:ext cx="7890084" cy="2707276"/>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8236283" y="3254499"/>
            <a:ext cx="3302781" cy="1200329"/>
            <a:chOff x="5433005" y="3254499"/>
            <a:chExt cx="3302781" cy="1200329"/>
          </a:xfrm>
        </p:grpSpPr>
        <p:sp>
          <p:nvSpPr>
            <p:cNvPr id="17" name="TextBox 16"/>
            <p:cNvSpPr txBox="1"/>
            <p:nvPr/>
          </p:nvSpPr>
          <p:spPr>
            <a:xfrm>
              <a:off x="5433005" y="3254499"/>
              <a:ext cx="1702581" cy="1200329"/>
            </a:xfrm>
            <a:prstGeom prst="rect">
              <a:avLst/>
            </a:prstGeom>
            <a:noFill/>
          </p:spPr>
          <p:txBody>
            <a:bodyPr wrap="square" rtlCol="0">
              <a:spAutoFit/>
            </a:bodyPr>
            <a:lstStyle/>
            <a:p>
              <a:r>
                <a:rPr lang="en-US" dirty="0" smtClean="0">
                  <a:solidFill>
                    <a:schemeClr val="bg2"/>
                  </a:solidFill>
                  <a:latin typeface="+mj-lt"/>
                </a:rPr>
                <a:t>Web</a:t>
              </a:r>
            </a:p>
            <a:p>
              <a:r>
                <a:rPr lang="en-US" dirty="0" smtClean="0">
                  <a:solidFill>
                    <a:schemeClr val="bg2"/>
                  </a:solidFill>
                  <a:latin typeface="+mj-lt"/>
                </a:rPr>
                <a:t>Mobile</a:t>
              </a:r>
            </a:p>
            <a:p>
              <a:r>
                <a:rPr lang="en-US" dirty="0" smtClean="0">
                  <a:solidFill>
                    <a:schemeClr val="bg2"/>
                  </a:solidFill>
                  <a:latin typeface="+mj-lt"/>
                </a:rPr>
                <a:t>Gaming</a:t>
              </a:r>
            </a:p>
            <a:p>
              <a:r>
                <a:rPr lang="en-US" dirty="0" err="1" smtClean="0">
                  <a:solidFill>
                    <a:schemeClr val="bg2"/>
                  </a:solidFill>
                  <a:latin typeface="+mj-lt"/>
                </a:rPr>
                <a:t>IoT</a:t>
              </a:r>
              <a:endParaRPr lang="en-US" dirty="0">
                <a:solidFill>
                  <a:schemeClr val="bg2"/>
                </a:solidFill>
                <a:latin typeface="+mj-lt"/>
              </a:endParaRPr>
            </a:p>
          </p:txBody>
        </p:sp>
        <p:sp>
          <p:nvSpPr>
            <p:cNvPr id="18" name="TextBox 17"/>
            <p:cNvSpPr txBox="1"/>
            <p:nvPr/>
          </p:nvSpPr>
          <p:spPr>
            <a:xfrm>
              <a:off x="7033205" y="3254499"/>
              <a:ext cx="1702581" cy="1200329"/>
            </a:xfrm>
            <a:prstGeom prst="rect">
              <a:avLst/>
            </a:prstGeom>
            <a:noFill/>
          </p:spPr>
          <p:txBody>
            <a:bodyPr wrap="square" rtlCol="0">
              <a:spAutoFit/>
            </a:bodyPr>
            <a:lstStyle/>
            <a:p>
              <a:r>
                <a:rPr lang="en-US" dirty="0" smtClean="0">
                  <a:solidFill>
                    <a:schemeClr val="bg2"/>
                  </a:solidFill>
                  <a:latin typeface="+mj-lt"/>
                </a:rPr>
                <a:t>Data</a:t>
              </a:r>
            </a:p>
            <a:p>
              <a:r>
                <a:rPr lang="en-US" dirty="0" smtClean="0">
                  <a:solidFill>
                    <a:schemeClr val="bg2"/>
                  </a:solidFill>
                  <a:latin typeface="+mj-lt"/>
                </a:rPr>
                <a:t>Analytics</a:t>
              </a:r>
            </a:p>
            <a:p>
              <a:r>
                <a:rPr lang="en-US" dirty="0" smtClean="0">
                  <a:solidFill>
                    <a:schemeClr val="bg2"/>
                  </a:solidFill>
                  <a:latin typeface="+mj-lt"/>
                </a:rPr>
                <a:t>Media</a:t>
              </a:r>
            </a:p>
            <a:p>
              <a:r>
                <a:rPr lang="en-US" dirty="0" smtClean="0">
                  <a:solidFill>
                    <a:schemeClr val="bg2"/>
                  </a:solidFill>
                  <a:latin typeface="+mj-lt"/>
                </a:rPr>
                <a:t>Identity</a:t>
              </a:r>
              <a:endParaRPr lang="en-US" dirty="0">
                <a:solidFill>
                  <a:schemeClr val="bg2"/>
                </a:solidFill>
                <a:latin typeface="+mj-lt"/>
              </a:endParaRPr>
            </a:p>
          </p:txBody>
        </p:sp>
      </p:grpSp>
      <p:sp>
        <p:nvSpPr>
          <p:cNvPr id="21" name="TextBox 20"/>
          <p:cNvSpPr txBox="1"/>
          <p:nvPr/>
        </p:nvSpPr>
        <p:spPr>
          <a:xfrm>
            <a:off x="4228015" y="2222794"/>
            <a:ext cx="1633781" cy="1107996"/>
          </a:xfrm>
          <a:prstGeom prst="rect">
            <a:avLst/>
          </a:prstGeom>
          <a:noFill/>
        </p:spPr>
        <p:txBody>
          <a:bodyPr wrap="none" rtlCol="0">
            <a:spAutoFit/>
          </a:bodyPr>
          <a:lstStyle/>
          <a:p>
            <a:r>
              <a:rPr lang="en-US" sz="6600" dirty="0" smtClean="0">
                <a:solidFill>
                  <a:srgbClr val="00B0F0"/>
                </a:solidFill>
                <a:latin typeface="+mj-lt"/>
              </a:rPr>
              <a:t>IaaS</a:t>
            </a:r>
            <a:endParaRPr lang="en-US" sz="6600" dirty="0">
              <a:solidFill>
                <a:srgbClr val="00B0F0"/>
              </a:solidFill>
              <a:latin typeface="+mj-lt"/>
            </a:endParaRPr>
          </a:p>
        </p:txBody>
      </p:sp>
      <p:sp>
        <p:nvSpPr>
          <p:cNvPr id="22" name="TextBox 21"/>
          <p:cNvSpPr txBox="1"/>
          <p:nvPr/>
        </p:nvSpPr>
        <p:spPr>
          <a:xfrm>
            <a:off x="4252112" y="3254499"/>
            <a:ext cx="1702581" cy="1200329"/>
          </a:xfrm>
          <a:prstGeom prst="rect">
            <a:avLst/>
          </a:prstGeom>
          <a:noFill/>
        </p:spPr>
        <p:txBody>
          <a:bodyPr wrap="square" rtlCol="0">
            <a:spAutoFit/>
          </a:bodyPr>
          <a:lstStyle/>
          <a:p>
            <a:r>
              <a:rPr lang="en-US" dirty="0" smtClean="0">
                <a:solidFill>
                  <a:schemeClr val="bg2"/>
                </a:solidFill>
                <a:latin typeface="+mj-lt"/>
              </a:rPr>
              <a:t>Windows VMs</a:t>
            </a:r>
          </a:p>
          <a:p>
            <a:r>
              <a:rPr lang="en-US" dirty="0" smtClean="0">
                <a:solidFill>
                  <a:schemeClr val="bg2"/>
                </a:solidFill>
                <a:latin typeface="+mj-lt"/>
              </a:rPr>
              <a:t>Linux VMs</a:t>
            </a:r>
          </a:p>
          <a:p>
            <a:r>
              <a:rPr lang="en-US" dirty="0" smtClean="0">
                <a:solidFill>
                  <a:schemeClr val="bg2"/>
                </a:solidFill>
                <a:latin typeface="+mj-lt"/>
              </a:rPr>
              <a:t>Storage</a:t>
            </a:r>
          </a:p>
          <a:p>
            <a:r>
              <a:rPr lang="en-US" dirty="0" smtClean="0">
                <a:solidFill>
                  <a:schemeClr val="bg2"/>
                </a:solidFill>
                <a:latin typeface="+mj-lt"/>
              </a:rPr>
              <a:t>Networking</a:t>
            </a:r>
            <a:endParaRPr lang="en-US" dirty="0">
              <a:solidFill>
                <a:schemeClr val="bg2"/>
              </a:solidFill>
              <a:latin typeface="+mj-lt"/>
            </a:endParaRPr>
          </a:p>
        </p:txBody>
      </p:sp>
      <p:cxnSp>
        <p:nvCxnSpPr>
          <p:cNvPr id="25" name="Straight Connector 24"/>
          <p:cNvCxnSpPr>
            <a:stCxn id="15" idx="0"/>
            <a:endCxn id="15" idx="2"/>
          </p:cNvCxnSpPr>
          <p:nvPr/>
        </p:nvCxnSpPr>
        <p:spPr>
          <a:xfrm>
            <a:off x="7728236" y="2010498"/>
            <a:ext cx="0" cy="270727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12186" y="2222794"/>
            <a:ext cx="1860125" cy="1107996"/>
          </a:xfrm>
          <a:prstGeom prst="rect">
            <a:avLst/>
          </a:prstGeom>
          <a:noFill/>
        </p:spPr>
        <p:txBody>
          <a:bodyPr wrap="none" rtlCol="0">
            <a:spAutoFit/>
          </a:bodyPr>
          <a:lstStyle/>
          <a:p>
            <a:r>
              <a:rPr lang="en-US" sz="6600" dirty="0" smtClean="0">
                <a:solidFill>
                  <a:schemeClr val="bg2"/>
                </a:solidFill>
                <a:latin typeface="+mj-lt"/>
              </a:rPr>
              <a:t>PaaS</a:t>
            </a:r>
            <a:endParaRPr lang="en-US" sz="6600" dirty="0">
              <a:solidFill>
                <a:schemeClr val="bg2"/>
              </a:solidFill>
              <a:latin typeface="+mj-lt"/>
            </a:endParaRPr>
          </a:p>
        </p:txBody>
      </p:sp>
    </p:spTree>
    <p:extLst>
      <p:ext uri="{BB962C8B-B14F-4D97-AF65-F5344CB8AC3E}">
        <p14:creationId xmlns:p14="http://schemas.microsoft.com/office/powerpoint/2010/main" val="108072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Mobile</a:t>
            </a:r>
            <a:endParaRPr lang="en-US" dirty="0">
              <a:solidFill>
                <a:schemeClr val="bg1"/>
              </a:solidFill>
            </a:endParaRPr>
          </a:p>
        </p:txBody>
      </p:sp>
    </p:spTree>
    <p:extLst>
      <p:ext uri="{BB962C8B-B14F-4D97-AF65-F5344CB8AC3E}">
        <p14:creationId xmlns:p14="http://schemas.microsoft.com/office/powerpoint/2010/main" val="401797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a:blip r:embed="rId2"/>
          <a:stretch>
            <a:fillRect/>
          </a:stretch>
        </p:blipFill>
        <p:spPr>
          <a:xfrm>
            <a:off x="2101814" y="4296732"/>
            <a:ext cx="2720555" cy="1767634"/>
          </a:xfrm>
          <a:prstGeom prst="rect">
            <a:avLst/>
          </a:prstGeom>
        </p:spPr>
      </p:pic>
      <p:grpSp>
        <p:nvGrpSpPr>
          <p:cNvPr id="1038" name="Group 1037"/>
          <p:cNvGrpSpPr/>
          <p:nvPr/>
        </p:nvGrpSpPr>
        <p:grpSpPr>
          <a:xfrm>
            <a:off x="1" y="-1184520"/>
            <a:ext cx="13063154" cy="8052190"/>
            <a:chOff x="1" y="-1184520"/>
            <a:chExt cx="13063154" cy="8052190"/>
          </a:xfrm>
        </p:grpSpPr>
        <p:pic>
          <p:nvPicPr>
            <p:cNvPr id="57" name="Picture 56"/>
            <p:cNvPicPr>
              <a:picLocks noChangeAspect="1"/>
            </p:cNvPicPr>
            <p:nvPr/>
          </p:nvPicPr>
          <p:blipFill>
            <a:blip r:embed="rId3"/>
            <a:stretch>
              <a:fillRect/>
            </a:stretch>
          </p:blipFill>
          <p:spPr>
            <a:xfrm>
              <a:off x="5799085" y="-1184520"/>
              <a:ext cx="7264070" cy="4706299"/>
            </a:xfrm>
            <a:prstGeom prst="rect">
              <a:avLst/>
            </a:prstGeom>
          </p:spPr>
        </p:pic>
        <p:pic>
          <p:nvPicPr>
            <p:cNvPr id="68" name="Picture 67"/>
            <p:cNvPicPr>
              <a:picLocks noChangeAspect="1"/>
            </p:cNvPicPr>
            <p:nvPr/>
          </p:nvPicPr>
          <p:blipFill>
            <a:blip r:embed="rId4"/>
            <a:stretch>
              <a:fillRect/>
            </a:stretch>
          </p:blipFill>
          <p:spPr>
            <a:xfrm>
              <a:off x="8356336" y="-1"/>
              <a:ext cx="3835664" cy="2483173"/>
            </a:xfrm>
            <a:prstGeom prst="rect">
              <a:avLst/>
            </a:prstGeom>
          </p:spPr>
        </p:pic>
        <p:pic>
          <p:nvPicPr>
            <p:cNvPr id="59" name="Picture 58"/>
            <p:cNvPicPr>
              <a:picLocks noChangeAspect="1"/>
            </p:cNvPicPr>
            <p:nvPr/>
          </p:nvPicPr>
          <p:blipFill>
            <a:blip r:embed="rId5"/>
            <a:stretch>
              <a:fillRect/>
            </a:stretch>
          </p:blipFill>
          <p:spPr>
            <a:xfrm>
              <a:off x="1" y="3743009"/>
              <a:ext cx="4822369" cy="3124661"/>
            </a:xfrm>
            <a:prstGeom prst="rect">
              <a:avLst/>
            </a:prstGeom>
          </p:spPr>
        </p:pic>
      </p:grpSp>
      <p:pic>
        <p:nvPicPr>
          <p:cNvPr id="58" name="Picture 57"/>
          <p:cNvPicPr>
            <a:picLocks noChangeAspect="1"/>
          </p:cNvPicPr>
          <p:nvPr/>
        </p:nvPicPr>
        <p:blipFill>
          <a:blip r:embed="rId6"/>
          <a:stretch>
            <a:fillRect/>
          </a:stretch>
        </p:blipFill>
        <p:spPr>
          <a:xfrm>
            <a:off x="10542537" y="1620371"/>
            <a:ext cx="1468487" cy="948588"/>
          </a:xfrm>
          <a:prstGeom prst="rect">
            <a:avLst/>
          </a:prstGeom>
        </p:spPr>
      </p:pic>
      <p:pic>
        <p:nvPicPr>
          <p:cNvPr id="60" name="Picture 59"/>
          <p:cNvPicPr>
            <a:picLocks noChangeAspect="1"/>
          </p:cNvPicPr>
          <p:nvPr/>
        </p:nvPicPr>
        <p:blipFill>
          <a:blip r:embed="rId7"/>
          <a:stretch>
            <a:fillRect/>
          </a:stretch>
        </p:blipFill>
        <p:spPr>
          <a:xfrm>
            <a:off x="257977" y="5707769"/>
            <a:ext cx="1481228" cy="956627"/>
          </a:xfrm>
          <a:prstGeom prst="rect">
            <a:avLst/>
          </a:prstGeom>
        </p:spPr>
      </p:pic>
      <p:grpSp>
        <p:nvGrpSpPr>
          <p:cNvPr id="64" name="Group 63"/>
          <p:cNvGrpSpPr/>
          <p:nvPr/>
        </p:nvGrpSpPr>
        <p:grpSpPr>
          <a:xfrm>
            <a:off x="10549324" y="427967"/>
            <a:ext cx="934789" cy="1104751"/>
            <a:chOff x="7012021" y="-1253215"/>
            <a:chExt cx="1237500" cy="1462500"/>
          </a:xfrm>
        </p:grpSpPr>
        <p:pic>
          <p:nvPicPr>
            <p:cNvPr id="65" name="Picture 64"/>
            <p:cNvPicPr>
              <a:picLocks noChangeAspect="1"/>
            </p:cNvPicPr>
            <p:nvPr/>
          </p:nvPicPr>
          <p:blipFill>
            <a:blip r:embed="rId8"/>
            <a:stretch>
              <a:fillRect/>
            </a:stretch>
          </p:blipFill>
          <p:spPr>
            <a:xfrm>
              <a:off x="7012021" y="-1253215"/>
              <a:ext cx="1237500" cy="1462500"/>
            </a:xfrm>
            <a:prstGeom prst="rect">
              <a:avLst/>
            </a:prstGeom>
          </p:spPr>
        </p:pic>
        <p:pic>
          <p:nvPicPr>
            <p:cNvPr id="66" name="Picture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7" name="Picture 6"/>
          <p:cNvPicPr>
            <a:picLocks noChangeAspect="1"/>
          </p:cNvPicPr>
          <p:nvPr/>
        </p:nvPicPr>
        <p:blipFill>
          <a:blip r:embed="rId10"/>
          <a:stretch>
            <a:fillRect/>
          </a:stretch>
        </p:blipFill>
        <p:spPr>
          <a:xfrm>
            <a:off x="3729966" y="2775914"/>
            <a:ext cx="3833026" cy="2485148"/>
          </a:xfrm>
          <a:prstGeom prst="rect">
            <a:avLst/>
          </a:prstGeom>
        </p:spPr>
      </p:pic>
      <p:pic>
        <p:nvPicPr>
          <p:cNvPr id="4" name="Picture 3"/>
          <p:cNvPicPr>
            <a:picLocks noChangeAspect="1"/>
          </p:cNvPicPr>
          <p:nvPr/>
        </p:nvPicPr>
        <p:blipFill>
          <a:blip r:embed="rId11"/>
          <a:stretch>
            <a:fillRect/>
          </a:stretch>
        </p:blipFill>
        <p:spPr>
          <a:xfrm>
            <a:off x="908867" y="4026634"/>
            <a:ext cx="2051150" cy="2594311"/>
          </a:xfrm>
          <a:prstGeom prst="rect">
            <a:avLst/>
          </a:prstGeom>
        </p:spPr>
      </p:pic>
      <p:pic>
        <p:nvPicPr>
          <p:cNvPr id="5" name="Picture 4"/>
          <p:cNvPicPr>
            <a:picLocks noChangeAspect="1"/>
          </p:cNvPicPr>
          <p:nvPr/>
        </p:nvPicPr>
        <p:blipFill>
          <a:blip r:embed="rId12"/>
          <a:stretch>
            <a:fillRect/>
          </a:stretch>
        </p:blipFill>
        <p:spPr>
          <a:xfrm>
            <a:off x="4920563" y="1225114"/>
            <a:ext cx="1158260" cy="3227686"/>
          </a:xfrm>
          <a:prstGeom prst="rect">
            <a:avLst/>
          </a:prstGeom>
        </p:spPr>
      </p:pic>
      <p:pic>
        <p:nvPicPr>
          <p:cNvPr id="6" name="Picture 5"/>
          <p:cNvPicPr>
            <a:picLocks noChangeAspect="1"/>
          </p:cNvPicPr>
          <p:nvPr/>
        </p:nvPicPr>
        <p:blipFill>
          <a:blip r:embed="rId13"/>
          <a:stretch>
            <a:fillRect/>
          </a:stretch>
        </p:blipFill>
        <p:spPr>
          <a:xfrm>
            <a:off x="4346568" y="3823904"/>
            <a:ext cx="1563809" cy="1014569"/>
          </a:xfrm>
          <a:prstGeom prst="rect">
            <a:avLst/>
          </a:prstGeom>
        </p:spPr>
      </p:pic>
      <p:pic>
        <p:nvPicPr>
          <p:cNvPr id="2" name="Picture 1"/>
          <p:cNvPicPr>
            <a:picLocks noChangeAspect="1"/>
          </p:cNvPicPr>
          <p:nvPr/>
        </p:nvPicPr>
        <p:blipFill>
          <a:blip r:embed="rId14"/>
          <a:stretch>
            <a:fillRect/>
          </a:stretch>
        </p:blipFill>
        <p:spPr>
          <a:xfrm>
            <a:off x="6814595" y="895256"/>
            <a:ext cx="3963420" cy="2569854"/>
          </a:xfrm>
          <a:prstGeom prst="rect">
            <a:avLst/>
          </a:prstGeom>
        </p:spPr>
      </p:pic>
      <p:pic>
        <p:nvPicPr>
          <p:cNvPr id="123" name="Picture 122"/>
          <p:cNvPicPr>
            <a:picLocks noChangeAspect="1"/>
          </p:cNvPicPr>
          <p:nvPr/>
        </p:nvPicPr>
        <p:blipFill>
          <a:blip r:embed="rId15"/>
          <a:stretch>
            <a:fillRect/>
          </a:stretch>
        </p:blipFill>
        <p:spPr>
          <a:xfrm>
            <a:off x="4983721" y="1635660"/>
            <a:ext cx="840415" cy="2458992"/>
          </a:xfrm>
          <a:prstGeom prst="rect">
            <a:avLst/>
          </a:prstGeom>
        </p:spPr>
      </p:pic>
      <p:grpSp>
        <p:nvGrpSpPr>
          <p:cNvPr id="25" name="Group 24"/>
          <p:cNvGrpSpPr/>
          <p:nvPr/>
        </p:nvGrpSpPr>
        <p:grpSpPr>
          <a:xfrm>
            <a:off x="9827324" y="-40038"/>
            <a:ext cx="934789" cy="1104751"/>
            <a:chOff x="9827324" y="-40038"/>
            <a:chExt cx="934789" cy="1104751"/>
          </a:xfrm>
        </p:grpSpPr>
        <p:pic>
          <p:nvPicPr>
            <p:cNvPr id="26" name="Picture 25"/>
            <p:cNvPicPr>
              <a:picLocks noChangeAspect="1"/>
            </p:cNvPicPr>
            <p:nvPr/>
          </p:nvPicPr>
          <p:blipFill>
            <a:blip r:embed="rId8"/>
            <a:stretch>
              <a:fillRect/>
            </a:stretch>
          </p:blipFill>
          <p:spPr>
            <a:xfrm>
              <a:off x="9827324" y="-40038"/>
              <a:ext cx="934789" cy="1104751"/>
            </a:xfrm>
            <a:prstGeom prst="rect">
              <a:avLst/>
            </a:prstGeom>
          </p:spPr>
        </p:pic>
        <p:pic>
          <p:nvPicPr>
            <p:cNvPr id="27" name="Picture 26"/>
            <p:cNvPicPr>
              <a:picLocks noChangeAspect="1"/>
            </p:cNvPicPr>
            <p:nvPr/>
          </p:nvPicPr>
          <p:blipFill>
            <a:blip r:embed="rId16"/>
            <a:stretch>
              <a:fillRect/>
            </a:stretch>
          </p:blipFill>
          <p:spPr>
            <a:xfrm>
              <a:off x="10368710" y="254515"/>
              <a:ext cx="147937" cy="295874"/>
            </a:xfrm>
            <a:prstGeom prst="rect">
              <a:avLst/>
            </a:prstGeom>
          </p:spPr>
        </p:pic>
      </p:grpSp>
      <p:grpSp>
        <p:nvGrpSpPr>
          <p:cNvPr id="22" name="Group 21"/>
          <p:cNvGrpSpPr/>
          <p:nvPr/>
        </p:nvGrpSpPr>
        <p:grpSpPr>
          <a:xfrm>
            <a:off x="439838" y="493782"/>
            <a:ext cx="5615456" cy="2422259"/>
            <a:chOff x="439838" y="493782"/>
            <a:chExt cx="5615456" cy="2422259"/>
          </a:xfrm>
        </p:grpSpPr>
        <p:sp>
          <p:nvSpPr>
            <p:cNvPr id="23" name="TextBox 22"/>
            <p:cNvSpPr txBox="1"/>
            <p:nvPr/>
          </p:nvSpPr>
          <p:spPr>
            <a:xfrm>
              <a:off x="439838" y="1511237"/>
              <a:ext cx="3600450" cy="523220"/>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p:txBody>
        </p:sp>
        <p:sp>
          <p:nvSpPr>
            <p:cNvPr id="24" name="TextBox 23"/>
            <p:cNvSpPr txBox="1"/>
            <p:nvPr/>
          </p:nvSpPr>
          <p:spPr>
            <a:xfrm>
              <a:off x="439838" y="493782"/>
              <a:ext cx="5615456"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t>
              </a:r>
              <a:r>
                <a:rPr lang="en-US" sz="4000" dirty="0" err="1" smtClean="0">
                  <a:solidFill>
                    <a:srgbClr val="92D050"/>
                  </a:solidFill>
                  <a:latin typeface="Segoe UI Light" panose="020B0502040204020203" pitchFamily="34" charset="0"/>
                  <a:cs typeface="Segoe UI Light" panose="020B0502040204020203" pitchFamily="34" charset="0"/>
                </a:rPr>
                <a:t>backends</a:t>
              </a:r>
              <a:r>
                <a:rPr lang="en-US" sz="4000" dirty="0" smtClean="0">
                  <a:solidFill>
                    <a:srgbClr val="92D050"/>
                  </a:solidFill>
                  <a:latin typeface="Segoe UI Light" panose="020B0502040204020203" pitchFamily="34" charset="0"/>
                  <a:cs typeface="Segoe UI Light" panose="020B0502040204020203" pitchFamily="34" charset="0"/>
                </a:rPr>
                <a:t>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28" name="TextBox 27"/>
            <p:cNvSpPr txBox="1"/>
            <p:nvPr/>
          </p:nvSpPr>
          <p:spPr>
            <a:xfrm>
              <a:off x="1791664" y="1531046"/>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29" name="TextBox 28"/>
            <p:cNvSpPr txBox="1"/>
            <p:nvPr/>
          </p:nvSpPr>
          <p:spPr>
            <a:xfrm>
              <a:off x="3502022" y="1287118"/>
              <a:ext cx="956732" cy="954107"/>
            </a:xfrm>
            <a:prstGeom prst="rect">
              <a:avLst/>
            </a:prstGeom>
            <a:noFill/>
          </p:spPr>
          <p:txBody>
            <a:bodyPr wrap="square" rtlCol="0">
              <a:spAutoFit/>
            </a:bodyPr>
            <a:lstStyle/>
            <a:p>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cxnSp>
        <p:nvCxnSpPr>
          <p:cNvPr id="31" name="Straight Connector 30"/>
          <p:cNvCxnSpPr/>
          <p:nvPr/>
        </p:nvCxnSpPr>
        <p:spPr>
          <a:xfrm>
            <a:off x="1604649"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80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7" presetClass="entr" presetSubtype="0" fill="hold" nodeType="afterEffect">
                                  <p:stCondLst>
                                    <p:cond delay="25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5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anim calcmode="lin" valueType="num">
                                      <p:cBhvr>
                                        <p:cTn id="31" dur="500" fill="hold"/>
                                        <p:tgtEl>
                                          <p:spTgt spid="64"/>
                                        </p:tgtEl>
                                        <p:attrNameLst>
                                          <p:attrName>ppt_x</p:attrName>
                                        </p:attrNameLst>
                                      </p:cBhvr>
                                      <p:tavLst>
                                        <p:tav tm="0">
                                          <p:val>
                                            <p:strVal val="#ppt_x"/>
                                          </p:val>
                                        </p:tav>
                                        <p:tav tm="100000">
                                          <p:val>
                                            <p:strVal val="#ppt_x"/>
                                          </p:val>
                                        </p:tav>
                                      </p:tavLst>
                                    </p:anim>
                                    <p:anim calcmode="lin" valueType="num">
                                      <p:cBhvr>
                                        <p:cTn id="32" dur="500" fill="hold"/>
                                        <p:tgtEl>
                                          <p:spTgt spid="64"/>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25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47" presetClass="entr" presetSubtype="0" fill="hold" nodeType="withEffect">
                                  <p:stCondLst>
                                    <p:cond delay="25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par>
                          <p:cTn id="45" fill="hold">
                            <p:stCondLst>
                              <p:cond delay="4250"/>
                            </p:stCondLst>
                            <p:childTnLst>
                              <p:par>
                                <p:cTn id="46" presetID="10" presetClass="entr" presetSubtype="0"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22" presetClass="entr" presetSubtype="1"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right)">
                                      <p:cBhvr>
                                        <p:cTn id="56" dur="500"/>
                                        <p:tgtEl>
                                          <p:spTgt spid="2"/>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fade">
                                      <p:cBhvr>
                                        <p:cTn id="60" dur="500"/>
                                        <p:tgtEl>
                                          <p:spTgt spid="123"/>
                                        </p:tgtEl>
                                      </p:cBhvr>
                                    </p:animEffect>
                                  </p:childTnLst>
                                </p:cTn>
                              </p:par>
                            </p:childTnLst>
                          </p:cTn>
                        </p:par>
                        <p:par>
                          <p:cTn id="61" fill="hold">
                            <p:stCondLst>
                              <p:cond delay="1000"/>
                            </p:stCondLst>
                            <p:childTnLst>
                              <p:par>
                                <p:cTn id="62" presetID="10" presetClass="exit" presetSubtype="0" fill="hold" nodeType="afterEffect">
                                  <p:stCondLst>
                                    <p:cond delay="0"/>
                                  </p:stCondLst>
                                  <p:childTnLst>
                                    <p:animEffect transition="out" filter="fade">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childTnLst>
                          </p:cTn>
                        </p:par>
                        <p:par>
                          <p:cTn id="65" fill="hold">
                            <p:stCondLst>
                              <p:cond delay="1500"/>
                            </p:stCondLst>
                            <p:childTnLst>
                              <p:par>
                                <p:cTn id="66" presetID="22" presetClass="entr" presetSubtype="4" fill="hold" nodeType="after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wipe(down)">
                                      <p:cBhvr>
                                        <p:cTn id="68"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5537634" y="1303573"/>
            <a:ext cx="3489491" cy="2253172"/>
          </a:xfrm>
          <a:prstGeom prst="rect">
            <a:avLst/>
          </a:prstGeom>
        </p:spPr>
      </p:pic>
      <p:pic>
        <p:nvPicPr>
          <p:cNvPr id="114" name="Picture 113"/>
          <p:cNvPicPr>
            <a:picLocks noChangeAspect="1"/>
          </p:cNvPicPr>
          <p:nvPr/>
        </p:nvPicPr>
        <p:blipFill>
          <a:blip r:embed="rId3"/>
          <a:stretch>
            <a:fillRect/>
          </a:stretch>
        </p:blipFill>
        <p:spPr>
          <a:xfrm>
            <a:off x="2101814" y="4296732"/>
            <a:ext cx="2720555" cy="1767634"/>
          </a:xfrm>
          <a:prstGeom prst="rect">
            <a:avLst/>
          </a:prstGeom>
        </p:spPr>
      </p:pic>
      <p:grpSp>
        <p:nvGrpSpPr>
          <p:cNvPr id="1038" name="Group 1037"/>
          <p:cNvGrpSpPr/>
          <p:nvPr/>
        </p:nvGrpSpPr>
        <p:grpSpPr>
          <a:xfrm>
            <a:off x="1" y="-1184520"/>
            <a:ext cx="13063154" cy="8052190"/>
            <a:chOff x="1" y="-1184520"/>
            <a:chExt cx="13063154" cy="8052190"/>
          </a:xfrm>
        </p:grpSpPr>
        <p:pic>
          <p:nvPicPr>
            <p:cNvPr id="57" name="Picture 56"/>
            <p:cNvPicPr>
              <a:picLocks noChangeAspect="1"/>
            </p:cNvPicPr>
            <p:nvPr/>
          </p:nvPicPr>
          <p:blipFill>
            <a:blip r:embed="rId4"/>
            <a:stretch>
              <a:fillRect/>
            </a:stretch>
          </p:blipFill>
          <p:spPr>
            <a:xfrm>
              <a:off x="5799085" y="-1184520"/>
              <a:ext cx="7264070" cy="4706299"/>
            </a:xfrm>
            <a:prstGeom prst="rect">
              <a:avLst/>
            </a:prstGeom>
          </p:spPr>
        </p:pic>
        <p:pic>
          <p:nvPicPr>
            <p:cNvPr id="68" name="Picture 67"/>
            <p:cNvPicPr>
              <a:picLocks noChangeAspect="1"/>
            </p:cNvPicPr>
            <p:nvPr/>
          </p:nvPicPr>
          <p:blipFill>
            <a:blip r:embed="rId5"/>
            <a:stretch>
              <a:fillRect/>
            </a:stretch>
          </p:blipFill>
          <p:spPr>
            <a:xfrm>
              <a:off x="8356336" y="-1"/>
              <a:ext cx="3835664" cy="2483173"/>
            </a:xfrm>
            <a:prstGeom prst="rect">
              <a:avLst/>
            </a:prstGeom>
          </p:spPr>
        </p:pic>
        <p:pic>
          <p:nvPicPr>
            <p:cNvPr id="59" name="Picture 58"/>
            <p:cNvPicPr>
              <a:picLocks noChangeAspect="1"/>
            </p:cNvPicPr>
            <p:nvPr/>
          </p:nvPicPr>
          <p:blipFill>
            <a:blip r:embed="rId6"/>
            <a:stretch>
              <a:fillRect/>
            </a:stretch>
          </p:blipFill>
          <p:spPr>
            <a:xfrm>
              <a:off x="1" y="3743009"/>
              <a:ext cx="4822369" cy="3124661"/>
            </a:xfrm>
            <a:prstGeom prst="rect">
              <a:avLst/>
            </a:prstGeom>
          </p:spPr>
        </p:pic>
      </p:grpSp>
      <p:pic>
        <p:nvPicPr>
          <p:cNvPr id="58" name="Picture 57"/>
          <p:cNvPicPr>
            <a:picLocks noChangeAspect="1"/>
          </p:cNvPicPr>
          <p:nvPr/>
        </p:nvPicPr>
        <p:blipFill>
          <a:blip r:embed="rId7"/>
          <a:stretch>
            <a:fillRect/>
          </a:stretch>
        </p:blipFill>
        <p:spPr>
          <a:xfrm>
            <a:off x="10542537" y="1620371"/>
            <a:ext cx="1468487" cy="948588"/>
          </a:xfrm>
          <a:prstGeom prst="rect">
            <a:avLst/>
          </a:prstGeom>
        </p:spPr>
      </p:pic>
      <p:pic>
        <p:nvPicPr>
          <p:cNvPr id="60" name="Picture 59"/>
          <p:cNvPicPr>
            <a:picLocks noChangeAspect="1"/>
          </p:cNvPicPr>
          <p:nvPr/>
        </p:nvPicPr>
        <p:blipFill>
          <a:blip r:embed="rId8"/>
          <a:stretch>
            <a:fillRect/>
          </a:stretch>
        </p:blipFill>
        <p:spPr>
          <a:xfrm>
            <a:off x="257977" y="5707769"/>
            <a:ext cx="1481228" cy="956627"/>
          </a:xfrm>
          <a:prstGeom prst="rect">
            <a:avLst/>
          </a:prstGeom>
        </p:spPr>
      </p:pic>
      <p:grpSp>
        <p:nvGrpSpPr>
          <p:cNvPr id="64" name="Group 63"/>
          <p:cNvGrpSpPr/>
          <p:nvPr/>
        </p:nvGrpSpPr>
        <p:grpSpPr>
          <a:xfrm>
            <a:off x="10549324" y="427967"/>
            <a:ext cx="934789" cy="1104751"/>
            <a:chOff x="7012021" y="-1253215"/>
            <a:chExt cx="1237500" cy="1462500"/>
          </a:xfrm>
        </p:grpSpPr>
        <p:pic>
          <p:nvPicPr>
            <p:cNvPr id="65" name="Picture 64"/>
            <p:cNvPicPr>
              <a:picLocks noChangeAspect="1"/>
            </p:cNvPicPr>
            <p:nvPr/>
          </p:nvPicPr>
          <p:blipFill>
            <a:blip r:embed="rId9"/>
            <a:stretch>
              <a:fillRect/>
            </a:stretch>
          </p:blipFill>
          <p:spPr>
            <a:xfrm>
              <a:off x="7012021" y="-1253215"/>
              <a:ext cx="1237500" cy="1462500"/>
            </a:xfrm>
            <a:prstGeom prst="rect">
              <a:avLst/>
            </a:prstGeom>
          </p:spPr>
        </p:pic>
        <p:pic>
          <p:nvPicPr>
            <p:cNvPr id="66" name="Pictur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7" name="Picture 6"/>
          <p:cNvPicPr>
            <a:picLocks noChangeAspect="1"/>
          </p:cNvPicPr>
          <p:nvPr/>
        </p:nvPicPr>
        <p:blipFill>
          <a:blip r:embed="rId11"/>
          <a:stretch>
            <a:fillRect/>
          </a:stretch>
        </p:blipFill>
        <p:spPr>
          <a:xfrm>
            <a:off x="3729966" y="2775914"/>
            <a:ext cx="3833026" cy="2485148"/>
          </a:xfrm>
          <a:prstGeom prst="rect">
            <a:avLst/>
          </a:prstGeom>
        </p:spPr>
      </p:pic>
      <p:pic>
        <p:nvPicPr>
          <p:cNvPr id="4" name="Picture 3"/>
          <p:cNvPicPr>
            <a:picLocks noChangeAspect="1"/>
          </p:cNvPicPr>
          <p:nvPr/>
        </p:nvPicPr>
        <p:blipFill>
          <a:blip r:embed="rId12"/>
          <a:stretch>
            <a:fillRect/>
          </a:stretch>
        </p:blipFill>
        <p:spPr>
          <a:xfrm>
            <a:off x="908867" y="4026634"/>
            <a:ext cx="2051150" cy="2594311"/>
          </a:xfrm>
          <a:prstGeom prst="rect">
            <a:avLst/>
          </a:prstGeom>
        </p:spPr>
      </p:pic>
      <p:pic>
        <p:nvPicPr>
          <p:cNvPr id="5" name="Picture 4"/>
          <p:cNvPicPr>
            <a:picLocks noChangeAspect="1"/>
          </p:cNvPicPr>
          <p:nvPr/>
        </p:nvPicPr>
        <p:blipFill>
          <a:blip r:embed="rId13"/>
          <a:stretch>
            <a:fillRect/>
          </a:stretch>
        </p:blipFill>
        <p:spPr>
          <a:xfrm>
            <a:off x="4920563" y="1225114"/>
            <a:ext cx="1158260" cy="3227686"/>
          </a:xfrm>
          <a:prstGeom prst="rect">
            <a:avLst/>
          </a:prstGeom>
        </p:spPr>
      </p:pic>
      <p:pic>
        <p:nvPicPr>
          <p:cNvPr id="6" name="Picture 5"/>
          <p:cNvPicPr>
            <a:picLocks noChangeAspect="1"/>
          </p:cNvPicPr>
          <p:nvPr/>
        </p:nvPicPr>
        <p:blipFill>
          <a:blip r:embed="rId14"/>
          <a:stretch>
            <a:fillRect/>
          </a:stretch>
        </p:blipFill>
        <p:spPr>
          <a:xfrm>
            <a:off x="4346568" y="3823904"/>
            <a:ext cx="1563809" cy="1014569"/>
          </a:xfrm>
          <a:prstGeom prst="rect">
            <a:avLst/>
          </a:prstGeom>
        </p:spPr>
      </p:pic>
      <p:pic>
        <p:nvPicPr>
          <p:cNvPr id="115" name="Picture 114"/>
          <p:cNvPicPr>
            <a:picLocks noChangeAspect="1"/>
          </p:cNvPicPr>
          <p:nvPr/>
        </p:nvPicPr>
        <p:blipFill>
          <a:blip r:embed="rId15"/>
          <a:stretch>
            <a:fillRect/>
          </a:stretch>
        </p:blipFill>
        <p:spPr>
          <a:xfrm>
            <a:off x="8978213" y="2112142"/>
            <a:ext cx="2287500" cy="1583117"/>
          </a:xfrm>
          <a:prstGeom prst="rect">
            <a:avLst/>
          </a:prstGeom>
        </p:spPr>
      </p:pic>
      <p:pic>
        <p:nvPicPr>
          <p:cNvPr id="116" name="Picture 115"/>
          <p:cNvPicPr>
            <a:picLocks noChangeAspect="1"/>
          </p:cNvPicPr>
          <p:nvPr/>
        </p:nvPicPr>
        <p:blipFill>
          <a:blip r:embed="rId16"/>
          <a:stretch>
            <a:fillRect/>
          </a:stretch>
        </p:blipFill>
        <p:spPr>
          <a:xfrm>
            <a:off x="7481826" y="1142958"/>
            <a:ext cx="2294473" cy="1590090"/>
          </a:xfrm>
          <a:prstGeom prst="rect">
            <a:avLst/>
          </a:prstGeom>
        </p:spPr>
      </p:pic>
      <p:pic>
        <p:nvPicPr>
          <p:cNvPr id="117" name="Picture 116"/>
          <p:cNvPicPr>
            <a:picLocks noChangeAspect="1"/>
          </p:cNvPicPr>
          <p:nvPr/>
        </p:nvPicPr>
        <p:blipFill>
          <a:blip r:embed="rId17"/>
          <a:stretch>
            <a:fillRect/>
          </a:stretch>
        </p:blipFill>
        <p:spPr>
          <a:xfrm>
            <a:off x="5978683" y="180747"/>
            <a:ext cx="2287500" cy="1597066"/>
          </a:xfrm>
          <a:prstGeom prst="rect">
            <a:avLst/>
          </a:prstGeom>
        </p:spPr>
      </p:pic>
      <p:pic>
        <p:nvPicPr>
          <p:cNvPr id="118" name="Picture 117"/>
          <p:cNvPicPr>
            <a:picLocks noChangeAspect="1"/>
          </p:cNvPicPr>
          <p:nvPr/>
        </p:nvPicPr>
        <p:blipFill>
          <a:blip r:embed="rId18"/>
          <a:stretch>
            <a:fillRect/>
          </a:stretch>
        </p:blipFill>
        <p:spPr>
          <a:xfrm>
            <a:off x="9633710" y="1564628"/>
            <a:ext cx="1085163" cy="1570831"/>
          </a:xfrm>
          <a:prstGeom prst="rect">
            <a:avLst/>
          </a:prstGeom>
        </p:spPr>
      </p:pic>
      <p:pic>
        <p:nvPicPr>
          <p:cNvPr id="119" name="Picture 118"/>
          <p:cNvPicPr>
            <a:picLocks noChangeAspect="1"/>
          </p:cNvPicPr>
          <p:nvPr/>
        </p:nvPicPr>
        <p:blipFill>
          <a:blip r:embed="rId19"/>
          <a:stretch>
            <a:fillRect/>
          </a:stretch>
        </p:blipFill>
        <p:spPr>
          <a:xfrm>
            <a:off x="8120365" y="639380"/>
            <a:ext cx="1085163" cy="1570831"/>
          </a:xfrm>
          <a:prstGeom prst="rect">
            <a:avLst/>
          </a:prstGeom>
        </p:spPr>
      </p:pic>
      <p:pic>
        <p:nvPicPr>
          <p:cNvPr id="120" name="Picture 119"/>
          <p:cNvPicPr>
            <a:picLocks noChangeAspect="1"/>
          </p:cNvPicPr>
          <p:nvPr/>
        </p:nvPicPr>
        <p:blipFill>
          <a:blip r:embed="rId20"/>
          <a:stretch>
            <a:fillRect/>
          </a:stretch>
        </p:blipFill>
        <p:spPr>
          <a:xfrm>
            <a:off x="6528595" y="-120541"/>
            <a:ext cx="1035858" cy="1424304"/>
          </a:xfrm>
          <a:prstGeom prst="rect">
            <a:avLst/>
          </a:prstGeom>
        </p:spPr>
      </p:pic>
      <p:sp>
        <p:nvSpPr>
          <p:cNvPr id="121" name="TextBox 120"/>
          <p:cNvSpPr txBox="1"/>
          <p:nvPr/>
        </p:nvSpPr>
        <p:spPr>
          <a:xfrm>
            <a:off x="581025" y="393614"/>
            <a:ext cx="7658100" cy="584775"/>
          </a:xfrm>
          <a:prstGeom prst="rect">
            <a:avLst/>
          </a:prstGeom>
          <a:noFill/>
        </p:spPr>
        <p:txBody>
          <a:bodyPr wrap="square" rtlCol="0">
            <a:spAutoFit/>
          </a:bodyPr>
          <a:lstStyle/>
          <a:p>
            <a:r>
              <a:rPr lang="en-US" sz="3200" dirty="0" smtClean="0">
                <a:solidFill>
                  <a:schemeClr val="bg1"/>
                </a:solidFill>
                <a:latin typeface="Segoe UI Light" panose="020B0502040204020203" pitchFamily="34" charset="0"/>
                <a:cs typeface="Segoe UI Light" panose="020B0502040204020203" pitchFamily="34" charset="0"/>
              </a:rPr>
              <a:t>Flexible Data</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30" name="Picture 29"/>
          <p:cNvPicPr>
            <a:picLocks noChangeAspect="1"/>
          </p:cNvPicPr>
          <p:nvPr/>
        </p:nvPicPr>
        <p:blipFill>
          <a:blip r:embed="rId21"/>
          <a:stretch>
            <a:fillRect/>
          </a:stretch>
        </p:blipFill>
        <p:spPr>
          <a:xfrm>
            <a:off x="4983721" y="1635660"/>
            <a:ext cx="840415" cy="2458992"/>
          </a:xfrm>
          <a:prstGeom prst="rect">
            <a:avLst/>
          </a:prstGeom>
        </p:spPr>
      </p:pic>
      <p:grpSp>
        <p:nvGrpSpPr>
          <p:cNvPr id="28" name="Group 27"/>
          <p:cNvGrpSpPr/>
          <p:nvPr/>
        </p:nvGrpSpPr>
        <p:grpSpPr>
          <a:xfrm>
            <a:off x="9827324" y="-40038"/>
            <a:ext cx="934789" cy="1104751"/>
            <a:chOff x="9827324" y="-40038"/>
            <a:chExt cx="934789" cy="1104751"/>
          </a:xfrm>
        </p:grpSpPr>
        <p:pic>
          <p:nvPicPr>
            <p:cNvPr id="31" name="Picture 30"/>
            <p:cNvPicPr>
              <a:picLocks noChangeAspect="1"/>
            </p:cNvPicPr>
            <p:nvPr/>
          </p:nvPicPr>
          <p:blipFill>
            <a:blip r:embed="rId9"/>
            <a:stretch>
              <a:fillRect/>
            </a:stretch>
          </p:blipFill>
          <p:spPr>
            <a:xfrm>
              <a:off x="9827324" y="-40038"/>
              <a:ext cx="934789" cy="1104751"/>
            </a:xfrm>
            <a:prstGeom prst="rect">
              <a:avLst/>
            </a:prstGeom>
          </p:spPr>
        </p:pic>
        <p:pic>
          <p:nvPicPr>
            <p:cNvPr id="32" name="Picture 31"/>
            <p:cNvPicPr>
              <a:picLocks noChangeAspect="1"/>
            </p:cNvPicPr>
            <p:nvPr/>
          </p:nvPicPr>
          <p:blipFill>
            <a:blip r:embed="rId22"/>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41215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250"/>
                                        <p:tgtEl>
                                          <p:spTgt spid="115"/>
                                        </p:tgtEl>
                                      </p:cBhvr>
                                    </p:animEffect>
                                  </p:childTnLst>
                                </p:cTn>
                              </p:par>
                              <p:par>
                                <p:cTn id="8" presetID="10" presetClass="entr" presetSubtype="0" fill="hold" nodeType="withEffect">
                                  <p:stCondLst>
                                    <p:cond delay="25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250"/>
                                        <p:tgtEl>
                                          <p:spTgt spid="116"/>
                                        </p:tgtEl>
                                      </p:cBhvr>
                                    </p:animEffect>
                                  </p:childTnLst>
                                </p:cTn>
                              </p:par>
                              <p:par>
                                <p:cTn id="11" presetID="10" presetClass="entr" presetSubtype="0" fill="hold" nodeType="withEffect">
                                  <p:stCondLst>
                                    <p:cond delay="50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250"/>
                                        <p:tgtEl>
                                          <p:spTgt spid="117"/>
                                        </p:tgtEl>
                                      </p:cBhvr>
                                    </p:animEffect>
                                  </p:childTnLst>
                                </p:cTn>
                              </p:par>
                            </p:childTnLst>
                          </p:cTn>
                        </p:par>
                        <p:par>
                          <p:cTn id="14" fill="hold">
                            <p:stCondLst>
                              <p:cond delay="750"/>
                            </p:stCondLst>
                            <p:childTnLst>
                              <p:par>
                                <p:cTn id="15" presetID="47" presetClass="entr" presetSubtype="0" fill="hold" nodeType="after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750"/>
                                        <p:tgtEl>
                                          <p:spTgt spid="118"/>
                                        </p:tgtEl>
                                      </p:cBhvr>
                                    </p:animEffect>
                                    <p:anim calcmode="lin" valueType="num">
                                      <p:cBhvr>
                                        <p:cTn id="18" dur="750" fill="hold"/>
                                        <p:tgtEl>
                                          <p:spTgt spid="118"/>
                                        </p:tgtEl>
                                        <p:attrNameLst>
                                          <p:attrName>ppt_x</p:attrName>
                                        </p:attrNameLst>
                                      </p:cBhvr>
                                      <p:tavLst>
                                        <p:tav tm="0">
                                          <p:val>
                                            <p:strVal val="#ppt_x"/>
                                          </p:val>
                                        </p:tav>
                                        <p:tav tm="100000">
                                          <p:val>
                                            <p:strVal val="#ppt_x"/>
                                          </p:val>
                                        </p:tav>
                                      </p:tavLst>
                                    </p:anim>
                                    <p:anim calcmode="lin" valueType="num">
                                      <p:cBhvr>
                                        <p:cTn id="19" dur="750" fill="hold"/>
                                        <p:tgtEl>
                                          <p:spTgt spid="118"/>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25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750"/>
                                        <p:tgtEl>
                                          <p:spTgt spid="119"/>
                                        </p:tgtEl>
                                      </p:cBhvr>
                                    </p:animEffect>
                                    <p:anim calcmode="lin" valueType="num">
                                      <p:cBhvr>
                                        <p:cTn id="23" dur="750" fill="hold"/>
                                        <p:tgtEl>
                                          <p:spTgt spid="119"/>
                                        </p:tgtEl>
                                        <p:attrNameLst>
                                          <p:attrName>ppt_x</p:attrName>
                                        </p:attrNameLst>
                                      </p:cBhvr>
                                      <p:tavLst>
                                        <p:tav tm="0">
                                          <p:val>
                                            <p:strVal val="#ppt_x"/>
                                          </p:val>
                                        </p:tav>
                                        <p:tav tm="100000">
                                          <p:val>
                                            <p:strVal val="#ppt_x"/>
                                          </p:val>
                                        </p:tav>
                                      </p:tavLst>
                                    </p:anim>
                                    <p:anim calcmode="lin" valueType="num">
                                      <p:cBhvr>
                                        <p:cTn id="24" dur="750" fill="hold"/>
                                        <p:tgtEl>
                                          <p:spTgt spid="119"/>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25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750"/>
                                        <p:tgtEl>
                                          <p:spTgt spid="120"/>
                                        </p:tgtEl>
                                      </p:cBhvr>
                                    </p:animEffect>
                                    <p:anim calcmode="lin" valueType="num">
                                      <p:cBhvr>
                                        <p:cTn id="28" dur="750" fill="hold"/>
                                        <p:tgtEl>
                                          <p:spTgt spid="120"/>
                                        </p:tgtEl>
                                        <p:attrNameLst>
                                          <p:attrName>ppt_x</p:attrName>
                                        </p:attrNameLst>
                                      </p:cBhvr>
                                      <p:tavLst>
                                        <p:tav tm="0">
                                          <p:val>
                                            <p:strVal val="#ppt_x"/>
                                          </p:val>
                                        </p:tav>
                                        <p:tav tm="100000">
                                          <p:val>
                                            <p:strVal val="#ppt_x"/>
                                          </p:val>
                                        </p:tav>
                                      </p:tavLst>
                                    </p:anim>
                                    <p:anim calcmode="lin" valueType="num">
                                      <p:cBhvr>
                                        <p:cTn id="29" dur="750" fill="hold"/>
                                        <p:tgtEl>
                                          <p:spTgt spid="120"/>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22" presetClass="entr" presetSubtype="4"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stretch>
            <a:fillRect/>
          </a:stretch>
        </p:blipFill>
        <p:spPr>
          <a:xfrm>
            <a:off x="5799085" y="-1184520"/>
            <a:ext cx="7264070" cy="4706299"/>
          </a:xfrm>
          <a:prstGeom prst="rect">
            <a:avLst/>
          </a:prstGeom>
        </p:spPr>
      </p:pic>
      <p:pic>
        <p:nvPicPr>
          <p:cNvPr id="68" name="Picture 67"/>
          <p:cNvPicPr>
            <a:picLocks noChangeAspect="1"/>
          </p:cNvPicPr>
          <p:nvPr/>
        </p:nvPicPr>
        <p:blipFill>
          <a:blip r:embed="rId3"/>
          <a:stretch>
            <a:fillRect/>
          </a:stretch>
        </p:blipFill>
        <p:spPr>
          <a:xfrm>
            <a:off x="8356336" y="-1"/>
            <a:ext cx="3835664" cy="2483173"/>
          </a:xfrm>
          <a:prstGeom prst="rect">
            <a:avLst/>
          </a:prstGeom>
        </p:spPr>
      </p:pic>
      <p:pic>
        <p:nvPicPr>
          <p:cNvPr id="58" name="Picture 57"/>
          <p:cNvPicPr>
            <a:picLocks noChangeAspect="1"/>
          </p:cNvPicPr>
          <p:nvPr/>
        </p:nvPicPr>
        <p:blipFill>
          <a:blip r:embed="rId4"/>
          <a:stretch>
            <a:fillRect/>
          </a:stretch>
        </p:blipFill>
        <p:spPr>
          <a:xfrm>
            <a:off x="10542537" y="1620371"/>
            <a:ext cx="1468487" cy="948588"/>
          </a:xfrm>
          <a:prstGeom prst="rect">
            <a:avLst/>
          </a:prstGeom>
        </p:spPr>
      </p:pic>
      <p:pic>
        <p:nvPicPr>
          <p:cNvPr id="59" name="Picture 58"/>
          <p:cNvPicPr>
            <a:picLocks noChangeAspect="1"/>
          </p:cNvPicPr>
          <p:nvPr/>
        </p:nvPicPr>
        <p:blipFill>
          <a:blip r:embed="rId5"/>
          <a:stretch>
            <a:fillRect/>
          </a:stretch>
        </p:blipFill>
        <p:spPr>
          <a:xfrm>
            <a:off x="1" y="3743009"/>
            <a:ext cx="4822369" cy="3124661"/>
          </a:xfrm>
          <a:prstGeom prst="rect">
            <a:avLst/>
          </a:prstGeom>
        </p:spPr>
      </p:pic>
      <p:pic>
        <p:nvPicPr>
          <p:cNvPr id="60" name="Picture 59"/>
          <p:cNvPicPr>
            <a:picLocks noChangeAspect="1"/>
          </p:cNvPicPr>
          <p:nvPr/>
        </p:nvPicPr>
        <p:blipFill>
          <a:blip r:embed="rId6"/>
          <a:stretch>
            <a:fillRect/>
          </a:stretch>
        </p:blipFill>
        <p:spPr>
          <a:xfrm>
            <a:off x="257977" y="5707769"/>
            <a:ext cx="1481228" cy="956627"/>
          </a:xfrm>
          <a:prstGeom prst="rect">
            <a:avLst/>
          </a:prstGeom>
        </p:spPr>
      </p:pic>
      <p:grpSp>
        <p:nvGrpSpPr>
          <p:cNvPr id="64" name="Group 63"/>
          <p:cNvGrpSpPr/>
          <p:nvPr/>
        </p:nvGrpSpPr>
        <p:grpSpPr>
          <a:xfrm>
            <a:off x="10549324" y="427967"/>
            <a:ext cx="934789" cy="1104751"/>
            <a:chOff x="7012021" y="-1253215"/>
            <a:chExt cx="1237500" cy="1462500"/>
          </a:xfrm>
        </p:grpSpPr>
        <p:pic>
          <p:nvPicPr>
            <p:cNvPr id="65" name="Picture 64"/>
            <p:cNvPicPr>
              <a:picLocks noChangeAspect="1"/>
            </p:cNvPicPr>
            <p:nvPr/>
          </p:nvPicPr>
          <p:blipFill>
            <a:blip r:embed="rId7"/>
            <a:stretch>
              <a:fillRect/>
            </a:stretch>
          </p:blipFill>
          <p:spPr>
            <a:xfrm>
              <a:off x="7012021" y="-1253215"/>
              <a:ext cx="1237500" cy="1462500"/>
            </a:xfrm>
            <a:prstGeom prst="rect">
              <a:avLst/>
            </a:prstGeom>
          </p:spPr>
        </p:pic>
        <p:pic>
          <p:nvPicPr>
            <p:cNvPr id="66" name="Pictur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 name="TextBox 2"/>
          <p:cNvSpPr txBox="1"/>
          <p:nvPr/>
        </p:nvSpPr>
        <p:spPr>
          <a:xfrm>
            <a:off x="581025" y="393614"/>
            <a:ext cx="7658100" cy="584775"/>
          </a:xfrm>
          <a:prstGeom prst="rect">
            <a:avLst/>
          </a:prstGeom>
          <a:noFill/>
        </p:spPr>
        <p:txBody>
          <a:bodyPr wrap="square" rtlCol="0">
            <a:spAutoFit/>
          </a:bodyPr>
          <a:lstStyle/>
          <a:p>
            <a:r>
              <a:rPr lang="en-US" sz="3200" dirty="0">
                <a:solidFill>
                  <a:schemeClr val="bg1"/>
                </a:solidFill>
                <a:latin typeface="Segoe UI Light" panose="020B0502040204020203" pitchFamily="34" charset="0"/>
                <a:cs typeface="Segoe UI Light" panose="020B0502040204020203" pitchFamily="34" charset="0"/>
              </a:rPr>
              <a:t>Broadcast Notifications</a:t>
            </a:r>
          </a:p>
        </p:txBody>
      </p:sp>
      <p:grpSp>
        <p:nvGrpSpPr>
          <p:cNvPr id="4" name="Group 3"/>
          <p:cNvGrpSpPr/>
          <p:nvPr/>
        </p:nvGrpSpPr>
        <p:grpSpPr>
          <a:xfrm>
            <a:off x="3729966" y="1225114"/>
            <a:ext cx="3833026" cy="4035948"/>
            <a:chOff x="3729966" y="1225114"/>
            <a:chExt cx="3833026" cy="4035948"/>
          </a:xfrm>
        </p:grpSpPr>
        <p:pic>
          <p:nvPicPr>
            <p:cNvPr id="7" name="Picture 6"/>
            <p:cNvPicPr>
              <a:picLocks noChangeAspect="1"/>
            </p:cNvPicPr>
            <p:nvPr/>
          </p:nvPicPr>
          <p:blipFill>
            <a:blip r:embed="rId9"/>
            <a:stretch>
              <a:fillRect/>
            </a:stretch>
          </p:blipFill>
          <p:spPr>
            <a:xfrm>
              <a:off x="3729966" y="2775914"/>
              <a:ext cx="3833026" cy="2485148"/>
            </a:xfrm>
            <a:prstGeom prst="rect">
              <a:avLst/>
            </a:prstGeom>
          </p:spPr>
        </p:pic>
        <p:pic>
          <p:nvPicPr>
            <p:cNvPr id="5" name="Picture 4"/>
            <p:cNvPicPr>
              <a:picLocks noChangeAspect="1"/>
            </p:cNvPicPr>
            <p:nvPr/>
          </p:nvPicPr>
          <p:blipFill>
            <a:blip r:embed="rId10"/>
            <a:stretch>
              <a:fillRect/>
            </a:stretch>
          </p:blipFill>
          <p:spPr>
            <a:xfrm>
              <a:off x="4920563" y="1225114"/>
              <a:ext cx="1158260" cy="3227686"/>
            </a:xfrm>
            <a:prstGeom prst="rect">
              <a:avLst/>
            </a:prstGeom>
          </p:spPr>
        </p:pic>
        <p:pic>
          <p:nvPicPr>
            <p:cNvPr id="6" name="Picture 5"/>
            <p:cNvPicPr>
              <a:picLocks noChangeAspect="1"/>
            </p:cNvPicPr>
            <p:nvPr/>
          </p:nvPicPr>
          <p:blipFill>
            <a:blip r:embed="rId11"/>
            <a:stretch>
              <a:fillRect/>
            </a:stretch>
          </p:blipFill>
          <p:spPr>
            <a:xfrm>
              <a:off x="4346568" y="3823904"/>
              <a:ext cx="1563809" cy="1014569"/>
            </a:xfrm>
            <a:prstGeom prst="rect">
              <a:avLst/>
            </a:prstGeom>
          </p:spPr>
        </p:pic>
      </p:grpSp>
      <p:pic>
        <p:nvPicPr>
          <p:cNvPr id="20" name="Picture 19"/>
          <p:cNvPicPr>
            <a:picLocks noChangeAspect="1"/>
          </p:cNvPicPr>
          <p:nvPr/>
        </p:nvPicPr>
        <p:blipFill>
          <a:blip r:embed="rId12"/>
          <a:stretch>
            <a:fillRect/>
          </a:stretch>
        </p:blipFill>
        <p:spPr>
          <a:xfrm>
            <a:off x="908867" y="4026634"/>
            <a:ext cx="2051150" cy="2594311"/>
          </a:xfrm>
          <a:prstGeom prst="rect">
            <a:avLst/>
          </a:prstGeom>
        </p:spPr>
      </p:pic>
      <p:pic>
        <p:nvPicPr>
          <p:cNvPr id="19" name="Picture 18"/>
          <p:cNvPicPr>
            <a:picLocks noChangeAspect="1"/>
          </p:cNvPicPr>
          <p:nvPr/>
        </p:nvPicPr>
        <p:blipFill>
          <a:blip r:embed="rId13"/>
          <a:stretch>
            <a:fillRect/>
          </a:stretch>
        </p:blipFill>
        <p:spPr>
          <a:xfrm>
            <a:off x="8978213" y="2112142"/>
            <a:ext cx="2287500" cy="1583117"/>
          </a:xfrm>
          <a:prstGeom prst="rect">
            <a:avLst/>
          </a:prstGeom>
        </p:spPr>
      </p:pic>
      <p:pic>
        <p:nvPicPr>
          <p:cNvPr id="21" name="Picture 20"/>
          <p:cNvPicPr>
            <a:picLocks noChangeAspect="1"/>
          </p:cNvPicPr>
          <p:nvPr/>
        </p:nvPicPr>
        <p:blipFill>
          <a:blip r:embed="rId14"/>
          <a:stretch>
            <a:fillRect/>
          </a:stretch>
        </p:blipFill>
        <p:spPr>
          <a:xfrm>
            <a:off x="7481826" y="1142958"/>
            <a:ext cx="2294473" cy="1590090"/>
          </a:xfrm>
          <a:prstGeom prst="rect">
            <a:avLst/>
          </a:prstGeom>
        </p:spPr>
      </p:pic>
      <p:pic>
        <p:nvPicPr>
          <p:cNvPr id="22" name="Picture 21"/>
          <p:cNvPicPr>
            <a:picLocks noChangeAspect="1"/>
          </p:cNvPicPr>
          <p:nvPr/>
        </p:nvPicPr>
        <p:blipFill>
          <a:blip r:embed="rId15"/>
          <a:stretch>
            <a:fillRect/>
          </a:stretch>
        </p:blipFill>
        <p:spPr>
          <a:xfrm>
            <a:off x="5978683" y="180747"/>
            <a:ext cx="2287500" cy="1597066"/>
          </a:xfrm>
          <a:prstGeom prst="rect">
            <a:avLst/>
          </a:prstGeom>
        </p:spPr>
      </p:pic>
      <p:pic>
        <p:nvPicPr>
          <p:cNvPr id="23" name="Picture 22"/>
          <p:cNvPicPr>
            <a:picLocks noChangeAspect="1"/>
          </p:cNvPicPr>
          <p:nvPr/>
        </p:nvPicPr>
        <p:blipFill>
          <a:blip r:embed="rId16"/>
          <a:stretch>
            <a:fillRect/>
          </a:stretch>
        </p:blipFill>
        <p:spPr>
          <a:xfrm>
            <a:off x="9633710" y="1564628"/>
            <a:ext cx="1085163" cy="1570831"/>
          </a:xfrm>
          <a:prstGeom prst="rect">
            <a:avLst/>
          </a:prstGeom>
        </p:spPr>
      </p:pic>
      <p:pic>
        <p:nvPicPr>
          <p:cNvPr id="24" name="Picture 23"/>
          <p:cNvPicPr>
            <a:picLocks noChangeAspect="1"/>
          </p:cNvPicPr>
          <p:nvPr/>
        </p:nvPicPr>
        <p:blipFill>
          <a:blip r:embed="rId17"/>
          <a:stretch>
            <a:fillRect/>
          </a:stretch>
        </p:blipFill>
        <p:spPr>
          <a:xfrm>
            <a:off x="8120365" y="639380"/>
            <a:ext cx="1085163" cy="1570831"/>
          </a:xfrm>
          <a:prstGeom prst="rect">
            <a:avLst/>
          </a:prstGeom>
        </p:spPr>
      </p:pic>
      <p:pic>
        <p:nvPicPr>
          <p:cNvPr id="25" name="Picture 24"/>
          <p:cNvPicPr>
            <a:picLocks noChangeAspect="1"/>
          </p:cNvPicPr>
          <p:nvPr/>
        </p:nvPicPr>
        <p:blipFill>
          <a:blip r:embed="rId18"/>
          <a:stretch>
            <a:fillRect/>
          </a:stretch>
        </p:blipFill>
        <p:spPr>
          <a:xfrm>
            <a:off x="6528595" y="-120541"/>
            <a:ext cx="1035858" cy="1424304"/>
          </a:xfrm>
          <a:prstGeom prst="rect">
            <a:avLst/>
          </a:prstGeom>
        </p:spPr>
      </p:pic>
      <p:pic>
        <p:nvPicPr>
          <p:cNvPr id="28" name="Picture 27"/>
          <p:cNvPicPr>
            <a:picLocks noChangeAspect="1"/>
          </p:cNvPicPr>
          <p:nvPr/>
        </p:nvPicPr>
        <p:blipFill>
          <a:blip r:embed="rId19"/>
          <a:stretch>
            <a:fillRect/>
          </a:stretch>
        </p:blipFill>
        <p:spPr>
          <a:xfrm>
            <a:off x="2855032" y="2782723"/>
            <a:ext cx="2079659" cy="1254844"/>
          </a:xfrm>
          <a:prstGeom prst="rect">
            <a:avLst/>
          </a:prstGeom>
        </p:spPr>
      </p:pic>
      <p:pic>
        <p:nvPicPr>
          <p:cNvPr id="9" name="Picture 8"/>
          <p:cNvPicPr>
            <a:picLocks noChangeAspect="1"/>
          </p:cNvPicPr>
          <p:nvPr/>
        </p:nvPicPr>
        <p:blipFill>
          <a:blip r:embed="rId20"/>
          <a:stretch>
            <a:fillRect/>
          </a:stretch>
        </p:blipFill>
        <p:spPr>
          <a:xfrm>
            <a:off x="2001484" y="3970835"/>
            <a:ext cx="1917404" cy="1242638"/>
          </a:xfrm>
          <a:prstGeom prst="rect">
            <a:avLst/>
          </a:prstGeom>
        </p:spPr>
      </p:pic>
      <p:pic>
        <p:nvPicPr>
          <p:cNvPr id="10" name="Picture 9"/>
          <p:cNvPicPr>
            <a:picLocks noChangeAspect="1"/>
          </p:cNvPicPr>
          <p:nvPr/>
        </p:nvPicPr>
        <p:blipFill>
          <a:blip r:embed="rId21"/>
          <a:stretch>
            <a:fillRect/>
          </a:stretch>
        </p:blipFill>
        <p:spPr>
          <a:xfrm>
            <a:off x="4478839" y="3731428"/>
            <a:ext cx="430835" cy="273415"/>
          </a:xfrm>
          <a:prstGeom prst="rect">
            <a:avLst/>
          </a:prstGeom>
        </p:spPr>
      </p:pic>
      <p:pic>
        <p:nvPicPr>
          <p:cNvPr id="45" name="Picture 44"/>
          <p:cNvPicPr>
            <a:picLocks noChangeAspect="1"/>
          </p:cNvPicPr>
          <p:nvPr/>
        </p:nvPicPr>
        <p:blipFill>
          <a:blip r:embed="rId22"/>
          <a:stretch>
            <a:fillRect/>
          </a:stretch>
        </p:blipFill>
        <p:spPr>
          <a:xfrm>
            <a:off x="3323068" y="2132001"/>
            <a:ext cx="1332222" cy="1717084"/>
          </a:xfrm>
          <a:prstGeom prst="rect">
            <a:avLst/>
          </a:prstGeom>
        </p:spPr>
      </p:pic>
      <p:grpSp>
        <p:nvGrpSpPr>
          <p:cNvPr id="29" name="Group 28"/>
          <p:cNvGrpSpPr/>
          <p:nvPr/>
        </p:nvGrpSpPr>
        <p:grpSpPr>
          <a:xfrm>
            <a:off x="9827324" y="-40038"/>
            <a:ext cx="934789" cy="1104751"/>
            <a:chOff x="9827324" y="-40038"/>
            <a:chExt cx="934789" cy="1104751"/>
          </a:xfrm>
        </p:grpSpPr>
        <p:pic>
          <p:nvPicPr>
            <p:cNvPr id="30" name="Picture 29"/>
            <p:cNvPicPr>
              <a:picLocks noChangeAspect="1"/>
            </p:cNvPicPr>
            <p:nvPr/>
          </p:nvPicPr>
          <p:blipFill>
            <a:blip r:embed="rId7"/>
            <a:stretch>
              <a:fillRect/>
            </a:stretch>
          </p:blipFill>
          <p:spPr>
            <a:xfrm>
              <a:off x="9827324" y="-40038"/>
              <a:ext cx="934789" cy="1104751"/>
            </a:xfrm>
            <a:prstGeom prst="rect">
              <a:avLst/>
            </a:prstGeom>
          </p:spPr>
        </p:pic>
        <p:pic>
          <p:nvPicPr>
            <p:cNvPr id="31" name="Picture 30"/>
            <p:cNvPicPr>
              <a:picLocks noChangeAspect="1"/>
            </p:cNvPicPr>
            <p:nvPr/>
          </p:nvPicPr>
          <p:blipFill>
            <a:blip r:embed="rId23"/>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01146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33333E-6 L 0.06237 0.06898 " pathEditMode="relative" rAng="0" ptsTypes="AA">
                                      <p:cBhvr>
                                        <p:cTn id="6" dur="1250" fill="hold"/>
                                        <p:tgtEl>
                                          <p:spTgt spid="4"/>
                                        </p:tgtEl>
                                        <p:attrNameLst>
                                          <p:attrName>ppt_x</p:attrName>
                                          <p:attrName>ppt_y</p:attrName>
                                        </p:attrNameLst>
                                      </p:cBhvr>
                                      <p:rCtr x="3112" y="3449"/>
                                    </p:animMotion>
                                  </p:childTnLst>
                                </p:cTn>
                              </p:par>
                            </p:childTnLst>
                          </p:cTn>
                        </p:par>
                        <p:par>
                          <p:cTn id="7" fill="hold">
                            <p:stCondLst>
                              <p:cond delay="1250"/>
                            </p:stCondLst>
                            <p:childTnLst>
                              <p:par>
                                <p:cTn id="8" presetID="10" presetClass="entr" presetSubtype="0"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1750"/>
                            </p:stCondLst>
                            <p:childTnLst>
                              <p:par>
                                <p:cTn id="12" presetID="47" presetClass="entr" presetSubtype="0" fill="hold" nodeType="afterEffect">
                                  <p:stCondLst>
                                    <p:cond delay="25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par>
                          <p:cTn id="17" fill="hold">
                            <p:stCondLst>
                              <p:cond delay="3000"/>
                            </p:stCondLst>
                            <p:childTnLst>
                              <p:par>
                                <p:cTn id="18" presetID="22" presetClass="entr" presetSubtype="2" fill="hold" nodeType="after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40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674176" y="2314575"/>
            <a:ext cx="7767459" cy="457200"/>
          </a:xfrm>
        </p:spPr>
        <p:txBody>
          <a:bodyPr>
            <a:noAutofit/>
          </a:bodyPr>
          <a:lstStyle/>
          <a:p>
            <a:pPr algn="ctr"/>
            <a:r>
              <a:rPr lang="en-US" sz="2800" dirty="0">
                <a:solidFill>
                  <a:schemeClr val="bg2"/>
                </a:solidFill>
              </a:rPr>
              <a:t> </a:t>
            </a:r>
            <a:r>
              <a:rPr lang="en-US" sz="2800" dirty="0" smtClean="0">
                <a:solidFill>
                  <a:schemeClr val="bg2"/>
                </a:solidFill>
              </a:rPr>
              <a:t>Querying non-relational data in HDFS via T-SQL</a:t>
            </a:r>
            <a:endParaRPr lang="en-US" sz="2800" dirty="0">
              <a:solidFill>
                <a:schemeClr val="bg2"/>
              </a:solidFill>
            </a:endParaRPr>
          </a:p>
        </p:txBody>
      </p:sp>
    </p:spTree>
    <p:extLst>
      <p:ext uri="{BB962C8B-B14F-4D97-AF65-F5344CB8AC3E}">
        <p14:creationId xmlns:p14="http://schemas.microsoft.com/office/powerpoint/2010/main" val="170931425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87834" y="1554565"/>
            <a:ext cx="2812224" cy="1732217"/>
          </a:xfrm>
          <a:prstGeom prst="rect">
            <a:avLst/>
          </a:prstGeom>
        </p:spPr>
      </p:pic>
      <p:grpSp>
        <p:nvGrpSpPr>
          <p:cNvPr id="82" name="Group 81"/>
          <p:cNvGrpSpPr/>
          <p:nvPr/>
        </p:nvGrpSpPr>
        <p:grpSpPr>
          <a:xfrm>
            <a:off x="1583525" y="940767"/>
            <a:ext cx="951205" cy="1563845"/>
            <a:chOff x="1583525" y="940767"/>
            <a:chExt cx="951205" cy="1563845"/>
          </a:xfrm>
        </p:grpSpPr>
        <p:pic>
          <p:nvPicPr>
            <p:cNvPr id="18" name="Picture 17"/>
            <p:cNvPicPr>
              <a:picLocks noChangeAspect="1"/>
            </p:cNvPicPr>
            <p:nvPr/>
          </p:nvPicPr>
          <p:blipFill>
            <a:blip r:embed="rId3"/>
            <a:stretch>
              <a:fillRect/>
            </a:stretch>
          </p:blipFill>
          <p:spPr>
            <a:xfrm>
              <a:off x="1583525" y="940767"/>
              <a:ext cx="951205" cy="1563845"/>
            </a:xfrm>
            <a:prstGeom prst="rect">
              <a:avLst/>
            </a:prstGeom>
          </p:spPr>
        </p:pic>
        <p:pic>
          <p:nvPicPr>
            <p:cNvPr id="19" name="Picture 18"/>
            <p:cNvPicPr>
              <a:picLocks noChangeAspect="1"/>
            </p:cNvPicPr>
            <p:nvPr/>
          </p:nvPicPr>
          <p:blipFill>
            <a:blip r:embed="rId4"/>
            <a:stretch>
              <a:fillRect/>
            </a:stretch>
          </p:blipFill>
          <p:spPr>
            <a:xfrm>
              <a:off x="1757373" y="1809941"/>
              <a:ext cx="219570" cy="456031"/>
            </a:xfrm>
            <a:prstGeom prst="rect">
              <a:avLst/>
            </a:prstGeom>
          </p:spPr>
        </p:pic>
      </p:grpSp>
      <p:pic>
        <p:nvPicPr>
          <p:cNvPr id="21" name="Picture 20"/>
          <p:cNvPicPr>
            <a:picLocks noChangeAspect="1"/>
          </p:cNvPicPr>
          <p:nvPr/>
        </p:nvPicPr>
        <p:blipFill>
          <a:blip r:embed="rId5"/>
          <a:stretch>
            <a:fillRect/>
          </a:stretch>
        </p:blipFill>
        <p:spPr>
          <a:xfrm>
            <a:off x="1458345" y="2188960"/>
            <a:ext cx="607768" cy="393262"/>
          </a:xfrm>
          <a:prstGeom prst="rect">
            <a:avLst/>
          </a:prstGeom>
        </p:spPr>
      </p:pic>
      <p:pic>
        <p:nvPicPr>
          <p:cNvPr id="22" name="Picture 21"/>
          <p:cNvPicPr>
            <a:picLocks noChangeAspect="1"/>
          </p:cNvPicPr>
          <p:nvPr/>
        </p:nvPicPr>
        <p:blipFill>
          <a:blip r:embed="rId6"/>
          <a:stretch>
            <a:fillRect/>
          </a:stretch>
        </p:blipFill>
        <p:spPr>
          <a:xfrm>
            <a:off x="2230474" y="2692487"/>
            <a:ext cx="600617" cy="371811"/>
          </a:xfrm>
          <a:prstGeom prst="rect">
            <a:avLst/>
          </a:prstGeom>
        </p:spPr>
      </p:pic>
      <p:pic>
        <p:nvPicPr>
          <p:cNvPr id="57" name="Picture 56"/>
          <p:cNvPicPr>
            <a:picLocks noChangeAspect="1"/>
          </p:cNvPicPr>
          <p:nvPr/>
        </p:nvPicPr>
        <p:blipFill>
          <a:blip r:embed="rId7"/>
          <a:stretch>
            <a:fillRect/>
          </a:stretch>
        </p:blipFill>
        <p:spPr>
          <a:xfrm>
            <a:off x="5799085" y="-1184520"/>
            <a:ext cx="7264070" cy="4706299"/>
          </a:xfrm>
          <a:prstGeom prst="rect">
            <a:avLst/>
          </a:prstGeom>
        </p:spPr>
      </p:pic>
      <p:pic>
        <p:nvPicPr>
          <p:cNvPr id="68" name="Picture 67"/>
          <p:cNvPicPr>
            <a:picLocks noChangeAspect="1"/>
          </p:cNvPicPr>
          <p:nvPr/>
        </p:nvPicPr>
        <p:blipFill>
          <a:blip r:embed="rId8"/>
          <a:stretch>
            <a:fillRect/>
          </a:stretch>
        </p:blipFill>
        <p:spPr>
          <a:xfrm>
            <a:off x="8356336" y="-1"/>
            <a:ext cx="3835664" cy="2483173"/>
          </a:xfrm>
          <a:prstGeom prst="rect">
            <a:avLst/>
          </a:prstGeom>
        </p:spPr>
      </p:pic>
      <p:pic>
        <p:nvPicPr>
          <p:cNvPr id="58" name="Picture 57"/>
          <p:cNvPicPr>
            <a:picLocks noChangeAspect="1"/>
          </p:cNvPicPr>
          <p:nvPr/>
        </p:nvPicPr>
        <p:blipFill>
          <a:blip r:embed="rId9"/>
          <a:stretch>
            <a:fillRect/>
          </a:stretch>
        </p:blipFill>
        <p:spPr>
          <a:xfrm>
            <a:off x="10542537" y="1620371"/>
            <a:ext cx="1468487" cy="948588"/>
          </a:xfrm>
          <a:prstGeom prst="rect">
            <a:avLst/>
          </a:prstGeom>
        </p:spPr>
      </p:pic>
      <p:pic>
        <p:nvPicPr>
          <p:cNvPr id="59" name="Picture 58"/>
          <p:cNvPicPr>
            <a:picLocks noChangeAspect="1"/>
          </p:cNvPicPr>
          <p:nvPr/>
        </p:nvPicPr>
        <p:blipFill>
          <a:blip r:embed="rId10"/>
          <a:stretch>
            <a:fillRect/>
          </a:stretch>
        </p:blipFill>
        <p:spPr>
          <a:xfrm>
            <a:off x="1" y="3743009"/>
            <a:ext cx="4822369" cy="3124661"/>
          </a:xfrm>
          <a:prstGeom prst="rect">
            <a:avLst/>
          </a:prstGeom>
        </p:spPr>
      </p:pic>
      <p:pic>
        <p:nvPicPr>
          <p:cNvPr id="60" name="Picture 59"/>
          <p:cNvPicPr>
            <a:picLocks noChangeAspect="1"/>
          </p:cNvPicPr>
          <p:nvPr/>
        </p:nvPicPr>
        <p:blipFill>
          <a:blip r:embed="rId11"/>
          <a:stretch>
            <a:fillRect/>
          </a:stretch>
        </p:blipFill>
        <p:spPr>
          <a:xfrm>
            <a:off x="257977" y="5707769"/>
            <a:ext cx="1481228" cy="956627"/>
          </a:xfrm>
          <a:prstGeom prst="rect">
            <a:avLst/>
          </a:prstGeom>
        </p:spPr>
      </p:pic>
      <p:pic>
        <p:nvPicPr>
          <p:cNvPr id="7" name="Picture 6"/>
          <p:cNvPicPr>
            <a:picLocks noChangeAspect="1"/>
          </p:cNvPicPr>
          <p:nvPr/>
        </p:nvPicPr>
        <p:blipFill>
          <a:blip r:embed="rId12"/>
          <a:stretch>
            <a:fillRect/>
          </a:stretch>
        </p:blipFill>
        <p:spPr>
          <a:xfrm>
            <a:off x="4489728" y="3247544"/>
            <a:ext cx="3833026" cy="2485148"/>
          </a:xfrm>
          <a:prstGeom prst="rect">
            <a:avLst/>
          </a:prstGeom>
        </p:spPr>
      </p:pic>
      <p:sp>
        <p:nvSpPr>
          <p:cNvPr id="3" name="TextBox 2"/>
          <p:cNvSpPr txBox="1"/>
          <p:nvPr/>
        </p:nvSpPr>
        <p:spPr>
          <a:xfrm>
            <a:off x="581025" y="266700"/>
            <a:ext cx="7658100" cy="584775"/>
          </a:xfrm>
          <a:prstGeom prst="rect">
            <a:avLst/>
          </a:prstGeom>
          <a:noFill/>
        </p:spPr>
        <p:txBody>
          <a:bodyPr wrap="square" rtlCol="0">
            <a:spAutoFit/>
          </a:bodyPr>
          <a:lstStyle/>
          <a:p>
            <a:r>
              <a:rPr lang="en-US" sz="3200" dirty="0">
                <a:solidFill>
                  <a:schemeClr val="bg1"/>
                </a:solidFill>
                <a:latin typeface="Segoe UI Light" panose="020B0502040204020203" pitchFamily="34" charset="0"/>
                <a:cs typeface="Segoe UI Light" panose="020B0502040204020203" pitchFamily="34" charset="0"/>
              </a:rPr>
              <a:t>Now supports Active Directory</a:t>
            </a:r>
          </a:p>
        </p:txBody>
      </p:sp>
      <p:pic>
        <p:nvPicPr>
          <p:cNvPr id="4" name="Picture 3"/>
          <p:cNvPicPr>
            <a:picLocks noChangeAspect="1"/>
          </p:cNvPicPr>
          <p:nvPr/>
        </p:nvPicPr>
        <p:blipFill>
          <a:blip r:embed="rId13"/>
          <a:stretch>
            <a:fillRect/>
          </a:stretch>
        </p:blipFill>
        <p:spPr>
          <a:xfrm>
            <a:off x="908867" y="4026634"/>
            <a:ext cx="2051150" cy="2594311"/>
          </a:xfrm>
          <a:prstGeom prst="rect">
            <a:avLst/>
          </a:prstGeom>
        </p:spPr>
      </p:pic>
      <p:pic>
        <p:nvPicPr>
          <p:cNvPr id="5" name="Picture 4"/>
          <p:cNvPicPr>
            <a:picLocks noChangeAspect="1"/>
          </p:cNvPicPr>
          <p:nvPr/>
        </p:nvPicPr>
        <p:blipFill>
          <a:blip r:embed="rId14"/>
          <a:stretch>
            <a:fillRect/>
          </a:stretch>
        </p:blipFill>
        <p:spPr>
          <a:xfrm>
            <a:off x="5680325" y="1696744"/>
            <a:ext cx="1158260" cy="3227686"/>
          </a:xfrm>
          <a:prstGeom prst="rect">
            <a:avLst/>
          </a:prstGeom>
        </p:spPr>
      </p:pic>
      <p:pic>
        <p:nvPicPr>
          <p:cNvPr id="6" name="Picture 5"/>
          <p:cNvPicPr>
            <a:picLocks noChangeAspect="1"/>
          </p:cNvPicPr>
          <p:nvPr/>
        </p:nvPicPr>
        <p:blipFill>
          <a:blip r:embed="rId15"/>
          <a:stretch>
            <a:fillRect/>
          </a:stretch>
        </p:blipFill>
        <p:spPr>
          <a:xfrm>
            <a:off x="5106330" y="4295534"/>
            <a:ext cx="1563809" cy="1014569"/>
          </a:xfrm>
          <a:prstGeom prst="rect">
            <a:avLst/>
          </a:prstGeom>
        </p:spPr>
      </p:pic>
      <p:pic>
        <p:nvPicPr>
          <p:cNvPr id="9" name="Picture 8"/>
          <p:cNvPicPr>
            <a:picLocks noChangeAspect="1"/>
          </p:cNvPicPr>
          <p:nvPr/>
        </p:nvPicPr>
        <p:blipFill>
          <a:blip r:embed="rId16"/>
          <a:stretch>
            <a:fillRect/>
          </a:stretch>
        </p:blipFill>
        <p:spPr>
          <a:xfrm>
            <a:off x="8978213" y="2112142"/>
            <a:ext cx="2287500" cy="1583117"/>
          </a:xfrm>
          <a:prstGeom prst="rect">
            <a:avLst/>
          </a:prstGeom>
        </p:spPr>
      </p:pic>
      <p:pic>
        <p:nvPicPr>
          <p:cNvPr id="12" name="Picture 11"/>
          <p:cNvPicPr>
            <a:picLocks noChangeAspect="1"/>
          </p:cNvPicPr>
          <p:nvPr/>
        </p:nvPicPr>
        <p:blipFill>
          <a:blip r:embed="rId17"/>
          <a:stretch>
            <a:fillRect/>
          </a:stretch>
        </p:blipFill>
        <p:spPr>
          <a:xfrm>
            <a:off x="7481826" y="1142958"/>
            <a:ext cx="2294473" cy="1590090"/>
          </a:xfrm>
          <a:prstGeom prst="rect">
            <a:avLst/>
          </a:prstGeom>
        </p:spPr>
      </p:pic>
      <p:pic>
        <p:nvPicPr>
          <p:cNvPr id="14" name="Picture 13"/>
          <p:cNvPicPr>
            <a:picLocks noChangeAspect="1"/>
          </p:cNvPicPr>
          <p:nvPr/>
        </p:nvPicPr>
        <p:blipFill>
          <a:blip r:embed="rId18"/>
          <a:stretch>
            <a:fillRect/>
          </a:stretch>
        </p:blipFill>
        <p:spPr>
          <a:xfrm>
            <a:off x="5978683" y="180747"/>
            <a:ext cx="2287500" cy="1597066"/>
          </a:xfrm>
          <a:prstGeom prst="rect">
            <a:avLst/>
          </a:prstGeom>
        </p:spPr>
      </p:pic>
      <p:pic>
        <p:nvPicPr>
          <p:cNvPr id="15" name="Picture 14"/>
          <p:cNvPicPr>
            <a:picLocks noChangeAspect="1"/>
          </p:cNvPicPr>
          <p:nvPr/>
        </p:nvPicPr>
        <p:blipFill>
          <a:blip r:embed="rId19"/>
          <a:stretch>
            <a:fillRect/>
          </a:stretch>
        </p:blipFill>
        <p:spPr>
          <a:xfrm>
            <a:off x="2855032" y="2782723"/>
            <a:ext cx="2079659" cy="1254844"/>
          </a:xfrm>
          <a:prstGeom prst="rect">
            <a:avLst/>
          </a:prstGeom>
        </p:spPr>
      </p:pic>
      <p:pic>
        <p:nvPicPr>
          <p:cNvPr id="34" name="Picture 33"/>
          <p:cNvPicPr>
            <a:picLocks noChangeAspect="1"/>
          </p:cNvPicPr>
          <p:nvPr/>
        </p:nvPicPr>
        <p:blipFill>
          <a:blip r:embed="rId20"/>
          <a:stretch>
            <a:fillRect/>
          </a:stretch>
        </p:blipFill>
        <p:spPr>
          <a:xfrm>
            <a:off x="9633710" y="1564628"/>
            <a:ext cx="1085163" cy="1570831"/>
          </a:xfrm>
          <a:prstGeom prst="rect">
            <a:avLst/>
          </a:prstGeom>
        </p:spPr>
      </p:pic>
      <p:pic>
        <p:nvPicPr>
          <p:cNvPr id="35" name="Picture 34"/>
          <p:cNvPicPr>
            <a:picLocks noChangeAspect="1"/>
          </p:cNvPicPr>
          <p:nvPr/>
        </p:nvPicPr>
        <p:blipFill>
          <a:blip r:embed="rId21"/>
          <a:stretch>
            <a:fillRect/>
          </a:stretch>
        </p:blipFill>
        <p:spPr>
          <a:xfrm>
            <a:off x="8120365" y="639380"/>
            <a:ext cx="1085163" cy="1570831"/>
          </a:xfrm>
          <a:prstGeom prst="rect">
            <a:avLst/>
          </a:prstGeom>
        </p:spPr>
      </p:pic>
      <p:pic>
        <p:nvPicPr>
          <p:cNvPr id="37" name="Picture 36"/>
          <p:cNvPicPr>
            <a:picLocks noChangeAspect="1"/>
          </p:cNvPicPr>
          <p:nvPr/>
        </p:nvPicPr>
        <p:blipFill>
          <a:blip r:embed="rId22"/>
          <a:stretch>
            <a:fillRect/>
          </a:stretch>
        </p:blipFill>
        <p:spPr>
          <a:xfrm>
            <a:off x="6528595" y="-120541"/>
            <a:ext cx="1035858" cy="1424304"/>
          </a:xfrm>
          <a:prstGeom prst="rect">
            <a:avLst/>
          </a:prstGeom>
        </p:spPr>
      </p:pic>
      <p:grpSp>
        <p:nvGrpSpPr>
          <p:cNvPr id="73" name="Group 72"/>
          <p:cNvGrpSpPr/>
          <p:nvPr/>
        </p:nvGrpSpPr>
        <p:grpSpPr>
          <a:xfrm>
            <a:off x="10549324" y="427967"/>
            <a:ext cx="934789" cy="1104751"/>
            <a:chOff x="7012021" y="-1253215"/>
            <a:chExt cx="1237500" cy="1462500"/>
          </a:xfrm>
        </p:grpSpPr>
        <p:pic>
          <p:nvPicPr>
            <p:cNvPr id="74" name="Picture 73"/>
            <p:cNvPicPr>
              <a:picLocks noChangeAspect="1"/>
            </p:cNvPicPr>
            <p:nvPr/>
          </p:nvPicPr>
          <p:blipFill>
            <a:blip r:embed="rId23"/>
            <a:stretch>
              <a:fillRect/>
            </a:stretch>
          </p:blipFill>
          <p:spPr>
            <a:xfrm>
              <a:off x="7012021" y="-1253215"/>
              <a:ext cx="1237500" cy="1462500"/>
            </a:xfrm>
            <a:prstGeom prst="rect">
              <a:avLst/>
            </a:prstGeom>
          </p:spPr>
        </p:pic>
        <p:pic>
          <p:nvPicPr>
            <p:cNvPr id="75" name="Picture 7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76" name="Picture 75"/>
          <p:cNvPicPr>
            <a:picLocks noChangeAspect="1"/>
          </p:cNvPicPr>
          <p:nvPr/>
        </p:nvPicPr>
        <p:blipFill>
          <a:blip r:embed="rId25"/>
          <a:stretch>
            <a:fillRect/>
          </a:stretch>
        </p:blipFill>
        <p:spPr>
          <a:xfrm>
            <a:off x="1945234" y="3164850"/>
            <a:ext cx="2759959" cy="3081716"/>
          </a:xfrm>
          <a:prstGeom prst="rect">
            <a:avLst/>
          </a:prstGeom>
        </p:spPr>
      </p:pic>
      <p:pic>
        <p:nvPicPr>
          <p:cNvPr id="77" name="Picture 76"/>
          <p:cNvPicPr>
            <a:picLocks noChangeAspect="1"/>
          </p:cNvPicPr>
          <p:nvPr/>
        </p:nvPicPr>
        <p:blipFill>
          <a:blip r:embed="rId26"/>
          <a:stretch>
            <a:fillRect/>
          </a:stretch>
        </p:blipFill>
        <p:spPr>
          <a:xfrm>
            <a:off x="3067782" y="4886439"/>
            <a:ext cx="2102145" cy="1358529"/>
          </a:xfrm>
          <a:prstGeom prst="rect">
            <a:avLst/>
          </a:prstGeom>
        </p:spPr>
      </p:pic>
      <p:pic>
        <p:nvPicPr>
          <p:cNvPr id="81" name="Picture 80"/>
          <p:cNvPicPr>
            <a:picLocks noChangeAspect="1"/>
          </p:cNvPicPr>
          <p:nvPr/>
        </p:nvPicPr>
        <p:blipFill>
          <a:blip r:embed="rId27"/>
          <a:stretch>
            <a:fillRect/>
          </a:stretch>
        </p:blipFill>
        <p:spPr>
          <a:xfrm>
            <a:off x="6983591" y="2690998"/>
            <a:ext cx="1515796" cy="981931"/>
          </a:xfrm>
          <a:prstGeom prst="rect">
            <a:avLst/>
          </a:prstGeom>
        </p:spPr>
      </p:pic>
      <p:pic>
        <p:nvPicPr>
          <p:cNvPr id="84" name="Picture 83"/>
          <p:cNvPicPr>
            <a:picLocks noChangeAspect="1"/>
          </p:cNvPicPr>
          <p:nvPr/>
        </p:nvPicPr>
        <p:blipFill>
          <a:blip r:embed="rId28"/>
          <a:stretch>
            <a:fillRect/>
          </a:stretch>
        </p:blipFill>
        <p:spPr>
          <a:xfrm>
            <a:off x="3323068" y="2132001"/>
            <a:ext cx="1332222" cy="1717084"/>
          </a:xfrm>
          <a:prstGeom prst="rect">
            <a:avLst/>
          </a:prstGeom>
        </p:spPr>
      </p:pic>
      <p:grpSp>
        <p:nvGrpSpPr>
          <p:cNvPr id="8" name="Group 7"/>
          <p:cNvGrpSpPr/>
          <p:nvPr/>
        </p:nvGrpSpPr>
        <p:grpSpPr>
          <a:xfrm>
            <a:off x="9827324" y="-40038"/>
            <a:ext cx="934789" cy="1104751"/>
            <a:chOff x="9827324" y="-40038"/>
            <a:chExt cx="934789" cy="1104751"/>
          </a:xfrm>
        </p:grpSpPr>
        <p:pic>
          <p:nvPicPr>
            <p:cNvPr id="71" name="Picture 70"/>
            <p:cNvPicPr>
              <a:picLocks noChangeAspect="1"/>
            </p:cNvPicPr>
            <p:nvPr/>
          </p:nvPicPr>
          <p:blipFill>
            <a:blip r:embed="rId23"/>
            <a:stretch>
              <a:fillRect/>
            </a:stretch>
          </p:blipFill>
          <p:spPr>
            <a:xfrm>
              <a:off x="9827324" y="-40038"/>
              <a:ext cx="934789" cy="1104751"/>
            </a:xfrm>
            <a:prstGeom prst="rect">
              <a:avLst/>
            </a:prstGeom>
          </p:spPr>
        </p:pic>
        <p:pic>
          <p:nvPicPr>
            <p:cNvPr id="39" name="Picture 38"/>
            <p:cNvPicPr>
              <a:picLocks noChangeAspect="1"/>
            </p:cNvPicPr>
            <p:nvPr/>
          </p:nvPicPr>
          <p:blipFill>
            <a:blip r:embed="rId29"/>
            <a:stretch>
              <a:fillRect/>
            </a:stretch>
          </p:blipFill>
          <p:spPr>
            <a:xfrm>
              <a:off x="10368710" y="254515"/>
              <a:ext cx="147937" cy="295874"/>
            </a:xfrm>
            <a:prstGeom prst="rect">
              <a:avLst/>
            </a:prstGeom>
          </p:spPr>
        </p:pic>
      </p:grpSp>
      <p:grpSp>
        <p:nvGrpSpPr>
          <p:cNvPr id="10" name="Group 9"/>
          <p:cNvGrpSpPr/>
          <p:nvPr/>
        </p:nvGrpSpPr>
        <p:grpSpPr>
          <a:xfrm>
            <a:off x="2334640" y="1430623"/>
            <a:ext cx="951205" cy="1563845"/>
            <a:chOff x="2334640" y="1430623"/>
            <a:chExt cx="951205" cy="1563845"/>
          </a:xfrm>
        </p:grpSpPr>
        <p:pic>
          <p:nvPicPr>
            <p:cNvPr id="42" name="Picture 41"/>
            <p:cNvPicPr>
              <a:picLocks noChangeAspect="1"/>
            </p:cNvPicPr>
            <p:nvPr/>
          </p:nvPicPr>
          <p:blipFill>
            <a:blip r:embed="rId3"/>
            <a:stretch>
              <a:fillRect/>
            </a:stretch>
          </p:blipFill>
          <p:spPr>
            <a:xfrm>
              <a:off x="2334640" y="1430623"/>
              <a:ext cx="951205" cy="1563845"/>
            </a:xfrm>
            <a:prstGeom prst="rect">
              <a:avLst/>
            </a:prstGeom>
          </p:spPr>
        </p:pic>
        <p:pic>
          <p:nvPicPr>
            <p:cNvPr id="2" name="Picture 1"/>
            <p:cNvPicPr>
              <a:picLocks noChangeAspect="1"/>
            </p:cNvPicPr>
            <p:nvPr/>
          </p:nvPicPr>
          <p:blipFill>
            <a:blip r:embed="rId30"/>
            <a:stretch>
              <a:fillRect/>
            </a:stretch>
          </p:blipFill>
          <p:spPr>
            <a:xfrm>
              <a:off x="2451493" y="2242922"/>
              <a:ext cx="351764" cy="469019"/>
            </a:xfrm>
            <a:prstGeom prst="rect">
              <a:avLst/>
            </a:prstGeom>
          </p:spPr>
        </p:pic>
      </p:grpSp>
    </p:spTree>
    <p:extLst>
      <p:ext uri="{BB962C8B-B14F-4D97-AF65-F5344CB8AC3E}">
        <p14:creationId xmlns:p14="http://schemas.microsoft.com/office/powerpoint/2010/main" val="102577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7" presetClass="entr" presetSubtype="0" fill="hold"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75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750"/>
                                        <p:tgtEl>
                                          <p:spTgt spid="82"/>
                                        </p:tgtEl>
                                      </p:cBhvr>
                                    </p:animEffect>
                                    <p:anim calcmode="lin" valueType="num">
                                      <p:cBhvr>
                                        <p:cTn id="17" dur="750" fill="hold"/>
                                        <p:tgtEl>
                                          <p:spTgt spid="82"/>
                                        </p:tgtEl>
                                        <p:attrNameLst>
                                          <p:attrName>ppt_x</p:attrName>
                                        </p:attrNameLst>
                                      </p:cBhvr>
                                      <p:tavLst>
                                        <p:tav tm="0">
                                          <p:val>
                                            <p:strVal val="#ppt_x"/>
                                          </p:val>
                                        </p:tav>
                                        <p:tav tm="100000">
                                          <p:val>
                                            <p:strVal val="#ppt_x"/>
                                          </p:val>
                                        </p:tav>
                                      </p:tavLst>
                                    </p:anim>
                                    <p:anim calcmode="lin" valueType="num">
                                      <p:cBhvr>
                                        <p:cTn id="18" dur="750" fill="hold"/>
                                        <p:tgtEl>
                                          <p:spTgt spid="82"/>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10" presetClass="entr" presetSubtype="0" fill="hold" nodeType="with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childTnLst>
                          </p:cTn>
                        </p:par>
                        <p:par>
                          <p:cTn id="25" fill="hold">
                            <p:stCondLst>
                              <p:cond delay="1750"/>
                            </p:stCondLst>
                            <p:childTnLst>
                              <p:par>
                                <p:cTn id="26" presetID="22" presetClass="entr" presetSubtype="4" fill="hold" nodeType="after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down)">
                                      <p:cBhvr>
                                        <p:cTn id="28" dur="500"/>
                                        <p:tgtEl>
                                          <p:spTgt spid="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76"/>
                                        </p:tgtEl>
                                      </p:cBhvr>
                                    </p:animEffect>
                                    <p:set>
                                      <p:cBhvr>
                                        <p:cTn id="33" dur="1" fill="hold">
                                          <p:stCondLst>
                                            <p:cond delay="499"/>
                                          </p:stCondLst>
                                        </p:cTn>
                                        <p:tgtEl>
                                          <p:spTgt spid="76"/>
                                        </p:tgtEl>
                                        <p:attrNameLst>
                                          <p:attrName>style.visibility</p:attrName>
                                        </p:attrNameLst>
                                      </p:cBhvr>
                                      <p:to>
                                        <p:strVal val="hidden"/>
                                      </p:to>
                                    </p:set>
                                  </p:childTnLst>
                                </p:cTn>
                              </p:par>
                              <p:par>
                                <p:cTn id="34" presetID="22" presetClass="entr" presetSubtype="4"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down)">
                                      <p:cBhvr>
                                        <p:cTn id="36" dur="500"/>
                                        <p:tgtEl>
                                          <p:spTgt spid="77"/>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wipe(down)">
                                      <p:cBhvr>
                                        <p:cTn id="4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87834" y="1554565"/>
            <a:ext cx="2812224" cy="1732217"/>
          </a:xfrm>
          <a:prstGeom prst="rect">
            <a:avLst/>
          </a:prstGeom>
        </p:spPr>
      </p:pic>
      <p:pic>
        <p:nvPicPr>
          <p:cNvPr id="18" name="Picture 17"/>
          <p:cNvPicPr>
            <a:picLocks noChangeAspect="1"/>
          </p:cNvPicPr>
          <p:nvPr/>
        </p:nvPicPr>
        <p:blipFill>
          <a:blip r:embed="rId3"/>
          <a:stretch>
            <a:fillRect/>
          </a:stretch>
        </p:blipFill>
        <p:spPr>
          <a:xfrm>
            <a:off x="1583525" y="940767"/>
            <a:ext cx="951205" cy="1563845"/>
          </a:xfrm>
          <a:prstGeom prst="rect">
            <a:avLst/>
          </a:prstGeom>
        </p:spPr>
      </p:pic>
      <p:pic>
        <p:nvPicPr>
          <p:cNvPr id="19" name="Picture 18"/>
          <p:cNvPicPr>
            <a:picLocks noChangeAspect="1"/>
          </p:cNvPicPr>
          <p:nvPr/>
        </p:nvPicPr>
        <p:blipFill>
          <a:blip r:embed="rId4"/>
          <a:stretch>
            <a:fillRect/>
          </a:stretch>
        </p:blipFill>
        <p:spPr>
          <a:xfrm>
            <a:off x="1757373" y="1809941"/>
            <a:ext cx="219570" cy="456031"/>
          </a:xfrm>
          <a:prstGeom prst="rect">
            <a:avLst/>
          </a:prstGeom>
        </p:spPr>
      </p:pic>
      <p:pic>
        <p:nvPicPr>
          <p:cNvPr id="21" name="Picture 20"/>
          <p:cNvPicPr>
            <a:picLocks noChangeAspect="1"/>
          </p:cNvPicPr>
          <p:nvPr/>
        </p:nvPicPr>
        <p:blipFill>
          <a:blip r:embed="rId5"/>
          <a:stretch>
            <a:fillRect/>
          </a:stretch>
        </p:blipFill>
        <p:spPr>
          <a:xfrm>
            <a:off x="1458345" y="2188960"/>
            <a:ext cx="607768" cy="393262"/>
          </a:xfrm>
          <a:prstGeom prst="rect">
            <a:avLst/>
          </a:prstGeom>
        </p:spPr>
      </p:pic>
      <p:pic>
        <p:nvPicPr>
          <p:cNvPr id="22" name="Picture 21"/>
          <p:cNvPicPr>
            <a:picLocks noChangeAspect="1"/>
          </p:cNvPicPr>
          <p:nvPr/>
        </p:nvPicPr>
        <p:blipFill>
          <a:blip r:embed="rId6"/>
          <a:stretch>
            <a:fillRect/>
          </a:stretch>
        </p:blipFill>
        <p:spPr>
          <a:xfrm>
            <a:off x="2230474" y="2692487"/>
            <a:ext cx="600617" cy="371811"/>
          </a:xfrm>
          <a:prstGeom prst="rect">
            <a:avLst/>
          </a:prstGeom>
        </p:spPr>
      </p:pic>
      <p:pic>
        <p:nvPicPr>
          <p:cNvPr id="43" name="Picture 42"/>
          <p:cNvPicPr>
            <a:picLocks noChangeAspect="1"/>
          </p:cNvPicPr>
          <p:nvPr/>
        </p:nvPicPr>
        <p:blipFill>
          <a:blip r:embed="rId7"/>
          <a:stretch>
            <a:fillRect/>
          </a:stretch>
        </p:blipFill>
        <p:spPr>
          <a:xfrm>
            <a:off x="2486410" y="2265972"/>
            <a:ext cx="324122" cy="415722"/>
          </a:xfrm>
          <a:prstGeom prst="rect">
            <a:avLst/>
          </a:prstGeom>
        </p:spPr>
      </p:pic>
      <p:pic>
        <p:nvPicPr>
          <p:cNvPr id="57" name="Picture 56"/>
          <p:cNvPicPr>
            <a:picLocks noChangeAspect="1"/>
          </p:cNvPicPr>
          <p:nvPr/>
        </p:nvPicPr>
        <p:blipFill>
          <a:blip r:embed="rId8"/>
          <a:stretch>
            <a:fillRect/>
          </a:stretch>
        </p:blipFill>
        <p:spPr>
          <a:xfrm>
            <a:off x="5799085" y="-1184520"/>
            <a:ext cx="7264070" cy="4706299"/>
          </a:xfrm>
          <a:prstGeom prst="rect">
            <a:avLst/>
          </a:prstGeom>
        </p:spPr>
      </p:pic>
      <p:pic>
        <p:nvPicPr>
          <p:cNvPr id="68" name="Picture 67"/>
          <p:cNvPicPr>
            <a:picLocks noChangeAspect="1"/>
          </p:cNvPicPr>
          <p:nvPr/>
        </p:nvPicPr>
        <p:blipFill>
          <a:blip r:embed="rId9"/>
          <a:stretch>
            <a:fillRect/>
          </a:stretch>
        </p:blipFill>
        <p:spPr>
          <a:xfrm>
            <a:off x="8356336" y="-1"/>
            <a:ext cx="3835664" cy="2483173"/>
          </a:xfrm>
          <a:prstGeom prst="rect">
            <a:avLst/>
          </a:prstGeom>
        </p:spPr>
      </p:pic>
      <p:pic>
        <p:nvPicPr>
          <p:cNvPr id="58" name="Picture 57"/>
          <p:cNvPicPr>
            <a:picLocks noChangeAspect="1"/>
          </p:cNvPicPr>
          <p:nvPr/>
        </p:nvPicPr>
        <p:blipFill>
          <a:blip r:embed="rId10"/>
          <a:stretch>
            <a:fillRect/>
          </a:stretch>
        </p:blipFill>
        <p:spPr>
          <a:xfrm>
            <a:off x="10542537" y="1620371"/>
            <a:ext cx="1468487" cy="948588"/>
          </a:xfrm>
          <a:prstGeom prst="rect">
            <a:avLst/>
          </a:prstGeom>
        </p:spPr>
      </p:pic>
      <p:pic>
        <p:nvPicPr>
          <p:cNvPr id="59" name="Picture 58"/>
          <p:cNvPicPr>
            <a:picLocks noChangeAspect="1"/>
          </p:cNvPicPr>
          <p:nvPr/>
        </p:nvPicPr>
        <p:blipFill>
          <a:blip r:embed="rId11"/>
          <a:stretch>
            <a:fillRect/>
          </a:stretch>
        </p:blipFill>
        <p:spPr>
          <a:xfrm>
            <a:off x="1" y="3743009"/>
            <a:ext cx="4822369" cy="3124661"/>
          </a:xfrm>
          <a:prstGeom prst="rect">
            <a:avLst/>
          </a:prstGeom>
        </p:spPr>
      </p:pic>
      <p:pic>
        <p:nvPicPr>
          <p:cNvPr id="60" name="Picture 59"/>
          <p:cNvPicPr>
            <a:picLocks noChangeAspect="1"/>
          </p:cNvPicPr>
          <p:nvPr/>
        </p:nvPicPr>
        <p:blipFill>
          <a:blip r:embed="rId12"/>
          <a:stretch>
            <a:fillRect/>
          </a:stretch>
        </p:blipFill>
        <p:spPr>
          <a:xfrm>
            <a:off x="257977" y="5707769"/>
            <a:ext cx="1481228" cy="956627"/>
          </a:xfrm>
          <a:prstGeom prst="rect">
            <a:avLst/>
          </a:prstGeom>
        </p:spPr>
      </p:pic>
      <p:pic>
        <p:nvPicPr>
          <p:cNvPr id="7" name="Picture 6"/>
          <p:cNvPicPr>
            <a:picLocks noChangeAspect="1"/>
          </p:cNvPicPr>
          <p:nvPr/>
        </p:nvPicPr>
        <p:blipFill>
          <a:blip r:embed="rId13"/>
          <a:stretch>
            <a:fillRect/>
          </a:stretch>
        </p:blipFill>
        <p:spPr>
          <a:xfrm>
            <a:off x="4489728" y="3247544"/>
            <a:ext cx="3833026" cy="2485148"/>
          </a:xfrm>
          <a:prstGeom prst="rect">
            <a:avLst/>
          </a:prstGeom>
        </p:spPr>
      </p:pic>
      <p:sp>
        <p:nvSpPr>
          <p:cNvPr id="3" name="TextBox 2"/>
          <p:cNvSpPr txBox="1"/>
          <p:nvPr/>
        </p:nvSpPr>
        <p:spPr>
          <a:xfrm>
            <a:off x="581025" y="266700"/>
            <a:ext cx="7658100" cy="584775"/>
          </a:xfrm>
          <a:prstGeom prst="rect">
            <a:avLst/>
          </a:prstGeom>
          <a:noFill/>
        </p:spPr>
        <p:txBody>
          <a:bodyPr wrap="square" rtlCol="0">
            <a:spAutoFit/>
          </a:bodyPr>
          <a:lstStyle/>
          <a:p>
            <a:r>
              <a:rPr lang="en-US" sz="3200" dirty="0" smtClean="0">
                <a:solidFill>
                  <a:schemeClr val="bg1"/>
                </a:solidFill>
                <a:latin typeface="Segoe UI Light" panose="020B0502040204020203" pitchFamily="34" charset="0"/>
                <a:cs typeface="Segoe UI Light" panose="020B0502040204020203" pitchFamily="34" charset="0"/>
              </a:rPr>
              <a:t>Office 365 APIs</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14"/>
          <a:stretch>
            <a:fillRect/>
          </a:stretch>
        </p:blipFill>
        <p:spPr>
          <a:xfrm>
            <a:off x="908867" y="4026634"/>
            <a:ext cx="2051150" cy="2594311"/>
          </a:xfrm>
          <a:prstGeom prst="rect">
            <a:avLst/>
          </a:prstGeom>
        </p:spPr>
      </p:pic>
      <p:pic>
        <p:nvPicPr>
          <p:cNvPr id="5" name="Picture 4"/>
          <p:cNvPicPr>
            <a:picLocks noChangeAspect="1"/>
          </p:cNvPicPr>
          <p:nvPr/>
        </p:nvPicPr>
        <p:blipFill>
          <a:blip r:embed="rId15"/>
          <a:stretch>
            <a:fillRect/>
          </a:stretch>
        </p:blipFill>
        <p:spPr>
          <a:xfrm>
            <a:off x="5680325" y="1696744"/>
            <a:ext cx="1158260" cy="3227686"/>
          </a:xfrm>
          <a:prstGeom prst="rect">
            <a:avLst/>
          </a:prstGeom>
        </p:spPr>
      </p:pic>
      <p:pic>
        <p:nvPicPr>
          <p:cNvPr id="6" name="Picture 5"/>
          <p:cNvPicPr>
            <a:picLocks noChangeAspect="1"/>
          </p:cNvPicPr>
          <p:nvPr/>
        </p:nvPicPr>
        <p:blipFill>
          <a:blip r:embed="rId16"/>
          <a:stretch>
            <a:fillRect/>
          </a:stretch>
        </p:blipFill>
        <p:spPr>
          <a:xfrm>
            <a:off x="5106330" y="4295534"/>
            <a:ext cx="1563809" cy="1014569"/>
          </a:xfrm>
          <a:prstGeom prst="rect">
            <a:avLst/>
          </a:prstGeom>
        </p:spPr>
      </p:pic>
      <p:pic>
        <p:nvPicPr>
          <p:cNvPr id="9" name="Picture 8"/>
          <p:cNvPicPr>
            <a:picLocks noChangeAspect="1"/>
          </p:cNvPicPr>
          <p:nvPr/>
        </p:nvPicPr>
        <p:blipFill>
          <a:blip r:embed="rId17"/>
          <a:stretch>
            <a:fillRect/>
          </a:stretch>
        </p:blipFill>
        <p:spPr>
          <a:xfrm>
            <a:off x="8978213" y="2112142"/>
            <a:ext cx="2287500" cy="1583117"/>
          </a:xfrm>
          <a:prstGeom prst="rect">
            <a:avLst/>
          </a:prstGeom>
        </p:spPr>
      </p:pic>
      <p:pic>
        <p:nvPicPr>
          <p:cNvPr id="12" name="Picture 11"/>
          <p:cNvPicPr>
            <a:picLocks noChangeAspect="1"/>
          </p:cNvPicPr>
          <p:nvPr/>
        </p:nvPicPr>
        <p:blipFill>
          <a:blip r:embed="rId18"/>
          <a:stretch>
            <a:fillRect/>
          </a:stretch>
        </p:blipFill>
        <p:spPr>
          <a:xfrm>
            <a:off x="7481826" y="1142958"/>
            <a:ext cx="2294473" cy="1590090"/>
          </a:xfrm>
          <a:prstGeom prst="rect">
            <a:avLst/>
          </a:prstGeom>
        </p:spPr>
      </p:pic>
      <p:pic>
        <p:nvPicPr>
          <p:cNvPr id="14" name="Picture 13"/>
          <p:cNvPicPr>
            <a:picLocks noChangeAspect="1"/>
          </p:cNvPicPr>
          <p:nvPr/>
        </p:nvPicPr>
        <p:blipFill>
          <a:blip r:embed="rId19"/>
          <a:stretch>
            <a:fillRect/>
          </a:stretch>
        </p:blipFill>
        <p:spPr>
          <a:xfrm>
            <a:off x="5978683" y="180747"/>
            <a:ext cx="2287500" cy="1597066"/>
          </a:xfrm>
          <a:prstGeom prst="rect">
            <a:avLst/>
          </a:prstGeom>
        </p:spPr>
      </p:pic>
      <p:pic>
        <p:nvPicPr>
          <p:cNvPr id="15" name="Picture 14"/>
          <p:cNvPicPr>
            <a:picLocks noChangeAspect="1"/>
          </p:cNvPicPr>
          <p:nvPr/>
        </p:nvPicPr>
        <p:blipFill>
          <a:blip r:embed="rId20"/>
          <a:stretch>
            <a:fillRect/>
          </a:stretch>
        </p:blipFill>
        <p:spPr>
          <a:xfrm>
            <a:off x="2855032" y="2782723"/>
            <a:ext cx="2079659" cy="1254844"/>
          </a:xfrm>
          <a:prstGeom prst="rect">
            <a:avLst/>
          </a:prstGeom>
        </p:spPr>
      </p:pic>
      <p:pic>
        <p:nvPicPr>
          <p:cNvPr id="32" name="Picture 31"/>
          <p:cNvPicPr>
            <a:picLocks noChangeAspect="1"/>
          </p:cNvPicPr>
          <p:nvPr/>
        </p:nvPicPr>
        <p:blipFill>
          <a:blip r:embed="rId21"/>
          <a:stretch>
            <a:fillRect/>
          </a:stretch>
        </p:blipFill>
        <p:spPr>
          <a:xfrm>
            <a:off x="6854500" y="4701022"/>
            <a:ext cx="3233093" cy="1778201"/>
          </a:xfrm>
          <a:prstGeom prst="rect">
            <a:avLst/>
          </a:prstGeom>
        </p:spPr>
      </p:pic>
      <p:pic>
        <p:nvPicPr>
          <p:cNvPr id="34" name="Picture 33"/>
          <p:cNvPicPr>
            <a:picLocks noChangeAspect="1"/>
          </p:cNvPicPr>
          <p:nvPr/>
        </p:nvPicPr>
        <p:blipFill>
          <a:blip r:embed="rId22"/>
          <a:stretch>
            <a:fillRect/>
          </a:stretch>
        </p:blipFill>
        <p:spPr>
          <a:xfrm>
            <a:off x="9633710" y="1564628"/>
            <a:ext cx="1085163" cy="1570831"/>
          </a:xfrm>
          <a:prstGeom prst="rect">
            <a:avLst/>
          </a:prstGeom>
        </p:spPr>
      </p:pic>
      <p:pic>
        <p:nvPicPr>
          <p:cNvPr id="35" name="Picture 34"/>
          <p:cNvPicPr>
            <a:picLocks noChangeAspect="1"/>
          </p:cNvPicPr>
          <p:nvPr/>
        </p:nvPicPr>
        <p:blipFill>
          <a:blip r:embed="rId23"/>
          <a:stretch>
            <a:fillRect/>
          </a:stretch>
        </p:blipFill>
        <p:spPr>
          <a:xfrm>
            <a:off x="8120365" y="639380"/>
            <a:ext cx="1085163" cy="1570831"/>
          </a:xfrm>
          <a:prstGeom prst="rect">
            <a:avLst/>
          </a:prstGeom>
        </p:spPr>
      </p:pic>
      <p:pic>
        <p:nvPicPr>
          <p:cNvPr id="37" name="Picture 36"/>
          <p:cNvPicPr>
            <a:picLocks noChangeAspect="1"/>
          </p:cNvPicPr>
          <p:nvPr/>
        </p:nvPicPr>
        <p:blipFill>
          <a:blip r:embed="rId24"/>
          <a:stretch>
            <a:fillRect/>
          </a:stretch>
        </p:blipFill>
        <p:spPr>
          <a:xfrm>
            <a:off x="6528595" y="-120541"/>
            <a:ext cx="1035858" cy="1424304"/>
          </a:xfrm>
          <a:prstGeom prst="rect">
            <a:avLst/>
          </a:prstGeom>
        </p:spPr>
      </p:pic>
      <p:grpSp>
        <p:nvGrpSpPr>
          <p:cNvPr id="2" name="Group 1"/>
          <p:cNvGrpSpPr/>
          <p:nvPr/>
        </p:nvGrpSpPr>
        <p:grpSpPr>
          <a:xfrm>
            <a:off x="7861529" y="4293694"/>
            <a:ext cx="1162960" cy="1501433"/>
            <a:chOff x="7861529" y="4293694"/>
            <a:chExt cx="1162960" cy="1501433"/>
          </a:xfrm>
        </p:grpSpPr>
        <p:pic>
          <p:nvPicPr>
            <p:cNvPr id="39" name="Picture 38"/>
            <p:cNvPicPr>
              <a:picLocks noChangeAspect="1"/>
            </p:cNvPicPr>
            <p:nvPr/>
          </p:nvPicPr>
          <p:blipFill>
            <a:blip r:embed="rId25"/>
            <a:stretch>
              <a:fillRect/>
            </a:stretch>
          </p:blipFill>
          <p:spPr>
            <a:xfrm>
              <a:off x="7861529" y="4293694"/>
              <a:ext cx="1162960" cy="1501433"/>
            </a:xfrm>
            <a:prstGeom prst="rect">
              <a:avLst/>
            </a:prstGeom>
          </p:spPr>
        </p:pic>
        <p:pic>
          <p:nvPicPr>
            <p:cNvPr id="56" name="Picture 55"/>
            <p:cNvPicPr>
              <a:picLocks noChangeAspect="1"/>
            </p:cNvPicPr>
            <p:nvPr/>
          </p:nvPicPr>
          <p:blipFill>
            <a:blip r:embed="rId26"/>
            <a:stretch>
              <a:fillRect/>
            </a:stretch>
          </p:blipFill>
          <p:spPr>
            <a:xfrm>
              <a:off x="8001504" y="5069863"/>
              <a:ext cx="254196" cy="362037"/>
            </a:xfrm>
            <a:prstGeom prst="rect">
              <a:avLst/>
            </a:prstGeom>
          </p:spPr>
        </p:pic>
      </p:grpSp>
      <p:grpSp>
        <p:nvGrpSpPr>
          <p:cNvPr id="70" name="Group 69"/>
          <p:cNvGrpSpPr/>
          <p:nvPr/>
        </p:nvGrpSpPr>
        <p:grpSpPr>
          <a:xfrm>
            <a:off x="9827324" y="-40038"/>
            <a:ext cx="934789" cy="1104751"/>
            <a:chOff x="5618782" y="-1462500"/>
            <a:chExt cx="1237500" cy="1462500"/>
          </a:xfrm>
        </p:grpSpPr>
        <p:pic>
          <p:nvPicPr>
            <p:cNvPr id="71" name="Picture 70"/>
            <p:cNvPicPr>
              <a:picLocks noChangeAspect="1"/>
            </p:cNvPicPr>
            <p:nvPr/>
          </p:nvPicPr>
          <p:blipFill>
            <a:blip r:embed="rId27"/>
            <a:stretch>
              <a:fillRect/>
            </a:stretch>
          </p:blipFill>
          <p:spPr>
            <a:xfrm>
              <a:off x="5618782" y="-1462500"/>
              <a:ext cx="1237500" cy="1462500"/>
            </a:xfrm>
            <a:prstGeom prst="rect">
              <a:avLst/>
            </a:prstGeom>
          </p:spPr>
        </p:pic>
        <p:pic>
          <p:nvPicPr>
            <p:cNvPr id="72" name="Picture 7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316969" y="-1128501"/>
              <a:ext cx="248990" cy="466856"/>
            </a:xfrm>
            <a:prstGeom prst="rect">
              <a:avLst/>
            </a:prstGeom>
          </p:spPr>
        </p:pic>
      </p:grpSp>
      <p:grpSp>
        <p:nvGrpSpPr>
          <p:cNvPr id="73" name="Group 72"/>
          <p:cNvGrpSpPr/>
          <p:nvPr/>
        </p:nvGrpSpPr>
        <p:grpSpPr>
          <a:xfrm>
            <a:off x="10549324" y="427967"/>
            <a:ext cx="934789" cy="1104751"/>
            <a:chOff x="7012021" y="-1253215"/>
            <a:chExt cx="1237500" cy="1462500"/>
          </a:xfrm>
        </p:grpSpPr>
        <p:pic>
          <p:nvPicPr>
            <p:cNvPr id="74" name="Picture 73"/>
            <p:cNvPicPr>
              <a:picLocks noChangeAspect="1"/>
            </p:cNvPicPr>
            <p:nvPr/>
          </p:nvPicPr>
          <p:blipFill>
            <a:blip r:embed="rId27"/>
            <a:stretch>
              <a:fillRect/>
            </a:stretch>
          </p:blipFill>
          <p:spPr>
            <a:xfrm>
              <a:off x="7012021" y="-1253215"/>
              <a:ext cx="1237500" cy="1462500"/>
            </a:xfrm>
            <a:prstGeom prst="rect">
              <a:avLst/>
            </a:prstGeom>
          </p:spPr>
        </p:pic>
        <p:pic>
          <p:nvPicPr>
            <p:cNvPr id="75" name="Picture 7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61" name="Picture 60"/>
          <p:cNvPicPr>
            <a:picLocks noChangeAspect="1"/>
          </p:cNvPicPr>
          <p:nvPr/>
        </p:nvPicPr>
        <p:blipFill>
          <a:blip r:embed="rId30"/>
          <a:stretch>
            <a:fillRect/>
          </a:stretch>
        </p:blipFill>
        <p:spPr>
          <a:xfrm>
            <a:off x="3069532" y="5061019"/>
            <a:ext cx="4669050" cy="1665985"/>
          </a:xfrm>
          <a:prstGeom prst="rect">
            <a:avLst/>
          </a:prstGeom>
        </p:spPr>
      </p:pic>
      <p:grpSp>
        <p:nvGrpSpPr>
          <p:cNvPr id="20" name="Group 19"/>
          <p:cNvGrpSpPr/>
          <p:nvPr/>
        </p:nvGrpSpPr>
        <p:grpSpPr>
          <a:xfrm>
            <a:off x="7861529" y="3516016"/>
            <a:ext cx="1162960" cy="1501433"/>
            <a:chOff x="7861529" y="3516016"/>
            <a:chExt cx="1162960" cy="1501433"/>
          </a:xfrm>
        </p:grpSpPr>
        <p:pic>
          <p:nvPicPr>
            <p:cNvPr id="45" name="Picture 44"/>
            <p:cNvPicPr>
              <a:picLocks noChangeAspect="1"/>
            </p:cNvPicPr>
            <p:nvPr/>
          </p:nvPicPr>
          <p:blipFill>
            <a:blip r:embed="rId25"/>
            <a:stretch>
              <a:fillRect/>
            </a:stretch>
          </p:blipFill>
          <p:spPr>
            <a:xfrm>
              <a:off x="7861529" y="3516016"/>
              <a:ext cx="1162960" cy="1501433"/>
            </a:xfrm>
            <a:prstGeom prst="rect">
              <a:avLst/>
            </a:prstGeom>
          </p:spPr>
        </p:pic>
        <p:pic>
          <p:nvPicPr>
            <p:cNvPr id="53" name="Picture 52"/>
            <p:cNvPicPr>
              <a:picLocks noChangeAspect="1"/>
            </p:cNvPicPr>
            <p:nvPr/>
          </p:nvPicPr>
          <p:blipFill>
            <a:blip r:embed="rId31"/>
            <a:stretch>
              <a:fillRect/>
            </a:stretch>
          </p:blipFill>
          <p:spPr>
            <a:xfrm>
              <a:off x="7940309" y="4298577"/>
              <a:ext cx="346631" cy="362037"/>
            </a:xfrm>
            <a:prstGeom prst="rect">
              <a:avLst/>
            </a:prstGeom>
          </p:spPr>
        </p:pic>
      </p:grpSp>
      <p:grpSp>
        <p:nvGrpSpPr>
          <p:cNvPr id="13" name="Group 12"/>
          <p:cNvGrpSpPr/>
          <p:nvPr/>
        </p:nvGrpSpPr>
        <p:grpSpPr>
          <a:xfrm>
            <a:off x="7861529" y="2738338"/>
            <a:ext cx="1162960" cy="1501433"/>
            <a:chOff x="7861529" y="2738338"/>
            <a:chExt cx="1162960" cy="1501433"/>
          </a:xfrm>
        </p:grpSpPr>
        <p:pic>
          <p:nvPicPr>
            <p:cNvPr id="48" name="Picture 47"/>
            <p:cNvPicPr>
              <a:picLocks noChangeAspect="1"/>
            </p:cNvPicPr>
            <p:nvPr/>
          </p:nvPicPr>
          <p:blipFill>
            <a:blip r:embed="rId25"/>
            <a:stretch>
              <a:fillRect/>
            </a:stretch>
          </p:blipFill>
          <p:spPr>
            <a:xfrm>
              <a:off x="7861529" y="2738338"/>
              <a:ext cx="1162960" cy="1501433"/>
            </a:xfrm>
            <a:prstGeom prst="rect">
              <a:avLst/>
            </a:prstGeom>
          </p:spPr>
        </p:pic>
        <p:pic>
          <p:nvPicPr>
            <p:cNvPr id="55" name="Picture 54"/>
            <p:cNvPicPr>
              <a:picLocks noChangeAspect="1"/>
            </p:cNvPicPr>
            <p:nvPr/>
          </p:nvPicPr>
          <p:blipFill>
            <a:blip r:embed="rId32"/>
            <a:stretch>
              <a:fillRect/>
            </a:stretch>
          </p:blipFill>
          <p:spPr>
            <a:xfrm>
              <a:off x="8009206" y="3509137"/>
              <a:ext cx="277733" cy="430039"/>
            </a:xfrm>
            <a:prstGeom prst="rect">
              <a:avLst/>
            </a:prstGeom>
          </p:spPr>
        </p:pic>
      </p:grpSp>
      <p:grpSp>
        <p:nvGrpSpPr>
          <p:cNvPr id="8" name="Group 7"/>
          <p:cNvGrpSpPr/>
          <p:nvPr/>
        </p:nvGrpSpPr>
        <p:grpSpPr>
          <a:xfrm>
            <a:off x="8517071" y="4708145"/>
            <a:ext cx="1162960" cy="1501433"/>
            <a:chOff x="8517071" y="4708145"/>
            <a:chExt cx="1162960" cy="1501433"/>
          </a:xfrm>
        </p:grpSpPr>
        <p:pic>
          <p:nvPicPr>
            <p:cNvPr id="40" name="Picture 39"/>
            <p:cNvPicPr>
              <a:picLocks noChangeAspect="1"/>
            </p:cNvPicPr>
            <p:nvPr/>
          </p:nvPicPr>
          <p:blipFill>
            <a:blip r:embed="rId25"/>
            <a:stretch>
              <a:fillRect/>
            </a:stretch>
          </p:blipFill>
          <p:spPr>
            <a:xfrm>
              <a:off x="8517071" y="4708145"/>
              <a:ext cx="1162960" cy="1501433"/>
            </a:xfrm>
            <a:prstGeom prst="rect">
              <a:avLst/>
            </a:prstGeom>
          </p:spPr>
        </p:pic>
        <p:pic>
          <p:nvPicPr>
            <p:cNvPr id="52" name="Picture 51"/>
            <p:cNvPicPr>
              <a:picLocks noChangeAspect="1"/>
            </p:cNvPicPr>
            <p:nvPr/>
          </p:nvPicPr>
          <p:blipFill>
            <a:blip r:embed="rId33"/>
            <a:stretch>
              <a:fillRect/>
            </a:stretch>
          </p:blipFill>
          <p:spPr>
            <a:xfrm>
              <a:off x="8677218" y="5393669"/>
              <a:ext cx="246494" cy="415958"/>
            </a:xfrm>
            <a:prstGeom prst="rect">
              <a:avLst/>
            </a:prstGeom>
          </p:spPr>
        </p:pic>
      </p:grpSp>
      <p:grpSp>
        <p:nvGrpSpPr>
          <p:cNvPr id="10" name="Group 9"/>
          <p:cNvGrpSpPr/>
          <p:nvPr/>
        </p:nvGrpSpPr>
        <p:grpSpPr>
          <a:xfrm>
            <a:off x="8517071" y="3930467"/>
            <a:ext cx="1162960" cy="1501433"/>
            <a:chOff x="8517071" y="3930467"/>
            <a:chExt cx="1162960" cy="1501433"/>
          </a:xfrm>
        </p:grpSpPr>
        <p:pic>
          <p:nvPicPr>
            <p:cNvPr id="46" name="Picture 45"/>
            <p:cNvPicPr>
              <a:picLocks noChangeAspect="1"/>
            </p:cNvPicPr>
            <p:nvPr/>
          </p:nvPicPr>
          <p:blipFill>
            <a:blip r:embed="rId25"/>
            <a:stretch>
              <a:fillRect/>
            </a:stretch>
          </p:blipFill>
          <p:spPr>
            <a:xfrm>
              <a:off x="8517071" y="3930467"/>
              <a:ext cx="1162960" cy="1501433"/>
            </a:xfrm>
            <a:prstGeom prst="rect">
              <a:avLst/>
            </a:prstGeom>
          </p:spPr>
        </p:pic>
        <p:pic>
          <p:nvPicPr>
            <p:cNvPr id="54" name="Picture 53"/>
            <p:cNvPicPr>
              <a:picLocks noChangeAspect="1"/>
            </p:cNvPicPr>
            <p:nvPr/>
          </p:nvPicPr>
          <p:blipFill>
            <a:blip r:embed="rId34"/>
            <a:stretch>
              <a:fillRect/>
            </a:stretch>
          </p:blipFill>
          <p:spPr>
            <a:xfrm>
              <a:off x="8661478" y="4660614"/>
              <a:ext cx="300414" cy="431363"/>
            </a:xfrm>
            <a:prstGeom prst="rect">
              <a:avLst/>
            </a:prstGeom>
          </p:spPr>
        </p:pic>
      </p:grpSp>
      <p:grpSp>
        <p:nvGrpSpPr>
          <p:cNvPr id="11" name="Group 10"/>
          <p:cNvGrpSpPr/>
          <p:nvPr/>
        </p:nvGrpSpPr>
        <p:grpSpPr>
          <a:xfrm>
            <a:off x="8517071" y="3152789"/>
            <a:ext cx="1162960" cy="1501433"/>
            <a:chOff x="8517071" y="3152789"/>
            <a:chExt cx="1162960" cy="1501433"/>
          </a:xfrm>
        </p:grpSpPr>
        <p:pic>
          <p:nvPicPr>
            <p:cNvPr id="49" name="Picture 48"/>
            <p:cNvPicPr>
              <a:picLocks noChangeAspect="1"/>
            </p:cNvPicPr>
            <p:nvPr/>
          </p:nvPicPr>
          <p:blipFill>
            <a:blip r:embed="rId25"/>
            <a:stretch>
              <a:fillRect/>
            </a:stretch>
          </p:blipFill>
          <p:spPr>
            <a:xfrm>
              <a:off x="8517071" y="3152789"/>
              <a:ext cx="1162960" cy="1501433"/>
            </a:xfrm>
            <a:prstGeom prst="rect">
              <a:avLst/>
            </a:prstGeom>
          </p:spPr>
        </p:pic>
        <p:pic>
          <p:nvPicPr>
            <p:cNvPr id="51" name="Picture 50"/>
            <p:cNvPicPr>
              <a:picLocks noChangeAspect="1"/>
            </p:cNvPicPr>
            <p:nvPr/>
          </p:nvPicPr>
          <p:blipFill>
            <a:blip r:embed="rId35"/>
            <a:stretch>
              <a:fillRect/>
            </a:stretch>
          </p:blipFill>
          <p:spPr>
            <a:xfrm>
              <a:off x="8654110" y="3857619"/>
              <a:ext cx="292711" cy="446769"/>
            </a:xfrm>
            <a:prstGeom prst="rect">
              <a:avLst/>
            </a:prstGeom>
          </p:spPr>
        </p:pic>
      </p:grpSp>
      <p:pic>
        <p:nvPicPr>
          <p:cNvPr id="62" name="Picture 61"/>
          <p:cNvPicPr>
            <a:picLocks noChangeAspect="1"/>
          </p:cNvPicPr>
          <p:nvPr/>
        </p:nvPicPr>
        <p:blipFill>
          <a:blip r:embed="rId36"/>
          <a:stretch>
            <a:fillRect/>
          </a:stretch>
        </p:blipFill>
        <p:spPr>
          <a:xfrm>
            <a:off x="3323068" y="2132001"/>
            <a:ext cx="1332222" cy="1717084"/>
          </a:xfrm>
          <a:prstGeom prst="rect">
            <a:avLst/>
          </a:prstGeom>
        </p:spPr>
      </p:pic>
      <p:grpSp>
        <p:nvGrpSpPr>
          <p:cNvPr id="63" name="Group 62"/>
          <p:cNvGrpSpPr/>
          <p:nvPr/>
        </p:nvGrpSpPr>
        <p:grpSpPr>
          <a:xfrm>
            <a:off x="2334640" y="1430623"/>
            <a:ext cx="951205" cy="1563845"/>
            <a:chOff x="2334640" y="1430623"/>
            <a:chExt cx="951205" cy="1563845"/>
          </a:xfrm>
        </p:grpSpPr>
        <p:pic>
          <p:nvPicPr>
            <p:cNvPr id="64" name="Picture 63"/>
            <p:cNvPicPr>
              <a:picLocks noChangeAspect="1"/>
            </p:cNvPicPr>
            <p:nvPr/>
          </p:nvPicPr>
          <p:blipFill>
            <a:blip r:embed="rId3"/>
            <a:stretch>
              <a:fillRect/>
            </a:stretch>
          </p:blipFill>
          <p:spPr>
            <a:xfrm>
              <a:off x="2334640" y="1430623"/>
              <a:ext cx="951205" cy="1563845"/>
            </a:xfrm>
            <a:prstGeom prst="rect">
              <a:avLst/>
            </a:prstGeom>
          </p:spPr>
        </p:pic>
        <p:pic>
          <p:nvPicPr>
            <p:cNvPr id="65" name="Picture 64"/>
            <p:cNvPicPr>
              <a:picLocks noChangeAspect="1"/>
            </p:cNvPicPr>
            <p:nvPr/>
          </p:nvPicPr>
          <p:blipFill>
            <a:blip r:embed="rId37"/>
            <a:stretch>
              <a:fillRect/>
            </a:stretch>
          </p:blipFill>
          <p:spPr>
            <a:xfrm>
              <a:off x="2451493" y="2242922"/>
              <a:ext cx="351764" cy="469019"/>
            </a:xfrm>
            <a:prstGeom prst="rect">
              <a:avLst/>
            </a:prstGeom>
          </p:spPr>
        </p:pic>
      </p:grpSp>
    </p:spTree>
    <p:extLst>
      <p:ext uri="{BB962C8B-B14F-4D97-AF65-F5344CB8AC3E}">
        <p14:creationId xmlns:p14="http://schemas.microsoft.com/office/powerpoint/2010/main" val="244321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25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799" y="420508"/>
            <a:ext cx="11079822" cy="957600"/>
          </a:xfrm>
        </p:spPr>
        <p:txBody>
          <a:bodyPr>
            <a:normAutofit/>
          </a:bodyPr>
          <a:lstStyle/>
          <a:p>
            <a:r>
              <a:rPr lang="en-US" dirty="0" smtClean="0">
                <a:solidFill>
                  <a:srgbClr val="92D050"/>
                </a:solidFill>
              </a:rPr>
              <a:t>API Management Service</a:t>
            </a:r>
            <a:endParaRPr lang="en-US" dirty="0">
              <a:solidFill>
                <a:srgbClr val="92D050"/>
              </a:solidFill>
            </a:endParaRPr>
          </a:p>
        </p:txBody>
      </p:sp>
      <p:sp>
        <p:nvSpPr>
          <p:cNvPr id="4" name="Subtitle 3"/>
          <p:cNvSpPr>
            <a:spLocks noGrp="1"/>
          </p:cNvSpPr>
          <p:nvPr>
            <p:ph idx="1"/>
          </p:nvPr>
        </p:nvSpPr>
        <p:spPr>
          <a:xfrm>
            <a:off x="560799" y="1607856"/>
            <a:ext cx="11079822" cy="4419734"/>
          </a:xfrm>
        </p:spPr>
        <p:txBody>
          <a:bodyPr>
            <a:normAutofit/>
          </a:bodyPr>
          <a:lstStyle/>
          <a:p>
            <a:pPr marL="0" lvl="0" indent="0">
              <a:buNone/>
            </a:pPr>
            <a:r>
              <a:rPr lang="en-US" sz="3200" dirty="0" smtClean="0">
                <a:solidFill>
                  <a:srgbClr val="92D050"/>
                </a:solidFill>
                <a:sym typeface="Wingdings" panose="05000000000000000000" pitchFamily="2" charset="2"/>
              </a:rPr>
              <a:t> </a:t>
            </a:r>
            <a:r>
              <a:rPr lang="en-US" sz="3200" dirty="0" smtClean="0"/>
              <a:t>Throttle</a:t>
            </a:r>
            <a:r>
              <a:rPr lang="en-US" sz="3200" dirty="0"/>
              <a:t>, rate limit and quota </a:t>
            </a:r>
            <a:r>
              <a:rPr lang="en-US" sz="3200" dirty="0" smtClean="0"/>
              <a:t>Web APIs </a:t>
            </a:r>
            <a:endParaRPr lang="en-US" sz="3200" dirty="0"/>
          </a:p>
          <a:p>
            <a:pPr marL="0" lvl="0" indent="0">
              <a:buNone/>
            </a:pPr>
            <a:r>
              <a:rPr lang="en-US" sz="3200" dirty="0">
                <a:solidFill>
                  <a:srgbClr val="92D050"/>
                </a:solidFill>
                <a:sym typeface="Wingdings" panose="05000000000000000000" pitchFamily="2" charset="2"/>
              </a:rPr>
              <a:t> </a:t>
            </a:r>
            <a:r>
              <a:rPr lang="en-US" sz="3200" dirty="0" smtClean="0"/>
              <a:t>Gain analytics on </a:t>
            </a:r>
            <a:r>
              <a:rPr lang="en-US" sz="3200" dirty="0"/>
              <a:t>how </a:t>
            </a:r>
            <a:r>
              <a:rPr lang="en-US" sz="3200" dirty="0" smtClean="0"/>
              <a:t>APIs </a:t>
            </a:r>
            <a:r>
              <a:rPr lang="en-US" sz="3200" dirty="0"/>
              <a:t>are being used and by whom </a:t>
            </a:r>
          </a:p>
          <a:p>
            <a:pPr marL="0" lvl="0" indent="0">
              <a:buNone/>
            </a:pPr>
            <a:r>
              <a:rPr lang="en-US" sz="3200" dirty="0">
                <a:solidFill>
                  <a:srgbClr val="92D050"/>
                </a:solidFill>
                <a:sym typeface="Wingdings" panose="05000000000000000000" pitchFamily="2" charset="2"/>
              </a:rPr>
              <a:t> </a:t>
            </a:r>
            <a:r>
              <a:rPr lang="en-US" sz="3200" dirty="0" smtClean="0"/>
              <a:t>Secure APIs </a:t>
            </a:r>
            <a:r>
              <a:rPr lang="en-US" sz="3200" dirty="0"/>
              <a:t>using </a:t>
            </a:r>
            <a:r>
              <a:rPr lang="en-US" sz="3200" dirty="0" err="1"/>
              <a:t>OAuth</a:t>
            </a:r>
            <a:r>
              <a:rPr lang="en-US" sz="3200" dirty="0"/>
              <a:t> or key-based access </a:t>
            </a:r>
          </a:p>
          <a:p>
            <a:pPr marL="0" lvl="0" indent="0">
              <a:buNone/>
            </a:pPr>
            <a:r>
              <a:rPr lang="en-US" sz="3200" dirty="0">
                <a:solidFill>
                  <a:srgbClr val="92D050"/>
                </a:solidFill>
                <a:sym typeface="Wingdings" panose="05000000000000000000" pitchFamily="2" charset="2"/>
              </a:rPr>
              <a:t> </a:t>
            </a:r>
            <a:r>
              <a:rPr lang="en-US" sz="3200" dirty="0" smtClean="0"/>
              <a:t>Track </a:t>
            </a:r>
            <a:r>
              <a:rPr lang="en-US" sz="3200" dirty="0"/>
              <a:t>the health of </a:t>
            </a:r>
            <a:r>
              <a:rPr lang="en-US" sz="3200" dirty="0" smtClean="0"/>
              <a:t>APIs </a:t>
            </a:r>
            <a:r>
              <a:rPr lang="en-US" sz="3200" dirty="0"/>
              <a:t>and quickly identify errors </a:t>
            </a:r>
          </a:p>
          <a:p>
            <a:pPr marL="0" lvl="0" indent="0">
              <a:buNone/>
            </a:pPr>
            <a:r>
              <a:rPr lang="en-US" sz="3200" dirty="0">
                <a:solidFill>
                  <a:srgbClr val="92D050"/>
                </a:solidFill>
                <a:sym typeface="Wingdings" panose="05000000000000000000" pitchFamily="2" charset="2"/>
              </a:rPr>
              <a:t> </a:t>
            </a:r>
            <a:r>
              <a:rPr lang="en-US" sz="3200" dirty="0" smtClean="0"/>
              <a:t>Easily </a:t>
            </a:r>
            <a:r>
              <a:rPr lang="en-US" sz="3200" dirty="0"/>
              <a:t>expose </a:t>
            </a:r>
            <a:r>
              <a:rPr lang="en-US" sz="3200" dirty="0" smtClean="0"/>
              <a:t>developer </a:t>
            </a:r>
            <a:r>
              <a:rPr lang="en-US" sz="3200" dirty="0"/>
              <a:t>portal for </a:t>
            </a:r>
            <a:r>
              <a:rPr lang="en-US" sz="3200" dirty="0" smtClean="0"/>
              <a:t>APIs</a:t>
            </a:r>
            <a:endParaRPr lang="en-US" sz="1400" dirty="0" smtClean="0">
              <a:latin typeface="+mj-lt"/>
              <a:sym typeface="Wingdings" panose="05000000000000000000" pitchFamily="2" charset="2"/>
            </a:endParaRPr>
          </a:p>
        </p:txBody>
      </p:sp>
    </p:spTree>
    <p:extLst>
      <p:ext uri="{BB962C8B-B14F-4D97-AF65-F5344CB8AC3E}">
        <p14:creationId xmlns:p14="http://schemas.microsoft.com/office/powerpoint/2010/main" val="414256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704254"/>
            <a:ext cx="11034445" cy="2387600"/>
          </a:xfrm>
        </p:spPr>
        <p:txBody>
          <a:bodyPr>
            <a:normAutofit/>
          </a:bodyPr>
          <a:lstStyle/>
          <a:p>
            <a:r>
              <a:rPr lang="en-US" sz="6600" dirty="0" smtClean="0">
                <a:solidFill>
                  <a:schemeClr val="bg1"/>
                </a:solidFill>
              </a:rPr>
              <a:t>Demo: Mobile in Action</a:t>
            </a:r>
            <a:endParaRPr lang="en-US" sz="6600" dirty="0">
              <a:solidFill>
                <a:schemeClr val="bg1"/>
              </a:solidFill>
            </a:endParaRPr>
          </a:p>
        </p:txBody>
      </p:sp>
    </p:spTree>
    <p:extLst>
      <p:ext uri="{BB962C8B-B14F-4D97-AF65-F5344CB8AC3E}">
        <p14:creationId xmlns:p14="http://schemas.microsoft.com/office/powerpoint/2010/main" val="235451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Data</a:t>
            </a:r>
            <a:endParaRPr lang="en-US" dirty="0">
              <a:solidFill>
                <a:schemeClr val="bg1"/>
              </a:solidFill>
            </a:endParaRPr>
          </a:p>
        </p:txBody>
      </p:sp>
    </p:spTree>
    <p:extLst>
      <p:ext uri="{BB962C8B-B14F-4D97-AF65-F5344CB8AC3E}">
        <p14:creationId xmlns:p14="http://schemas.microsoft.com/office/powerpoint/2010/main" val="254048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Bracket 4"/>
          <p:cNvSpPr/>
          <p:nvPr/>
        </p:nvSpPr>
        <p:spPr>
          <a:xfrm>
            <a:off x="7453745" y="2621617"/>
            <a:ext cx="332510" cy="2567709"/>
          </a:xfrm>
          <a:prstGeom prst="rightBracket">
            <a:avLst>
              <a:gd name="adj" fmla="val 0"/>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p:cNvGrpSpPr/>
          <p:nvPr/>
        </p:nvGrpSpPr>
        <p:grpSpPr>
          <a:xfrm>
            <a:off x="5334473" y="2748165"/>
            <a:ext cx="1578472" cy="2293385"/>
            <a:chOff x="5316000" y="2748165"/>
            <a:chExt cx="1578472" cy="2293385"/>
          </a:xfrm>
        </p:grpSpPr>
        <p:pic>
          <p:nvPicPr>
            <p:cNvPr id="4" name="Picture 3"/>
            <p:cNvPicPr>
              <a:picLocks noChangeAspect="1"/>
            </p:cNvPicPr>
            <p:nvPr/>
          </p:nvPicPr>
          <p:blipFill>
            <a:blip r:embed="rId2"/>
            <a:stretch>
              <a:fillRect/>
            </a:stretch>
          </p:blipFill>
          <p:spPr>
            <a:xfrm>
              <a:off x="5316000" y="2748165"/>
              <a:ext cx="1578472" cy="2293385"/>
            </a:xfrm>
            <a:prstGeom prst="rect">
              <a:avLst/>
            </a:prstGeom>
          </p:spPr>
        </p:pic>
        <p:sp>
          <p:nvSpPr>
            <p:cNvPr id="7" name="TextBox 6"/>
            <p:cNvSpPr txBox="1"/>
            <p:nvPr/>
          </p:nvSpPr>
          <p:spPr>
            <a:xfrm>
              <a:off x="5440217" y="3896237"/>
              <a:ext cx="1254991" cy="646331"/>
            </a:xfrm>
            <a:prstGeom prst="rect">
              <a:avLst/>
            </a:prstGeom>
            <a:noFill/>
          </p:spPr>
          <p:txBody>
            <a:bodyPr wrap="square" rtlCol="0">
              <a:spAutoFit/>
            </a:bodyPr>
            <a:lstStyle/>
            <a:p>
              <a:pPr algn="ctr"/>
              <a:r>
                <a:rPr lang="en-US" sz="3600" dirty="0" smtClean="0">
                  <a:solidFill>
                    <a:schemeClr val="tx2"/>
                  </a:solidFill>
                  <a:latin typeface="Segoe UI Semibold" panose="020B0702040204020203" pitchFamily="34" charset="0"/>
                  <a:cs typeface="Segoe UI Semibold" panose="020B0702040204020203" pitchFamily="34" charset="0"/>
                </a:rPr>
                <a:t>SQL</a:t>
              </a:r>
              <a:endParaRPr lang="en-US" sz="3600" dirty="0">
                <a:solidFill>
                  <a:schemeClr val="tx2"/>
                </a:solidFill>
                <a:latin typeface="Segoe UI Semibold" panose="020B0702040204020203" pitchFamily="34" charset="0"/>
                <a:cs typeface="Segoe UI Semibold" panose="020B0702040204020203" pitchFamily="34" charset="0"/>
              </a:endParaRPr>
            </a:p>
          </p:txBody>
        </p:sp>
      </p:grpSp>
      <p:grpSp>
        <p:nvGrpSpPr>
          <p:cNvPr id="13" name="Group 12"/>
          <p:cNvGrpSpPr/>
          <p:nvPr/>
        </p:nvGrpSpPr>
        <p:grpSpPr>
          <a:xfrm>
            <a:off x="4187407" y="106811"/>
            <a:ext cx="3889796" cy="5651540"/>
            <a:chOff x="5316000" y="2748165"/>
            <a:chExt cx="1578472" cy="2293385"/>
          </a:xfrm>
        </p:grpSpPr>
        <p:pic>
          <p:nvPicPr>
            <p:cNvPr id="14" name="Picture 13"/>
            <p:cNvPicPr>
              <a:picLocks noChangeAspect="1"/>
            </p:cNvPicPr>
            <p:nvPr/>
          </p:nvPicPr>
          <p:blipFill>
            <a:blip r:embed="rId2"/>
            <a:stretch>
              <a:fillRect/>
            </a:stretch>
          </p:blipFill>
          <p:spPr>
            <a:xfrm>
              <a:off x="5316000" y="2748165"/>
              <a:ext cx="1578472" cy="2293385"/>
            </a:xfrm>
            <a:prstGeom prst="rect">
              <a:avLst/>
            </a:prstGeom>
          </p:spPr>
        </p:pic>
        <p:sp>
          <p:nvSpPr>
            <p:cNvPr id="15" name="TextBox 14"/>
            <p:cNvSpPr txBox="1"/>
            <p:nvPr/>
          </p:nvSpPr>
          <p:spPr>
            <a:xfrm>
              <a:off x="5440217" y="3896237"/>
              <a:ext cx="1254991" cy="587007"/>
            </a:xfrm>
            <a:prstGeom prst="rect">
              <a:avLst/>
            </a:prstGeom>
            <a:noFill/>
          </p:spPr>
          <p:txBody>
            <a:bodyPr wrap="square" rtlCol="0">
              <a:spAutoFit/>
            </a:bodyPr>
            <a:lstStyle/>
            <a:p>
              <a:pPr algn="ctr"/>
              <a:r>
                <a:rPr lang="en-US" sz="8800" dirty="0" smtClean="0">
                  <a:solidFill>
                    <a:schemeClr val="tx2"/>
                  </a:solidFill>
                  <a:latin typeface="Segoe UI Semibold" panose="020B0702040204020203" pitchFamily="34" charset="0"/>
                  <a:cs typeface="Segoe UI Semibold" panose="020B0702040204020203" pitchFamily="34" charset="0"/>
                </a:rPr>
                <a:t>SQL</a:t>
              </a:r>
              <a:endParaRPr lang="en-US" sz="8800" dirty="0">
                <a:solidFill>
                  <a:schemeClr val="tx2"/>
                </a:solidFill>
                <a:latin typeface="Segoe UI Semibold" panose="020B0702040204020203" pitchFamily="34" charset="0"/>
                <a:cs typeface="Segoe UI Semibold" panose="020B0702040204020203" pitchFamily="34" charset="0"/>
              </a:endParaRPr>
            </a:p>
          </p:txBody>
        </p:sp>
      </p:grpSp>
      <p:sp>
        <p:nvSpPr>
          <p:cNvPr id="17" name="TextBox 16"/>
          <p:cNvSpPr txBox="1"/>
          <p:nvPr/>
        </p:nvSpPr>
        <p:spPr>
          <a:xfrm>
            <a:off x="8918164" y="2932581"/>
            <a:ext cx="2789381" cy="1015663"/>
          </a:xfrm>
          <a:prstGeom prst="rect">
            <a:avLst/>
          </a:prstGeom>
          <a:noFill/>
        </p:spPr>
        <p:txBody>
          <a:bodyPr wrap="square" rtlCol="0">
            <a:spAutoFit/>
          </a:bodyPr>
          <a:lstStyle/>
          <a:p>
            <a:r>
              <a:rPr lang="en-US" sz="6000" dirty="0" smtClean="0">
                <a:solidFill>
                  <a:srgbClr val="00B0F0"/>
                </a:solidFill>
                <a:latin typeface="Segoe UI Light" panose="020B0502040204020203" pitchFamily="34" charset="0"/>
                <a:cs typeface="Segoe UI Light" panose="020B0502040204020203" pitchFamily="34" charset="0"/>
              </a:rPr>
              <a:t>500 GB</a:t>
            </a:r>
            <a:endParaRPr lang="en-US" sz="6000" dirty="0">
              <a:solidFill>
                <a:srgbClr val="00B0F0"/>
              </a:solidFill>
              <a:latin typeface="Segoe UI Light" panose="020B0502040204020203" pitchFamily="34" charset="0"/>
              <a:cs typeface="Segoe UI Light" panose="020B0502040204020203" pitchFamily="34" charset="0"/>
            </a:endParaRPr>
          </a:p>
        </p:txBody>
      </p:sp>
      <p:sp>
        <p:nvSpPr>
          <p:cNvPr id="18" name="TextBox 17"/>
          <p:cNvSpPr txBox="1"/>
          <p:nvPr/>
        </p:nvSpPr>
        <p:spPr>
          <a:xfrm>
            <a:off x="335667" y="2314574"/>
            <a:ext cx="3680748" cy="2554545"/>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New</a:t>
            </a:r>
          </a:p>
          <a:p>
            <a:r>
              <a:rPr lang="en-US" sz="7200" dirty="0" smtClean="0">
                <a:solidFill>
                  <a:schemeClr val="bg1"/>
                </a:solidFill>
                <a:latin typeface="Segoe UI Light" panose="020B0502040204020203" pitchFamily="34" charset="0"/>
                <a:cs typeface="Segoe UI Light" panose="020B0502040204020203" pitchFamily="34" charset="0"/>
              </a:rPr>
              <a:t>99.99%</a:t>
            </a:r>
            <a:br>
              <a:rPr lang="en-US" sz="7200" dirty="0" smtClean="0">
                <a:solidFill>
                  <a:schemeClr val="bg1"/>
                </a:solidFill>
                <a:latin typeface="Segoe UI Light" panose="020B0502040204020203" pitchFamily="34" charset="0"/>
                <a:cs typeface="Segoe UI Light" panose="020B0502040204020203" pitchFamily="34" charset="0"/>
              </a:rPr>
            </a:br>
            <a:r>
              <a:rPr lang="en-US" sz="4400" dirty="0" smtClean="0">
                <a:solidFill>
                  <a:schemeClr val="bg1"/>
                </a:solidFill>
                <a:latin typeface="Segoe UI Light" panose="020B0502040204020203" pitchFamily="34" charset="0"/>
                <a:cs typeface="Segoe UI Light" panose="020B0502040204020203" pitchFamily="34" charset="0"/>
              </a:rPr>
              <a:t>SLA</a:t>
            </a:r>
          </a:p>
        </p:txBody>
      </p:sp>
    </p:spTree>
    <p:extLst>
      <p:ext uri="{BB962C8B-B14F-4D97-AF65-F5344CB8AC3E}">
        <p14:creationId xmlns:p14="http://schemas.microsoft.com/office/powerpoint/2010/main" val="217071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4223" y="5430829"/>
            <a:ext cx="562791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Self service restore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4" name="Group 3"/>
          <p:cNvGrpSpPr/>
          <p:nvPr/>
        </p:nvGrpSpPr>
        <p:grpSpPr>
          <a:xfrm>
            <a:off x="5334473" y="2748165"/>
            <a:ext cx="1578472" cy="2293385"/>
            <a:chOff x="5316000" y="2748165"/>
            <a:chExt cx="1578472" cy="2293385"/>
          </a:xfrm>
        </p:grpSpPr>
        <p:pic>
          <p:nvPicPr>
            <p:cNvPr id="5" name="Picture 4"/>
            <p:cNvPicPr>
              <a:picLocks noChangeAspect="1"/>
            </p:cNvPicPr>
            <p:nvPr/>
          </p:nvPicPr>
          <p:blipFill>
            <a:blip r:embed="rId2"/>
            <a:stretch>
              <a:fillRect/>
            </a:stretch>
          </p:blipFill>
          <p:spPr>
            <a:xfrm>
              <a:off x="5316000" y="2748165"/>
              <a:ext cx="1578472" cy="2293385"/>
            </a:xfrm>
            <a:prstGeom prst="rect">
              <a:avLst/>
            </a:prstGeom>
          </p:spPr>
        </p:pic>
        <p:sp>
          <p:nvSpPr>
            <p:cNvPr id="6" name="TextBox 5"/>
            <p:cNvSpPr txBox="1"/>
            <p:nvPr/>
          </p:nvSpPr>
          <p:spPr>
            <a:xfrm>
              <a:off x="5440217" y="3896237"/>
              <a:ext cx="1254991" cy="646331"/>
            </a:xfrm>
            <a:prstGeom prst="rect">
              <a:avLst/>
            </a:prstGeom>
            <a:noFill/>
          </p:spPr>
          <p:txBody>
            <a:bodyPr wrap="square" rtlCol="0">
              <a:spAutoFit/>
            </a:bodyPr>
            <a:lstStyle/>
            <a:p>
              <a:pPr algn="ctr"/>
              <a:r>
                <a:rPr lang="en-US" sz="3600" dirty="0" smtClean="0">
                  <a:solidFill>
                    <a:schemeClr val="tx2"/>
                  </a:solidFill>
                  <a:latin typeface="Segoe UI Semibold" panose="020B0702040204020203" pitchFamily="34" charset="0"/>
                  <a:cs typeface="Segoe UI Semibold" panose="020B0702040204020203" pitchFamily="34" charset="0"/>
                </a:rPr>
                <a:t>SQL</a:t>
              </a:r>
              <a:endParaRPr lang="en-US" sz="3600" dirty="0">
                <a:solidFill>
                  <a:schemeClr val="tx2"/>
                </a:solidFill>
                <a:latin typeface="Segoe UI Semibold" panose="020B0702040204020203" pitchFamily="34" charset="0"/>
                <a:cs typeface="Segoe UI Semibold" panose="020B0702040204020203" pitchFamily="34" charset="0"/>
              </a:endParaRPr>
            </a:p>
          </p:txBody>
        </p:sp>
      </p:grpSp>
      <p:pic>
        <p:nvPicPr>
          <p:cNvPr id="8" name="Picture 7"/>
          <p:cNvPicPr>
            <a:picLocks noChangeAspect="1"/>
          </p:cNvPicPr>
          <p:nvPr/>
        </p:nvPicPr>
        <p:blipFill>
          <a:blip r:embed="rId3"/>
          <a:stretch>
            <a:fillRect/>
          </a:stretch>
        </p:blipFill>
        <p:spPr>
          <a:xfrm>
            <a:off x="7306235" y="3115976"/>
            <a:ext cx="1523439" cy="1239408"/>
          </a:xfrm>
          <a:prstGeom prst="rect">
            <a:avLst/>
          </a:prstGeom>
        </p:spPr>
      </p:pic>
      <p:pic>
        <p:nvPicPr>
          <p:cNvPr id="9" name="Picture 8"/>
          <p:cNvPicPr>
            <a:picLocks noChangeAspect="1"/>
          </p:cNvPicPr>
          <p:nvPr/>
        </p:nvPicPr>
        <p:blipFill>
          <a:blip r:embed="rId4"/>
          <a:stretch>
            <a:fillRect/>
          </a:stretch>
        </p:blipFill>
        <p:spPr>
          <a:xfrm>
            <a:off x="7306235" y="3115976"/>
            <a:ext cx="1523439" cy="1239408"/>
          </a:xfrm>
          <a:prstGeom prst="rect">
            <a:avLst/>
          </a:prstGeom>
        </p:spPr>
      </p:pic>
      <p:pic>
        <p:nvPicPr>
          <p:cNvPr id="45" name="Picture 44"/>
          <p:cNvPicPr>
            <a:picLocks noChangeAspect="1"/>
          </p:cNvPicPr>
          <p:nvPr/>
        </p:nvPicPr>
        <p:blipFill>
          <a:blip r:embed="rId5"/>
          <a:stretch>
            <a:fillRect/>
          </a:stretch>
        </p:blipFill>
        <p:spPr>
          <a:xfrm>
            <a:off x="5458691" y="2840477"/>
            <a:ext cx="1327698" cy="666481"/>
          </a:xfrm>
          <a:prstGeom prst="rect">
            <a:avLst/>
          </a:prstGeom>
        </p:spPr>
      </p:pic>
      <p:sp>
        <p:nvSpPr>
          <p:cNvPr id="2" name="Rectangle 1"/>
          <p:cNvSpPr/>
          <p:nvPr/>
        </p:nvSpPr>
        <p:spPr>
          <a:xfrm>
            <a:off x="670016" y="2905362"/>
            <a:ext cx="4204138" cy="1660635"/>
          </a:xfrm>
          <a:prstGeom prst="rect">
            <a:avLst/>
          </a:prstGeom>
          <a:solidFill>
            <a:srgbClr val="081C23"/>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dirty="0" smtClean="0"/>
              <a:t>DELETE FROM</a:t>
            </a:r>
          </a:p>
          <a:p>
            <a:r>
              <a:rPr lang="en-US" dirty="0" err="1" smtClean="0"/>
              <a:t>Sales.SalesPersonQuotaHistory</a:t>
            </a:r>
            <a:r>
              <a:rPr lang="en-US" dirty="0" smtClean="0"/>
              <a:t>; </a:t>
            </a:r>
            <a:br>
              <a:rPr lang="en-US" dirty="0" smtClean="0"/>
            </a:br>
            <a:r>
              <a:rPr lang="en-US" dirty="0" smtClean="0"/>
              <a:t>GO</a:t>
            </a:r>
          </a:p>
        </p:txBody>
      </p:sp>
    </p:spTree>
    <p:extLst>
      <p:ext uri="{BB962C8B-B14F-4D97-AF65-F5344CB8AC3E}">
        <p14:creationId xmlns:p14="http://schemas.microsoft.com/office/powerpoint/2010/main" val="220419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nodeType="after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xit" presetSubtype="0" fill="hold" nodeType="withEffect">
                                  <p:stCondLst>
                                    <p:cond delay="100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334473" y="2748165"/>
            <a:ext cx="1578472" cy="2293385"/>
            <a:chOff x="5316000" y="2748165"/>
            <a:chExt cx="1578472" cy="2293385"/>
          </a:xfrm>
        </p:grpSpPr>
        <p:pic>
          <p:nvPicPr>
            <p:cNvPr id="5" name="Picture 4"/>
            <p:cNvPicPr>
              <a:picLocks noChangeAspect="1"/>
            </p:cNvPicPr>
            <p:nvPr/>
          </p:nvPicPr>
          <p:blipFill>
            <a:blip r:embed="rId2"/>
            <a:stretch>
              <a:fillRect/>
            </a:stretch>
          </p:blipFill>
          <p:spPr>
            <a:xfrm>
              <a:off x="5316000" y="2748165"/>
              <a:ext cx="1578472" cy="2293385"/>
            </a:xfrm>
            <a:prstGeom prst="rect">
              <a:avLst/>
            </a:prstGeom>
          </p:spPr>
        </p:pic>
        <p:sp>
          <p:nvSpPr>
            <p:cNvPr id="6" name="TextBox 5"/>
            <p:cNvSpPr txBox="1"/>
            <p:nvPr/>
          </p:nvSpPr>
          <p:spPr>
            <a:xfrm>
              <a:off x="5440217" y="3896237"/>
              <a:ext cx="1254991" cy="646331"/>
            </a:xfrm>
            <a:prstGeom prst="rect">
              <a:avLst/>
            </a:prstGeom>
            <a:noFill/>
          </p:spPr>
          <p:txBody>
            <a:bodyPr wrap="square" rtlCol="0">
              <a:spAutoFit/>
            </a:bodyPr>
            <a:lstStyle/>
            <a:p>
              <a:pPr algn="ctr"/>
              <a:r>
                <a:rPr lang="en-US" sz="3600" dirty="0" smtClean="0">
                  <a:solidFill>
                    <a:schemeClr val="tx2"/>
                  </a:solidFill>
                  <a:latin typeface="Segoe UI Semibold" panose="020B0702040204020203" pitchFamily="34" charset="0"/>
                  <a:cs typeface="Segoe UI Semibold" panose="020B0702040204020203" pitchFamily="34" charset="0"/>
                </a:rPr>
                <a:t>SQL</a:t>
              </a:r>
              <a:endParaRPr lang="en-US" sz="3600" dirty="0">
                <a:solidFill>
                  <a:schemeClr val="tx2"/>
                </a:solidFill>
                <a:latin typeface="Segoe UI Semibold" panose="020B0702040204020203" pitchFamily="34" charset="0"/>
                <a:cs typeface="Segoe UI Semibold" panose="020B0702040204020203" pitchFamily="34" charset="0"/>
              </a:endParaRPr>
            </a:p>
          </p:txBody>
        </p:sp>
      </p:grpSp>
      <p:pic>
        <p:nvPicPr>
          <p:cNvPr id="11" name="Picture 10"/>
          <p:cNvPicPr>
            <a:picLocks noChangeAspect="1"/>
          </p:cNvPicPr>
          <p:nvPr/>
        </p:nvPicPr>
        <p:blipFill>
          <a:blip r:embed="rId3"/>
          <a:stretch>
            <a:fillRect/>
          </a:stretch>
        </p:blipFill>
        <p:spPr>
          <a:xfrm>
            <a:off x="5466720" y="2840477"/>
            <a:ext cx="1310445" cy="658765"/>
          </a:xfrm>
          <a:prstGeom prst="rect">
            <a:avLst/>
          </a:prstGeom>
        </p:spPr>
      </p:pic>
      <p:pic>
        <p:nvPicPr>
          <p:cNvPr id="12" name="Picture 11"/>
          <p:cNvPicPr>
            <a:picLocks noChangeAspect="1"/>
          </p:cNvPicPr>
          <p:nvPr/>
        </p:nvPicPr>
        <p:blipFill>
          <a:blip r:embed="rId4"/>
          <a:stretch>
            <a:fillRect/>
          </a:stretch>
        </p:blipFill>
        <p:spPr>
          <a:xfrm>
            <a:off x="5464092" y="2840478"/>
            <a:ext cx="1322297" cy="664722"/>
          </a:xfrm>
          <a:prstGeom prst="rect">
            <a:avLst/>
          </a:prstGeom>
        </p:spPr>
      </p:pic>
      <p:pic>
        <p:nvPicPr>
          <p:cNvPr id="14" name="Picture 13"/>
          <p:cNvPicPr>
            <a:picLocks noChangeAspect="1"/>
          </p:cNvPicPr>
          <p:nvPr/>
        </p:nvPicPr>
        <p:blipFill>
          <a:blip r:embed="rId5"/>
          <a:stretch>
            <a:fillRect/>
          </a:stretch>
        </p:blipFill>
        <p:spPr>
          <a:xfrm>
            <a:off x="0" y="962"/>
            <a:ext cx="12192000" cy="1406769"/>
          </a:xfrm>
          <a:prstGeom prst="rect">
            <a:avLst/>
          </a:prstGeom>
        </p:spPr>
      </p:pic>
      <p:grpSp>
        <p:nvGrpSpPr>
          <p:cNvPr id="41" name="Group 40"/>
          <p:cNvGrpSpPr/>
          <p:nvPr/>
        </p:nvGrpSpPr>
        <p:grpSpPr>
          <a:xfrm>
            <a:off x="1120140" y="176564"/>
            <a:ext cx="16174934" cy="756634"/>
            <a:chOff x="911853" y="215476"/>
            <a:chExt cx="16174934" cy="756634"/>
          </a:xfrm>
        </p:grpSpPr>
        <p:pic>
          <p:nvPicPr>
            <p:cNvPr id="18" name="Picture 17"/>
            <p:cNvPicPr>
              <a:picLocks noChangeAspect="1"/>
            </p:cNvPicPr>
            <p:nvPr/>
          </p:nvPicPr>
          <p:blipFill>
            <a:blip r:embed="rId6"/>
            <a:stretch>
              <a:fillRect/>
            </a:stretch>
          </p:blipFill>
          <p:spPr>
            <a:xfrm>
              <a:off x="911853" y="215476"/>
              <a:ext cx="641702" cy="756634"/>
            </a:xfrm>
            <a:prstGeom prst="rect">
              <a:avLst/>
            </a:prstGeom>
          </p:spPr>
        </p:pic>
        <p:pic>
          <p:nvPicPr>
            <p:cNvPr id="19" name="Picture 18"/>
            <p:cNvPicPr>
              <a:picLocks noChangeAspect="1"/>
            </p:cNvPicPr>
            <p:nvPr/>
          </p:nvPicPr>
          <p:blipFill>
            <a:blip r:embed="rId6"/>
            <a:stretch>
              <a:fillRect/>
            </a:stretch>
          </p:blipFill>
          <p:spPr>
            <a:xfrm>
              <a:off x="1617909" y="215476"/>
              <a:ext cx="641702" cy="756634"/>
            </a:xfrm>
            <a:prstGeom prst="rect">
              <a:avLst/>
            </a:prstGeom>
          </p:spPr>
        </p:pic>
        <p:pic>
          <p:nvPicPr>
            <p:cNvPr id="20" name="Picture 19"/>
            <p:cNvPicPr>
              <a:picLocks noChangeAspect="1"/>
            </p:cNvPicPr>
            <p:nvPr/>
          </p:nvPicPr>
          <p:blipFill>
            <a:blip r:embed="rId6"/>
            <a:stretch>
              <a:fillRect/>
            </a:stretch>
          </p:blipFill>
          <p:spPr>
            <a:xfrm>
              <a:off x="2323965" y="215476"/>
              <a:ext cx="641702" cy="756634"/>
            </a:xfrm>
            <a:prstGeom prst="rect">
              <a:avLst/>
            </a:prstGeom>
          </p:spPr>
        </p:pic>
        <p:pic>
          <p:nvPicPr>
            <p:cNvPr id="21" name="Picture 20"/>
            <p:cNvPicPr>
              <a:picLocks noChangeAspect="1"/>
            </p:cNvPicPr>
            <p:nvPr/>
          </p:nvPicPr>
          <p:blipFill>
            <a:blip r:embed="rId6"/>
            <a:stretch>
              <a:fillRect/>
            </a:stretch>
          </p:blipFill>
          <p:spPr>
            <a:xfrm>
              <a:off x="3030021" y="215476"/>
              <a:ext cx="641702" cy="756634"/>
            </a:xfrm>
            <a:prstGeom prst="rect">
              <a:avLst/>
            </a:prstGeom>
          </p:spPr>
        </p:pic>
        <p:pic>
          <p:nvPicPr>
            <p:cNvPr id="22" name="Picture 21"/>
            <p:cNvPicPr>
              <a:picLocks noChangeAspect="1"/>
            </p:cNvPicPr>
            <p:nvPr/>
          </p:nvPicPr>
          <p:blipFill>
            <a:blip r:embed="rId6"/>
            <a:stretch>
              <a:fillRect/>
            </a:stretch>
          </p:blipFill>
          <p:spPr>
            <a:xfrm>
              <a:off x="3736077" y="215476"/>
              <a:ext cx="641702" cy="756634"/>
            </a:xfrm>
            <a:prstGeom prst="rect">
              <a:avLst/>
            </a:prstGeom>
          </p:spPr>
        </p:pic>
        <p:pic>
          <p:nvPicPr>
            <p:cNvPr id="23" name="Picture 22"/>
            <p:cNvPicPr>
              <a:picLocks noChangeAspect="1"/>
            </p:cNvPicPr>
            <p:nvPr/>
          </p:nvPicPr>
          <p:blipFill>
            <a:blip r:embed="rId6"/>
            <a:stretch>
              <a:fillRect/>
            </a:stretch>
          </p:blipFill>
          <p:spPr>
            <a:xfrm>
              <a:off x="4442133" y="215476"/>
              <a:ext cx="641702" cy="756634"/>
            </a:xfrm>
            <a:prstGeom prst="rect">
              <a:avLst/>
            </a:prstGeom>
          </p:spPr>
        </p:pic>
        <p:pic>
          <p:nvPicPr>
            <p:cNvPr id="24" name="Picture 23"/>
            <p:cNvPicPr>
              <a:picLocks noChangeAspect="1"/>
            </p:cNvPicPr>
            <p:nvPr/>
          </p:nvPicPr>
          <p:blipFill>
            <a:blip r:embed="rId6"/>
            <a:stretch>
              <a:fillRect/>
            </a:stretch>
          </p:blipFill>
          <p:spPr>
            <a:xfrm>
              <a:off x="5148189" y="215476"/>
              <a:ext cx="641702" cy="756634"/>
            </a:xfrm>
            <a:prstGeom prst="rect">
              <a:avLst/>
            </a:prstGeom>
          </p:spPr>
        </p:pic>
        <p:pic>
          <p:nvPicPr>
            <p:cNvPr id="25" name="Picture 24"/>
            <p:cNvPicPr>
              <a:picLocks noChangeAspect="1"/>
            </p:cNvPicPr>
            <p:nvPr/>
          </p:nvPicPr>
          <p:blipFill>
            <a:blip r:embed="rId6"/>
            <a:stretch>
              <a:fillRect/>
            </a:stretch>
          </p:blipFill>
          <p:spPr>
            <a:xfrm>
              <a:off x="5854245" y="215476"/>
              <a:ext cx="641702" cy="756634"/>
            </a:xfrm>
            <a:prstGeom prst="rect">
              <a:avLst/>
            </a:prstGeom>
          </p:spPr>
        </p:pic>
        <p:pic>
          <p:nvPicPr>
            <p:cNvPr id="26" name="Picture 25"/>
            <p:cNvPicPr>
              <a:picLocks noChangeAspect="1"/>
            </p:cNvPicPr>
            <p:nvPr/>
          </p:nvPicPr>
          <p:blipFill>
            <a:blip r:embed="rId6"/>
            <a:stretch>
              <a:fillRect/>
            </a:stretch>
          </p:blipFill>
          <p:spPr>
            <a:xfrm>
              <a:off x="6560301" y="215476"/>
              <a:ext cx="641702" cy="756634"/>
            </a:xfrm>
            <a:prstGeom prst="rect">
              <a:avLst/>
            </a:prstGeom>
          </p:spPr>
        </p:pic>
        <p:pic>
          <p:nvPicPr>
            <p:cNvPr id="27" name="Picture 26"/>
            <p:cNvPicPr>
              <a:picLocks noChangeAspect="1"/>
            </p:cNvPicPr>
            <p:nvPr/>
          </p:nvPicPr>
          <p:blipFill>
            <a:blip r:embed="rId6"/>
            <a:stretch>
              <a:fillRect/>
            </a:stretch>
          </p:blipFill>
          <p:spPr>
            <a:xfrm>
              <a:off x="7266357" y="215476"/>
              <a:ext cx="641702" cy="756634"/>
            </a:xfrm>
            <a:prstGeom prst="rect">
              <a:avLst/>
            </a:prstGeom>
          </p:spPr>
        </p:pic>
        <p:pic>
          <p:nvPicPr>
            <p:cNvPr id="28" name="Picture 27"/>
            <p:cNvPicPr>
              <a:picLocks noChangeAspect="1"/>
            </p:cNvPicPr>
            <p:nvPr/>
          </p:nvPicPr>
          <p:blipFill>
            <a:blip r:embed="rId6"/>
            <a:stretch>
              <a:fillRect/>
            </a:stretch>
          </p:blipFill>
          <p:spPr>
            <a:xfrm>
              <a:off x="7972413" y="215476"/>
              <a:ext cx="641702" cy="756634"/>
            </a:xfrm>
            <a:prstGeom prst="rect">
              <a:avLst/>
            </a:prstGeom>
          </p:spPr>
        </p:pic>
        <p:pic>
          <p:nvPicPr>
            <p:cNvPr id="29" name="Picture 28"/>
            <p:cNvPicPr>
              <a:picLocks noChangeAspect="1"/>
            </p:cNvPicPr>
            <p:nvPr/>
          </p:nvPicPr>
          <p:blipFill>
            <a:blip r:embed="rId6"/>
            <a:stretch>
              <a:fillRect/>
            </a:stretch>
          </p:blipFill>
          <p:spPr>
            <a:xfrm>
              <a:off x="8678469" y="215476"/>
              <a:ext cx="641702" cy="756634"/>
            </a:xfrm>
            <a:prstGeom prst="rect">
              <a:avLst/>
            </a:prstGeom>
          </p:spPr>
        </p:pic>
        <p:pic>
          <p:nvPicPr>
            <p:cNvPr id="30" name="Picture 29"/>
            <p:cNvPicPr>
              <a:picLocks noChangeAspect="1"/>
            </p:cNvPicPr>
            <p:nvPr/>
          </p:nvPicPr>
          <p:blipFill>
            <a:blip r:embed="rId6"/>
            <a:stretch>
              <a:fillRect/>
            </a:stretch>
          </p:blipFill>
          <p:spPr>
            <a:xfrm>
              <a:off x="9384525" y="215476"/>
              <a:ext cx="641702" cy="756634"/>
            </a:xfrm>
            <a:prstGeom prst="rect">
              <a:avLst/>
            </a:prstGeom>
          </p:spPr>
        </p:pic>
        <p:pic>
          <p:nvPicPr>
            <p:cNvPr id="31" name="Picture 30"/>
            <p:cNvPicPr>
              <a:picLocks noChangeAspect="1"/>
            </p:cNvPicPr>
            <p:nvPr/>
          </p:nvPicPr>
          <p:blipFill>
            <a:blip r:embed="rId6"/>
            <a:stretch>
              <a:fillRect/>
            </a:stretch>
          </p:blipFill>
          <p:spPr>
            <a:xfrm>
              <a:off x="10090581" y="215476"/>
              <a:ext cx="641702" cy="756634"/>
            </a:xfrm>
            <a:prstGeom prst="rect">
              <a:avLst/>
            </a:prstGeom>
          </p:spPr>
        </p:pic>
        <p:pic>
          <p:nvPicPr>
            <p:cNvPr id="32" name="Picture 31"/>
            <p:cNvPicPr>
              <a:picLocks noChangeAspect="1"/>
            </p:cNvPicPr>
            <p:nvPr/>
          </p:nvPicPr>
          <p:blipFill>
            <a:blip r:embed="rId6"/>
            <a:stretch>
              <a:fillRect/>
            </a:stretch>
          </p:blipFill>
          <p:spPr>
            <a:xfrm>
              <a:off x="10796637" y="215476"/>
              <a:ext cx="641702" cy="756634"/>
            </a:xfrm>
            <a:prstGeom prst="rect">
              <a:avLst/>
            </a:prstGeom>
          </p:spPr>
        </p:pic>
        <p:pic>
          <p:nvPicPr>
            <p:cNvPr id="33" name="Picture 32"/>
            <p:cNvPicPr>
              <a:picLocks noChangeAspect="1"/>
            </p:cNvPicPr>
            <p:nvPr/>
          </p:nvPicPr>
          <p:blipFill>
            <a:blip r:embed="rId6"/>
            <a:stretch>
              <a:fillRect/>
            </a:stretch>
          </p:blipFill>
          <p:spPr>
            <a:xfrm>
              <a:off x="11502693" y="215476"/>
              <a:ext cx="641702" cy="756634"/>
            </a:xfrm>
            <a:prstGeom prst="rect">
              <a:avLst/>
            </a:prstGeom>
          </p:spPr>
        </p:pic>
        <p:pic>
          <p:nvPicPr>
            <p:cNvPr id="34" name="Picture 33"/>
            <p:cNvPicPr>
              <a:picLocks noChangeAspect="1"/>
            </p:cNvPicPr>
            <p:nvPr/>
          </p:nvPicPr>
          <p:blipFill>
            <a:blip r:embed="rId6"/>
            <a:stretch>
              <a:fillRect/>
            </a:stretch>
          </p:blipFill>
          <p:spPr>
            <a:xfrm>
              <a:off x="12208749" y="215476"/>
              <a:ext cx="641702" cy="756634"/>
            </a:xfrm>
            <a:prstGeom prst="rect">
              <a:avLst/>
            </a:prstGeom>
          </p:spPr>
        </p:pic>
        <p:pic>
          <p:nvPicPr>
            <p:cNvPr id="35" name="Picture 34"/>
            <p:cNvPicPr>
              <a:picLocks noChangeAspect="1"/>
            </p:cNvPicPr>
            <p:nvPr/>
          </p:nvPicPr>
          <p:blipFill>
            <a:blip r:embed="rId6"/>
            <a:stretch>
              <a:fillRect/>
            </a:stretch>
          </p:blipFill>
          <p:spPr>
            <a:xfrm>
              <a:off x="12914805" y="215476"/>
              <a:ext cx="641702" cy="756634"/>
            </a:xfrm>
            <a:prstGeom prst="rect">
              <a:avLst/>
            </a:prstGeom>
          </p:spPr>
        </p:pic>
        <p:pic>
          <p:nvPicPr>
            <p:cNvPr id="36" name="Picture 35"/>
            <p:cNvPicPr>
              <a:picLocks noChangeAspect="1"/>
            </p:cNvPicPr>
            <p:nvPr/>
          </p:nvPicPr>
          <p:blipFill>
            <a:blip r:embed="rId6"/>
            <a:stretch>
              <a:fillRect/>
            </a:stretch>
          </p:blipFill>
          <p:spPr>
            <a:xfrm>
              <a:off x="13620861" y="215476"/>
              <a:ext cx="641702" cy="756634"/>
            </a:xfrm>
            <a:prstGeom prst="rect">
              <a:avLst/>
            </a:prstGeom>
          </p:spPr>
        </p:pic>
        <p:pic>
          <p:nvPicPr>
            <p:cNvPr id="37" name="Picture 36"/>
            <p:cNvPicPr>
              <a:picLocks noChangeAspect="1"/>
            </p:cNvPicPr>
            <p:nvPr/>
          </p:nvPicPr>
          <p:blipFill>
            <a:blip r:embed="rId6"/>
            <a:stretch>
              <a:fillRect/>
            </a:stretch>
          </p:blipFill>
          <p:spPr>
            <a:xfrm>
              <a:off x="14326917" y="215476"/>
              <a:ext cx="641702" cy="756634"/>
            </a:xfrm>
            <a:prstGeom prst="rect">
              <a:avLst/>
            </a:prstGeom>
          </p:spPr>
        </p:pic>
        <p:pic>
          <p:nvPicPr>
            <p:cNvPr id="38" name="Picture 37"/>
            <p:cNvPicPr>
              <a:picLocks noChangeAspect="1"/>
            </p:cNvPicPr>
            <p:nvPr/>
          </p:nvPicPr>
          <p:blipFill>
            <a:blip r:embed="rId6"/>
            <a:stretch>
              <a:fillRect/>
            </a:stretch>
          </p:blipFill>
          <p:spPr>
            <a:xfrm>
              <a:off x="15032973" y="215476"/>
              <a:ext cx="641702" cy="756634"/>
            </a:xfrm>
            <a:prstGeom prst="rect">
              <a:avLst/>
            </a:prstGeom>
          </p:spPr>
        </p:pic>
        <p:pic>
          <p:nvPicPr>
            <p:cNvPr id="39" name="Picture 38"/>
            <p:cNvPicPr>
              <a:picLocks noChangeAspect="1"/>
            </p:cNvPicPr>
            <p:nvPr/>
          </p:nvPicPr>
          <p:blipFill>
            <a:blip r:embed="rId6"/>
            <a:stretch>
              <a:fillRect/>
            </a:stretch>
          </p:blipFill>
          <p:spPr>
            <a:xfrm>
              <a:off x="15739029" y="215476"/>
              <a:ext cx="641702" cy="756634"/>
            </a:xfrm>
            <a:prstGeom prst="rect">
              <a:avLst/>
            </a:prstGeom>
          </p:spPr>
        </p:pic>
        <p:pic>
          <p:nvPicPr>
            <p:cNvPr id="40" name="Picture 39"/>
            <p:cNvPicPr>
              <a:picLocks noChangeAspect="1"/>
            </p:cNvPicPr>
            <p:nvPr/>
          </p:nvPicPr>
          <p:blipFill>
            <a:blip r:embed="rId6"/>
            <a:stretch>
              <a:fillRect/>
            </a:stretch>
          </p:blipFill>
          <p:spPr>
            <a:xfrm>
              <a:off x="16445085" y="215476"/>
              <a:ext cx="641702" cy="756634"/>
            </a:xfrm>
            <a:prstGeom prst="rect">
              <a:avLst/>
            </a:prstGeom>
          </p:spPr>
        </p:pic>
      </p:grpSp>
      <p:sp>
        <p:nvSpPr>
          <p:cNvPr id="42" name="Rectangle 41"/>
          <p:cNvSpPr/>
          <p:nvPr/>
        </p:nvSpPr>
        <p:spPr>
          <a:xfrm>
            <a:off x="0" y="0"/>
            <a:ext cx="1120140" cy="107004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7"/>
          <a:stretch>
            <a:fillRect/>
          </a:stretch>
        </p:blipFill>
        <p:spPr>
          <a:xfrm>
            <a:off x="5803221" y="176564"/>
            <a:ext cx="641702" cy="756634"/>
          </a:xfrm>
          <a:prstGeom prst="rect">
            <a:avLst/>
          </a:prstGeom>
        </p:spPr>
      </p:pic>
      <p:pic>
        <p:nvPicPr>
          <p:cNvPr id="15" name="Picture 14"/>
          <p:cNvPicPr>
            <a:picLocks noChangeAspect="1"/>
          </p:cNvPicPr>
          <p:nvPr/>
        </p:nvPicPr>
        <p:blipFill>
          <a:blip r:embed="rId8"/>
          <a:stretch>
            <a:fillRect/>
          </a:stretch>
        </p:blipFill>
        <p:spPr>
          <a:xfrm>
            <a:off x="189048" y="176564"/>
            <a:ext cx="765861" cy="756634"/>
          </a:xfrm>
          <a:prstGeom prst="rect">
            <a:avLst/>
          </a:prstGeom>
        </p:spPr>
      </p:pic>
      <p:pic>
        <p:nvPicPr>
          <p:cNvPr id="16" name="Picture 15"/>
          <p:cNvPicPr>
            <a:picLocks noChangeAspect="1"/>
          </p:cNvPicPr>
          <p:nvPr/>
        </p:nvPicPr>
        <p:blipFill>
          <a:blip r:embed="rId9"/>
          <a:stretch>
            <a:fillRect/>
          </a:stretch>
        </p:blipFill>
        <p:spPr>
          <a:xfrm>
            <a:off x="189048" y="176564"/>
            <a:ext cx="765861" cy="756634"/>
          </a:xfrm>
          <a:prstGeom prst="rect">
            <a:avLst/>
          </a:prstGeom>
        </p:spPr>
      </p:pic>
      <p:pic>
        <p:nvPicPr>
          <p:cNvPr id="45" name="Picture 44"/>
          <p:cNvPicPr>
            <a:picLocks noChangeAspect="1"/>
          </p:cNvPicPr>
          <p:nvPr/>
        </p:nvPicPr>
        <p:blipFill>
          <a:blip r:embed="rId3"/>
          <a:stretch>
            <a:fillRect/>
          </a:stretch>
        </p:blipFill>
        <p:spPr>
          <a:xfrm>
            <a:off x="5458691" y="2840477"/>
            <a:ext cx="1327698" cy="666481"/>
          </a:xfrm>
          <a:prstGeom prst="rect">
            <a:avLst/>
          </a:prstGeom>
        </p:spPr>
      </p:pic>
      <p:sp>
        <p:nvSpPr>
          <p:cNvPr id="2" name="Oval 1"/>
          <p:cNvSpPr/>
          <p:nvPr/>
        </p:nvSpPr>
        <p:spPr>
          <a:xfrm>
            <a:off x="219451" y="203000"/>
            <a:ext cx="704408" cy="704408"/>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34223" y="5430829"/>
            <a:ext cx="5627910" cy="707886"/>
          </a:xfrm>
          <a:prstGeom prst="rect">
            <a:avLst/>
          </a:prstGeom>
          <a:noFill/>
        </p:spPr>
        <p:txBody>
          <a:bodyPr wrap="square" rtlCol="0">
            <a:spAutoFit/>
          </a:bodyPr>
          <a:lstStyle/>
          <a:p>
            <a:r>
              <a:rPr lang="en-US" sz="4000" dirty="0">
                <a:solidFill>
                  <a:schemeClr val="bg1"/>
                </a:solidFill>
                <a:latin typeface="Segoe UI Light" panose="020B0502040204020203" pitchFamily="34" charset="0"/>
                <a:cs typeface="Segoe UI Light" panose="020B0502040204020203" pitchFamily="34" charset="0"/>
              </a:rPr>
              <a:t>Self service restore</a:t>
            </a:r>
          </a:p>
        </p:txBody>
      </p:sp>
    </p:spTree>
    <p:extLst>
      <p:ext uri="{BB962C8B-B14F-4D97-AF65-F5344CB8AC3E}">
        <p14:creationId xmlns:p14="http://schemas.microsoft.com/office/powerpoint/2010/main" val="3568756668"/>
      </p:ext>
    </p:extLst>
  </p:cSld>
  <p:clrMapOvr>
    <a:masterClrMapping/>
  </p:clrMapOvr>
  <mc:AlternateContent xmlns:mc="http://schemas.openxmlformats.org/markup-compatibility/2006" xmlns:p14="http://schemas.microsoft.com/office/powerpoint/2010/main">
    <mc:Choice Requires="p14">
      <p:transition spd="med" p14:dur="700" advClick="0" advTm="5500">
        <p:fade/>
      </p:transition>
    </mc:Choice>
    <mc:Fallback xmlns="">
      <p:transition spd="med" advClick="0" advTm="5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000"/>
                            </p:stCondLst>
                            <p:childTnLst>
                              <p:par>
                                <p:cTn id="28" presetID="8" presetClass="emph" presetSubtype="0" accel="60000" decel="20000" fill="hold" nodeType="afterEffect">
                                  <p:stCondLst>
                                    <p:cond delay="0"/>
                                  </p:stCondLst>
                                  <p:childTnLst>
                                    <p:animRot by="-10800000">
                                      <p:cBhvr>
                                        <p:cTn id="29" dur="3000" fill="hold"/>
                                        <p:tgtEl>
                                          <p:spTgt spid="16"/>
                                        </p:tgtEl>
                                        <p:attrNameLst>
                                          <p:attrName>r</p:attrName>
                                        </p:attrNameLst>
                                      </p:cBhvr>
                                    </p:animRot>
                                  </p:childTnLst>
                                </p:cTn>
                              </p:par>
                              <p:par>
                                <p:cTn id="30" presetID="8" presetClass="emph" presetSubtype="0" accel="50000" decel="50000" fill="hold" nodeType="withEffect">
                                  <p:stCondLst>
                                    <p:cond delay="0"/>
                                  </p:stCondLst>
                                  <p:childTnLst>
                                    <p:animRot by="-43200000">
                                      <p:cBhvr>
                                        <p:cTn id="31" dur="3000" fill="hold"/>
                                        <p:tgtEl>
                                          <p:spTgt spid="15"/>
                                        </p:tgtEl>
                                        <p:attrNameLst>
                                          <p:attrName>r</p:attrName>
                                        </p:attrNameLst>
                                      </p:cBhvr>
                                    </p:animRot>
                                  </p:childTnLst>
                                </p:cTn>
                              </p:par>
                              <p:par>
                                <p:cTn id="32" presetID="35" presetClass="path" presetSubtype="0" accel="50000" decel="50000" fill="hold" nodeType="withEffect">
                                  <p:stCondLst>
                                    <p:cond delay="0"/>
                                  </p:stCondLst>
                                  <p:childTnLst>
                                    <p:animMotion origin="layout" path="M 1.66667E-6 2.96296E-6 L -0.36849 2.96296E-6 " pathEditMode="relative" rAng="0" ptsTypes="AA">
                                      <p:cBhvr>
                                        <p:cTn id="33" dur="3000" fill="hold"/>
                                        <p:tgtEl>
                                          <p:spTgt spid="41"/>
                                        </p:tgtEl>
                                        <p:attrNameLst>
                                          <p:attrName>ppt_x</p:attrName>
                                          <p:attrName>ppt_y</p:attrName>
                                        </p:attrNameLst>
                                      </p:cBhvr>
                                      <p:rCtr x="-18424" y="0"/>
                                    </p:animMotion>
                                  </p:childTnLst>
                                </p:cTn>
                              </p:par>
                            </p:childTnLst>
                          </p:cTn>
                        </p:par>
                        <p:par>
                          <p:cTn id="34" fill="hold">
                            <p:stCondLst>
                              <p:cond delay="5000"/>
                            </p:stCondLst>
                            <p:childTnLst>
                              <p:par>
                                <p:cTn id="35" presetID="1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1487" y="-653144"/>
            <a:ext cx="1419707" cy="3295123"/>
          </a:xfrm>
          <a:prstGeom prst="rect">
            <a:avLst/>
          </a:prstGeom>
        </p:spPr>
      </p:pic>
      <p:pic>
        <p:nvPicPr>
          <p:cNvPr id="14" name="Picture 13"/>
          <p:cNvPicPr>
            <a:picLocks noChangeAspect="1"/>
          </p:cNvPicPr>
          <p:nvPr/>
        </p:nvPicPr>
        <p:blipFill>
          <a:blip r:embed="rId3"/>
          <a:stretch>
            <a:fillRect/>
          </a:stretch>
        </p:blipFill>
        <p:spPr>
          <a:xfrm>
            <a:off x="0" y="962"/>
            <a:ext cx="12192000" cy="1406769"/>
          </a:xfrm>
          <a:prstGeom prst="rect">
            <a:avLst/>
          </a:prstGeom>
        </p:spPr>
      </p:pic>
      <p:pic>
        <p:nvPicPr>
          <p:cNvPr id="8" name="Picture 7"/>
          <p:cNvPicPr>
            <a:picLocks noChangeAspect="1"/>
          </p:cNvPicPr>
          <p:nvPr/>
        </p:nvPicPr>
        <p:blipFill>
          <a:blip r:embed="rId4"/>
          <a:stretch>
            <a:fillRect/>
          </a:stretch>
        </p:blipFill>
        <p:spPr>
          <a:xfrm>
            <a:off x="7306235" y="3115976"/>
            <a:ext cx="1523439" cy="1239408"/>
          </a:xfrm>
          <a:prstGeom prst="rect">
            <a:avLst/>
          </a:prstGeom>
        </p:spPr>
      </p:pic>
      <p:grpSp>
        <p:nvGrpSpPr>
          <p:cNvPr id="41" name="Group 40"/>
          <p:cNvGrpSpPr/>
          <p:nvPr/>
        </p:nvGrpSpPr>
        <p:grpSpPr>
          <a:xfrm>
            <a:off x="149859" y="176564"/>
            <a:ext cx="16174934" cy="756634"/>
            <a:chOff x="911853" y="215476"/>
            <a:chExt cx="16174934" cy="756634"/>
          </a:xfrm>
        </p:grpSpPr>
        <p:pic>
          <p:nvPicPr>
            <p:cNvPr id="18" name="Picture 17"/>
            <p:cNvPicPr>
              <a:picLocks noChangeAspect="1"/>
            </p:cNvPicPr>
            <p:nvPr/>
          </p:nvPicPr>
          <p:blipFill>
            <a:blip r:embed="rId5"/>
            <a:stretch>
              <a:fillRect/>
            </a:stretch>
          </p:blipFill>
          <p:spPr>
            <a:xfrm>
              <a:off x="911853" y="215476"/>
              <a:ext cx="641702" cy="756634"/>
            </a:xfrm>
            <a:prstGeom prst="rect">
              <a:avLst/>
            </a:prstGeom>
          </p:spPr>
        </p:pic>
        <p:pic>
          <p:nvPicPr>
            <p:cNvPr id="19" name="Picture 18"/>
            <p:cNvPicPr>
              <a:picLocks noChangeAspect="1"/>
            </p:cNvPicPr>
            <p:nvPr/>
          </p:nvPicPr>
          <p:blipFill>
            <a:blip r:embed="rId5"/>
            <a:stretch>
              <a:fillRect/>
            </a:stretch>
          </p:blipFill>
          <p:spPr>
            <a:xfrm>
              <a:off x="1617909" y="215476"/>
              <a:ext cx="641702" cy="756634"/>
            </a:xfrm>
            <a:prstGeom prst="rect">
              <a:avLst/>
            </a:prstGeom>
          </p:spPr>
        </p:pic>
        <p:pic>
          <p:nvPicPr>
            <p:cNvPr id="20" name="Picture 19"/>
            <p:cNvPicPr>
              <a:picLocks noChangeAspect="1"/>
            </p:cNvPicPr>
            <p:nvPr/>
          </p:nvPicPr>
          <p:blipFill>
            <a:blip r:embed="rId5"/>
            <a:stretch>
              <a:fillRect/>
            </a:stretch>
          </p:blipFill>
          <p:spPr>
            <a:xfrm>
              <a:off x="2323965" y="215476"/>
              <a:ext cx="641702" cy="756634"/>
            </a:xfrm>
            <a:prstGeom prst="rect">
              <a:avLst/>
            </a:prstGeom>
          </p:spPr>
        </p:pic>
        <p:pic>
          <p:nvPicPr>
            <p:cNvPr id="21" name="Picture 20"/>
            <p:cNvPicPr>
              <a:picLocks noChangeAspect="1"/>
            </p:cNvPicPr>
            <p:nvPr/>
          </p:nvPicPr>
          <p:blipFill>
            <a:blip r:embed="rId5"/>
            <a:stretch>
              <a:fillRect/>
            </a:stretch>
          </p:blipFill>
          <p:spPr>
            <a:xfrm>
              <a:off x="3030021" y="215476"/>
              <a:ext cx="641702" cy="756634"/>
            </a:xfrm>
            <a:prstGeom prst="rect">
              <a:avLst/>
            </a:prstGeom>
          </p:spPr>
        </p:pic>
        <p:pic>
          <p:nvPicPr>
            <p:cNvPr id="22" name="Picture 21"/>
            <p:cNvPicPr>
              <a:picLocks noChangeAspect="1"/>
            </p:cNvPicPr>
            <p:nvPr/>
          </p:nvPicPr>
          <p:blipFill>
            <a:blip r:embed="rId5"/>
            <a:stretch>
              <a:fillRect/>
            </a:stretch>
          </p:blipFill>
          <p:spPr>
            <a:xfrm>
              <a:off x="3736077" y="215476"/>
              <a:ext cx="641702" cy="756634"/>
            </a:xfrm>
            <a:prstGeom prst="rect">
              <a:avLst/>
            </a:prstGeom>
          </p:spPr>
        </p:pic>
        <p:pic>
          <p:nvPicPr>
            <p:cNvPr id="23" name="Picture 22"/>
            <p:cNvPicPr>
              <a:picLocks noChangeAspect="1"/>
            </p:cNvPicPr>
            <p:nvPr/>
          </p:nvPicPr>
          <p:blipFill>
            <a:blip r:embed="rId5"/>
            <a:stretch>
              <a:fillRect/>
            </a:stretch>
          </p:blipFill>
          <p:spPr>
            <a:xfrm>
              <a:off x="4442133" y="215476"/>
              <a:ext cx="641702" cy="756634"/>
            </a:xfrm>
            <a:prstGeom prst="rect">
              <a:avLst/>
            </a:prstGeom>
          </p:spPr>
        </p:pic>
        <p:pic>
          <p:nvPicPr>
            <p:cNvPr id="24" name="Picture 23"/>
            <p:cNvPicPr>
              <a:picLocks noChangeAspect="1"/>
            </p:cNvPicPr>
            <p:nvPr/>
          </p:nvPicPr>
          <p:blipFill>
            <a:blip r:embed="rId5"/>
            <a:stretch>
              <a:fillRect/>
            </a:stretch>
          </p:blipFill>
          <p:spPr>
            <a:xfrm>
              <a:off x="5148189" y="215476"/>
              <a:ext cx="641702" cy="756634"/>
            </a:xfrm>
            <a:prstGeom prst="rect">
              <a:avLst/>
            </a:prstGeom>
          </p:spPr>
        </p:pic>
        <p:pic>
          <p:nvPicPr>
            <p:cNvPr id="25" name="Picture 24"/>
            <p:cNvPicPr>
              <a:picLocks noChangeAspect="1"/>
            </p:cNvPicPr>
            <p:nvPr/>
          </p:nvPicPr>
          <p:blipFill>
            <a:blip r:embed="rId5"/>
            <a:stretch>
              <a:fillRect/>
            </a:stretch>
          </p:blipFill>
          <p:spPr>
            <a:xfrm>
              <a:off x="5854245" y="215476"/>
              <a:ext cx="641702" cy="756634"/>
            </a:xfrm>
            <a:prstGeom prst="rect">
              <a:avLst/>
            </a:prstGeom>
          </p:spPr>
        </p:pic>
        <p:pic>
          <p:nvPicPr>
            <p:cNvPr id="26" name="Picture 25"/>
            <p:cNvPicPr>
              <a:picLocks noChangeAspect="1"/>
            </p:cNvPicPr>
            <p:nvPr/>
          </p:nvPicPr>
          <p:blipFill>
            <a:blip r:embed="rId5"/>
            <a:stretch>
              <a:fillRect/>
            </a:stretch>
          </p:blipFill>
          <p:spPr>
            <a:xfrm>
              <a:off x="6560301" y="215476"/>
              <a:ext cx="641702" cy="756634"/>
            </a:xfrm>
            <a:prstGeom prst="rect">
              <a:avLst/>
            </a:prstGeom>
          </p:spPr>
        </p:pic>
        <p:pic>
          <p:nvPicPr>
            <p:cNvPr id="27" name="Picture 26"/>
            <p:cNvPicPr>
              <a:picLocks noChangeAspect="1"/>
            </p:cNvPicPr>
            <p:nvPr/>
          </p:nvPicPr>
          <p:blipFill>
            <a:blip r:embed="rId5"/>
            <a:stretch>
              <a:fillRect/>
            </a:stretch>
          </p:blipFill>
          <p:spPr>
            <a:xfrm>
              <a:off x="7266357" y="215476"/>
              <a:ext cx="641702" cy="756634"/>
            </a:xfrm>
            <a:prstGeom prst="rect">
              <a:avLst/>
            </a:prstGeom>
          </p:spPr>
        </p:pic>
        <p:pic>
          <p:nvPicPr>
            <p:cNvPr id="28" name="Picture 27"/>
            <p:cNvPicPr>
              <a:picLocks noChangeAspect="1"/>
            </p:cNvPicPr>
            <p:nvPr/>
          </p:nvPicPr>
          <p:blipFill>
            <a:blip r:embed="rId5"/>
            <a:stretch>
              <a:fillRect/>
            </a:stretch>
          </p:blipFill>
          <p:spPr>
            <a:xfrm>
              <a:off x="7972413" y="215476"/>
              <a:ext cx="641702" cy="756634"/>
            </a:xfrm>
            <a:prstGeom prst="rect">
              <a:avLst/>
            </a:prstGeom>
          </p:spPr>
        </p:pic>
        <p:pic>
          <p:nvPicPr>
            <p:cNvPr id="29" name="Picture 28"/>
            <p:cNvPicPr>
              <a:picLocks noChangeAspect="1"/>
            </p:cNvPicPr>
            <p:nvPr/>
          </p:nvPicPr>
          <p:blipFill>
            <a:blip r:embed="rId5"/>
            <a:stretch>
              <a:fillRect/>
            </a:stretch>
          </p:blipFill>
          <p:spPr>
            <a:xfrm>
              <a:off x="8678469" y="215476"/>
              <a:ext cx="641702" cy="756634"/>
            </a:xfrm>
            <a:prstGeom prst="rect">
              <a:avLst/>
            </a:prstGeom>
          </p:spPr>
        </p:pic>
        <p:pic>
          <p:nvPicPr>
            <p:cNvPr id="30" name="Picture 29"/>
            <p:cNvPicPr>
              <a:picLocks noChangeAspect="1"/>
            </p:cNvPicPr>
            <p:nvPr/>
          </p:nvPicPr>
          <p:blipFill>
            <a:blip r:embed="rId5"/>
            <a:stretch>
              <a:fillRect/>
            </a:stretch>
          </p:blipFill>
          <p:spPr>
            <a:xfrm>
              <a:off x="9384525" y="215476"/>
              <a:ext cx="641702" cy="756634"/>
            </a:xfrm>
            <a:prstGeom prst="rect">
              <a:avLst/>
            </a:prstGeom>
          </p:spPr>
        </p:pic>
        <p:pic>
          <p:nvPicPr>
            <p:cNvPr id="31" name="Picture 30"/>
            <p:cNvPicPr>
              <a:picLocks noChangeAspect="1"/>
            </p:cNvPicPr>
            <p:nvPr/>
          </p:nvPicPr>
          <p:blipFill>
            <a:blip r:embed="rId5"/>
            <a:stretch>
              <a:fillRect/>
            </a:stretch>
          </p:blipFill>
          <p:spPr>
            <a:xfrm>
              <a:off x="10090581" y="215476"/>
              <a:ext cx="641702" cy="756634"/>
            </a:xfrm>
            <a:prstGeom prst="rect">
              <a:avLst/>
            </a:prstGeom>
          </p:spPr>
        </p:pic>
        <p:pic>
          <p:nvPicPr>
            <p:cNvPr id="32" name="Picture 31"/>
            <p:cNvPicPr>
              <a:picLocks noChangeAspect="1"/>
            </p:cNvPicPr>
            <p:nvPr/>
          </p:nvPicPr>
          <p:blipFill>
            <a:blip r:embed="rId5"/>
            <a:stretch>
              <a:fillRect/>
            </a:stretch>
          </p:blipFill>
          <p:spPr>
            <a:xfrm>
              <a:off x="10796637" y="215476"/>
              <a:ext cx="641702" cy="756634"/>
            </a:xfrm>
            <a:prstGeom prst="rect">
              <a:avLst/>
            </a:prstGeom>
          </p:spPr>
        </p:pic>
        <p:pic>
          <p:nvPicPr>
            <p:cNvPr id="33" name="Picture 32"/>
            <p:cNvPicPr>
              <a:picLocks noChangeAspect="1"/>
            </p:cNvPicPr>
            <p:nvPr/>
          </p:nvPicPr>
          <p:blipFill>
            <a:blip r:embed="rId5"/>
            <a:stretch>
              <a:fillRect/>
            </a:stretch>
          </p:blipFill>
          <p:spPr>
            <a:xfrm>
              <a:off x="11502693" y="215476"/>
              <a:ext cx="641702" cy="756634"/>
            </a:xfrm>
            <a:prstGeom prst="rect">
              <a:avLst/>
            </a:prstGeom>
          </p:spPr>
        </p:pic>
        <p:pic>
          <p:nvPicPr>
            <p:cNvPr id="34" name="Picture 33"/>
            <p:cNvPicPr>
              <a:picLocks noChangeAspect="1"/>
            </p:cNvPicPr>
            <p:nvPr/>
          </p:nvPicPr>
          <p:blipFill>
            <a:blip r:embed="rId5"/>
            <a:stretch>
              <a:fillRect/>
            </a:stretch>
          </p:blipFill>
          <p:spPr>
            <a:xfrm>
              <a:off x="12208749" y="215476"/>
              <a:ext cx="641702" cy="756634"/>
            </a:xfrm>
            <a:prstGeom prst="rect">
              <a:avLst/>
            </a:prstGeom>
          </p:spPr>
        </p:pic>
        <p:pic>
          <p:nvPicPr>
            <p:cNvPr id="35" name="Picture 34"/>
            <p:cNvPicPr>
              <a:picLocks noChangeAspect="1"/>
            </p:cNvPicPr>
            <p:nvPr/>
          </p:nvPicPr>
          <p:blipFill>
            <a:blip r:embed="rId5"/>
            <a:stretch>
              <a:fillRect/>
            </a:stretch>
          </p:blipFill>
          <p:spPr>
            <a:xfrm>
              <a:off x="12914805" y="215476"/>
              <a:ext cx="641702" cy="756634"/>
            </a:xfrm>
            <a:prstGeom prst="rect">
              <a:avLst/>
            </a:prstGeom>
          </p:spPr>
        </p:pic>
        <p:pic>
          <p:nvPicPr>
            <p:cNvPr id="36" name="Picture 35"/>
            <p:cNvPicPr>
              <a:picLocks noChangeAspect="1"/>
            </p:cNvPicPr>
            <p:nvPr/>
          </p:nvPicPr>
          <p:blipFill>
            <a:blip r:embed="rId5"/>
            <a:stretch>
              <a:fillRect/>
            </a:stretch>
          </p:blipFill>
          <p:spPr>
            <a:xfrm>
              <a:off x="13620861" y="215476"/>
              <a:ext cx="641702" cy="756634"/>
            </a:xfrm>
            <a:prstGeom prst="rect">
              <a:avLst/>
            </a:prstGeom>
          </p:spPr>
        </p:pic>
        <p:pic>
          <p:nvPicPr>
            <p:cNvPr id="37" name="Picture 36"/>
            <p:cNvPicPr>
              <a:picLocks noChangeAspect="1"/>
            </p:cNvPicPr>
            <p:nvPr/>
          </p:nvPicPr>
          <p:blipFill>
            <a:blip r:embed="rId5"/>
            <a:stretch>
              <a:fillRect/>
            </a:stretch>
          </p:blipFill>
          <p:spPr>
            <a:xfrm>
              <a:off x="14326917" y="215476"/>
              <a:ext cx="641702" cy="756634"/>
            </a:xfrm>
            <a:prstGeom prst="rect">
              <a:avLst/>
            </a:prstGeom>
          </p:spPr>
        </p:pic>
        <p:pic>
          <p:nvPicPr>
            <p:cNvPr id="38" name="Picture 37"/>
            <p:cNvPicPr>
              <a:picLocks noChangeAspect="1"/>
            </p:cNvPicPr>
            <p:nvPr/>
          </p:nvPicPr>
          <p:blipFill>
            <a:blip r:embed="rId5"/>
            <a:stretch>
              <a:fillRect/>
            </a:stretch>
          </p:blipFill>
          <p:spPr>
            <a:xfrm>
              <a:off x="15032973" y="215476"/>
              <a:ext cx="641702" cy="756634"/>
            </a:xfrm>
            <a:prstGeom prst="rect">
              <a:avLst/>
            </a:prstGeom>
          </p:spPr>
        </p:pic>
        <p:pic>
          <p:nvPicPr>
            <p:cNvPr id="39" name="Picture 38"/>
            <p:cNvPicPr>
              <a:picLocks noChangeAspect="1"/>
            </p:cNvPicPr>
            <p:nvPr/>
          </p:nvPicPr>
          <p:blipFill>
            <a:blip r:embed="rId5"/>
            <a:stretch>
              <a:fillRect/>
            </a:stretch>
          </p:blipFill>
          <p:spPr>
            <a:xfrm>
              <a:off x="15739029" y="215476"/>
              <a:ext cx="641702" cy="756634"/>
            </a:xfrm>
            <a:prstGeom prst="rect">
              <a:avLst/>
            </a:prstGeom>
          </p:spPr>
        </p:pic>
        <p:pic>
          <p:nvPicPr>
            <p:cNvPr id="40" name="Picture 39"/>
            <p:cNvPicPr>
              <a:picLocks noChangeAspect="1"/>
            </p:cNvPicPr>
            <p:nvPr/>
          </p:nvPicPr>
          <p:blipFill>
            <a:blip r:embed="rId5"/>
            <a:stretch>
              <a:fillRect/>
            </a:stretch>
          </p:blipFill>
          <p:spPr>
            <a:xfrm>
              <a:off x="16445085" y="215476"/>
              <a:ext cx="641702" cy="756634"/>
            </a:xfrm>
            <a:prstGeom prst="rect">
              <a:avLst/>
            </a:prstGeom>
          </p:spPr>
        </p:pic>
      </p:grpSp>
      <p:sp>
        <p:nvSpPr>
          <p:cNvPr id="42" name="Rectangle 41"/>
          <p:cNvSpPr/>
          <p:nvPr/>
        </p:nvSpPr>
        <p:spPr>
          <a:xfrm>
            <a:off x="0" y="0"/>
            <a:ext cx="1120140" cy="107004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5803221" y="176564"/>
            <a:ext cx="641702" cy="756634"/>
          </a:xfrm>
          <a:prstGeom prst="rect">
            <a:avLst/>
          </a:prstGeom>
        </p:spPr>
      </p:pic>
      <p:pic>
        <p:nvPicPr>
          <p:cNvPr id="15" name="Picture 14"/>
          <p:cNvPicPr>
            <a:picLocks noChangeAspect="1"/>
          </p:cNvPicPr>
          <p:nvPr/>
        </p:nvPicPr>
        <p:blipFill>
          <a:blip r:embed="rId7"/>
          <a:stretch>
            <a:fillRect/>
          </a:stretch>
        </p:blipFill>
        <p:spPr>
          <a:xfrm>
            <a:off x="189048" y="176564"/>
            <a:ext cx="765861" cy="756634"/>
          </a:xfrm>
          <a:prstGeom prst="rect">
            <a:avLst/>
          </a:prstGeom>
        </p:spPr>
      </p:pic>
      <p:pic>
        <p:nvPicPr>
          <p:cNvPr id="16" name="Picture 15"/>
          <p:cNvPicPr>
            <a:picLocks noChangeAspect="1"/>
          </p:cNvPicPr>
          <p:nvPr/>
        </p:nvPicPr>
        <p:blipFill>
          <a:blip r:embed="rId8"/>
          <a:stretch>
            <a:fillRect/>
          </a:stretch>
        </p:blipFill>
        <p:spPr>
          <a:xfrm>
            <a:off x="189048" y="176564"/>
            <a:ext cx="765861" cy="756634"/>
          </a:xfrm>
          <a:prstGeom prst="rect">
            <a:avLst/>
          </a:prstGeom>
        </p:spPr>
      </p:pic>
      <p:grpSp>
        <p:nvGrpSpPr>
          <p:cNvPr id="13" name="Group 12"/>
          <p:cNvGrpSpPr/>
          <p:nvPr/>
        </p:nvGrpSpPr>
        <p:grpSpPr>
          <a:xfrm>
            <a:off x="5334473" y="2748165"/>
            <a:ext cx="1578472" cy="2293385"/>
            <a:chOff x="5334473" y="2748165"/>
            <a:chExt cx="1578472" cy="2293385"/>
          </a:xfrm>
        </p:grpSpPr>
        <p:grpSp>
          <p:nvGrpSpPr>
            <p:cNvPr id="4" name="Group 3"/>
            <p:cNvGrpSpPr/>
            <p:nvPr/>
          </p:nvGrpSpPr>
          <p:grpSpPr>
            <a:xfrm>
              <a:off x="5334473" y="2748165"/>
              <a:ext cx="1578472" cy="2293385"/>
              <a:chOff x="5316000" y="2748165"/>
              <a:chExt cx="1578472" cy="2293385"/>
            </a:xfrm>
          </p:grpSpPr>
          <p:pic>
            <p:nvPicPr>
              <p:cNvPr id="5" name="Picture 4"/>
              <p:cNvPicPr>
                <a:picLocks noChangeAspect="1"/>
              </p:cNvPicPr>
              <p:nvPr/>
            </p:nvPicPr>
            <p:blipFill>
              <a:blip r:embed="rId9"/>
              <a:stretch>
                <a:fillRect/>
              </a:stretch>
            </p:blipFill>
            <p:spPr>
              <a:xfrm>
                <a:off x="5316000" y="2748165"/>
                <a:ext cx="1578472" cy="2293385"/>
              </a:xfrm>
              <a:prstGeom prst="rect">
                <a:avLst/>
              </a:prstGeom>
            </p:spPr>
          </p:pic>
          <p:sp>
            <p:nvSpPr>
              <p:cNvPr id="6" name="TextBox 5"/>
              <p:cNvSpPr txBox="1"/>
              <p:nvPr/>
            </p:nvSpPr>
            <p:spPr>
              <a:xfrm>
                <a:off x="5440217" y="3896237"/>
                <a:ext cx="1254991" cy="646331"/>
              </a:xfrm>
              <a:prstGeom prst="rect">
                <a:avLst/>
              </a:prstGeom>
              <a:noFill/>
            </p:spPr>
            <p:txBody>
              <a:bodyPr wrap="square" rtlCol="0">
                <a:spAutoFit/>
              </a:bodyPr>
              <a:lstStyle/>
              <a:p>
                <a:pPr algn="ctr"/>
                <a:r>
                  <a:rPr lang="en-US" sz="3600" dirty="0" smtClean="0">
                    <a:solidFill>
                      <a:schemeClr val="tx2"/>
                    </a:solidFill>
                    <a:latin typeface="Segoe UI Semibold" panose="020B0702040204020203" pitchFamily="34" charset="0"/>
                    <a:cs typeface="Segoe UI Semibold" panose="020B0702040204020203" pitchFamily="34" charset="0"/>
                  </a:rPr>
                  <a:t>SQL</a:t>
                </a:r>
                <a:endParaRPr lang="en-US" sz="3600" dirty="0">
                  <a:solidFill>
                    <a:schemeClr val="tx2"/>
                  </a:solidFill>
                  <a:latin typeface="Segoe UI Semibold" panose="020B0702040204020203" pitchFamily="34" charset="0"/>
                  <a:cs typeface="Segoe UI Semibold" panose="020B0702040204020203" pitchFamily="34" charset="0"/>
                </a:endParaRPr>
              </a:p>
            </p:txBody>
          </p:sp>
        </p:grpSp>
        <p:pic>
          <p:nvPicPr>
            <p:cNvPr id="50" name="Picture 49"/>
            <p:cNvPicPr>
              <a:picLocks noChangeAspect="1"/>
            </p:cNvPicPr>
            <p:nvPr/>
          </p:nvPicPr>
          <p:blipFill>
            <a:blip r:embed="rId10"/>
            <a:stretch>
              <a:fillRect/>
            </a:stretch>
          </p:blipFill>
          <p:spPr>
            <a:xfrm>
              <a:off x="5458691" y="2840477"/>
              <a:ext cx="1327698" cy="666481"/>
            </a:xfrm>
            <a:prstGeom prst="rect">
              <a:avLst/>
            </a:prstGeom>
          </p:spPr>
        </p:pic>
      </p:grpSp>
      <p:grpSp>
        <p:nvGrpSpPr>
          <p:cNvPr id="17" name="Group 16"/>
          <p:cNvGrpSpPr/>
          <p:nvPr/>
        </p:nvGrpSpPr>
        <p:grpSpPr>
          <a:xfrm>
            <a:off x="5340856" y="2748165"/>
            <a:ext cx="1578472" cy="2293385"/>
            <a:chOff x="5340856" y="2748165"/>
            <a:chExt cx="1578472" cy="2293385"/>
          </a:xfrm>
        </p:grpSpPr>
        <p:grpSp>
          <p:nvGrpSpPr>
            <p:cNvPr id="54" name="Group 53"/>
            <p:cNvGrpSpPr/>
            <p:nvPr/>
          </p:nvGrpSpPr>
          <p:grpSpPr>
            <a:xfrm>
              <a:off x="5340856" y="2748165"/>
              <a:ext cx="1578472" cy="2293385"/>
              <a:chOff x="5316000" y="2748165"/>
              <a:chExt cx="1578472" cy="2293385"/>
            </a:xfrm>
          </p:grpSpPr>
          <p:pic>
            <p:nvPicPr>
              <p:cNvPr id="55" name="Picture 54"/>
              <p:cNvPicPr>
                <a:picLocks noChangeAspect="1"/>
              </p:cNvPicPr>
              <p:nvPr/>
            </p:nvPicPr>
            <p:blipFill>
              <a:blip r:embed="rId9"/>
              <a:stretch>
                <a:fillRect/>
              </a:stretch>
            </p:blipFill>
            <p:spPr>
              <a:xfrm>
                <a:off x="5316000" y="2748165"/>
                <a:ext cx="1578472" cy="2293385"/>
              </a:xfrm>
              <a:prstGeom prst="rect">
                <a:avLst/>
              </a:prstGeom>
            </p:spPr>
          </p:pic>
          <p:sp>
            <p:nvSpPr>
              <p:cNvPr id="56" name="TextBox 55"/>
              <p:cNvSpPr txBox="1"/>
              <p:nvPr/>
            </p:nvSpPr>
            <p:spPr>
              <a:xfrm>
                <a:off x="5440217" y="3896237"/>
                <a:ext cx="1254991" cy="646331"/>
              </a:xfrm>
              <a:prstGeom prst="rect">
                <a:avLst/>
              </a:prstGeom>
              <a:noFill/>
            </p:spPr>
            <p:txBody>
              <a:bodyPr wrap="square" rtlCol="0">
                <a:spAutoFit/>
              </a:bodyPr>
              <a:lstStyle/>
              <a:p>
                <a:pPr algn="ctr"/>
                <a:r>
                  <a:rPr lang="en-US" sz="3600" dirty="0" smtClean="0">
                    <a:solidFill>
                      <a:schemeClr val="tx2"/>
                    </a:solidFill>
                    <a:latin typeface="Segoe UI Semibold" panose="020B0702040204020203" pitchFamily="34" charset="0"/>
                    <a:cs typeface="Segoe UI Semibold" panose="020B0702040204020203" pitchFamily="34" charset="0"/>
                  </a:rPr>
                  <a:t>SQL</a:t>
                </a:r>
                <a:endParaRPr lang="en-US" sz="3600" dirty="0">
                  <a:solidFill>
                    <a:schemeClr val="tx2"/>
                  </a:solidFill>
                  <a:latin typeface="Segoe UI Semibold" panose="020B0702040204020203" pitchFamily="34" charset="0"/>
                  <a:cs typeface="Segoe UI Semibold" panose="020B0702040204020203" pitchFamily="34" charset="0"/>
                </a:endParaRPr>
              </a:p>
            </p:txBody>
          </p:sp>
        </p:grpSp>
        <p:pic>
          <p:nvPicPr>
            <p:cNvPr id="57" name="Picture 56"/>
            <p:cNvPicPr>
              <a:picLocks noChangeAspect="1"/>
            </p:cNvPicPr>
            <p:nvPr/>
          </p:nvPicPr>
          <p:blipFill>
            <a:blip r:embed="rId11"/>
            <a:stretch>
              <a:fillRect/>
            </a:stretch>
          </p:blipFill>
          <p:spPr>
            <a:xfrm>
              <a:off x="5465559" y="2831486"/>
              <a:ext cx="1336532" cy="671878"/>
            </a:xfrm>
            <a:prstGeom prst="rect">
              <a:avLst/>
            </a:prstGeom>
          </p:spPr>
        </p:pic>
      </p:grpSp>
      <p:sp>
        <p:nvSpPr>
          <p:cNvPr id="44" name="Oval 43"/>
          <p:cNvSpPr/>
          <p:nvPr/>
        </p:nvSpPr>
        <p:spPr>
          <a:xfrm>
            <a:off x="219451" y="203000"/>
            <a:ext cx="704408" cy="704408"/>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34223" y="5430829"/>
            <a:ext cx="5627910" cy="707886"/>
          </a:xfrm>
          <a:prstGeom prst="rect">
            <a:avLst/>
          </a:prstGeom>
          <a:noFill/>
        </p:spPr>
        <p:txBody>
          <a:bodyPr wrap="square" rtlCol="0">
            <a:spAutoFit/>
          </a:bodyPr>
          <a:lstStyle/>
          <a:p>
            <a:r>
              <a:rPr lang="en-US" sz="4000" dirty="0">
                <a:solidFill>
                  <a:schemeClr val="bg1"/>
                </a:solidFill>
                <a:latin typeface="Segoe UI Light" panose="020B0502040204020203" pitchFamily="34" charset="0"/>
                <a:cs typeface="Segoe UI Light" panose="020B0502040204020203" pitchFamily="34" charset="0"/>
              </a:rPr>
              <a:t>Self service restore</a:t>
            </a:r>
          </a:p>
        </p:txBody>
      </p:sp>
    </p:spTree>
    <p:extLst>
      <p:ext uri="{BB962C8B-B14F-4D97-AF65-F5344CB8AC3E}">
        <p14:creationId xmlns:p14="http://schemas.microsoft.com/office/powerpoint/2010/main" val="2054682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3.54167E-6 -4.07407E-6 L -0.13685 -4.07407E-6 " pathEditMode="relative" rAng="0" ptsTypes="AA">
                                      <p:cBhvr>
                                        <p:cTn id="6" dur="1000" fill="hold"/>
                                        <p:tgtEl>
                                          <p:spTgt spid="13"/>
                                        </p:tgtEl>
                                        <p:attrNameLst>
                                          <p:attrName>ppt_x</p:attrName>
                                          <p:attrName>ppt_y</p:attrName>
                                        </p:attrNameLst>
                                      </p:cBhvr>
                                      <p:rCtr x="-6849" y="0"/>
                                    </p:animMotion>
                                  </p:childTnLst>
                                </p:cTn>
                              </p:par>
                            </p:childTnLst>
                          </p:cTn>
                        </p:par>
                        <p:par>
                          <p:cTn id="7" fill="hold">
                            <p:stCondLst>
                              <p:cond delay="1000"/>
                            </p:stCondLst>
                            <p:childTnLst>
                              <p:par>
                                <p:cTn id="8" presetID="47"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75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xit" presetSubtype="0" fill="hold" nodeType="withEffect">
                                  <p:stCondLst>
                                    <p:cond delay="150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3000"/>
                            </p:stCondLst>
                            <p:childTnLst>
                              <p:par>
                                <p:cTn id="20" presetID="10" presetClass="entr" presetSubtype="0" fill="hold" nodeType="after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1824970" y="376542"/>
            <a:ext cx="9829802" cy="6342713"/>
          </a:xfrm>
          <a:prstGeom prst="rect">
            <a:avLst/>
          </a:prstGeom>
        </p:spPr>
      </p:pic>
      <p:pic>
        <p:nvPicPr>
          <p:cNvPr id="50" name="Picture 49"/>
          <p:cNvPicPr>
            <a:picLocks noChangeAspect="1"/>
          </p:cNvPicPr>
          <p:nvPr/>
        </p:nvPicPr>
        <p:blipFill>
          <a:blip r:embed="rId3"/>
          <a:stretch>
            <a:fillRect/>
          </a:stretch>
        </p:blipFill>
        <p:spPr>
          <a:xfrm>
            <a:off x="5230645" y="544048"/>
            <a:ext cx="1648947" cy="2395779"/>
          </a:xfrm>
          <a:prstGeom prst="rect">
            <a:avLst/>
          </a:prstGeom>
        </p:spPr>
      </p:pic>
      <p:pic>
        <p:nvPicPr>
          <p:cNvPr id="51" name="Picture 50"/>
          <p:cNvPicPr>
            <a:picLocks noChangeAspect="1"/>
          </p:cNvPicPr>
          <p:nvPr/>
        </p:nvPicPr>
        <p:blipFill>
          <a:blip r:embed="rId4"/>
          <a:stretch>
            <a:fillRect/>
          </a:stretch>
        </p:blipFill>
        <p:spPr>
          <a:xfrm>
            <a:off x="3846145" y="723942"/>
            <a:ext cx="1764086" cy="2619855"/>
          </a:xfrm>
          <a:prstGeom prst="rect">
            <a:avLst/>
          </a:prstGeom>
        </p:spPr>
      </p:pic>
      <p:pic>
        <p:nvPicPr>
          <p:cNvPr id="32" name="Picture 31"/>
          <p:cNvPicPr>
            <a:picLocks noChangeAspect="1"/>
          </p:cNvPicPr>
          <p:nvPr/>
        </p:nvPicPr>
        <p:blipFill>
          <a:blip r:embed="rId5"/>
          <a:stretch>
            <a:fillRect/>
          </a:stretch>
        </p:blipFill>
        <p:spPr>
          <a:xfrm>
            <a:off x="7298605" y="541803"/>
            <a:ext cx="4073432" cy="3638103"/>
          </a:xfrm>
          <a:prstGeom prst="rect">
            <a:avLst/>
          </a:prstGeom>
        </p:spPr>
      </p:pic>
      <p:sp>
        <p:nvSpPr>
          <p:cNvPr id="5" name="TextBox 4"/>
          <p:cNvSpPr txBox="1"/>
          <p:nvPr/>
        </p:nvSpPr>
        <p:spPr>
          <a:xfrm>
            <a:off x="581025" y="409575"/>
            <a:ext cx="3600450" cy="1323439"/>
          </a:xfrm>
          <a:prstGeom prst="rect">
            <a:avLst/>
          </a:prstGeom>
          <a:noFill/>
        </p:spPr>
        <p:txBody>
          <a:bodyPr wrap="square" rtlCol="0">
            <a:spAutoFit/>
          </a:bodyPr>
          <a:lstStyle/>
          <a:p>
            <a:r>
              <a:rPr lang="en-US" sz="4000" dirty="0">
                <a:solidFill>
                  <a:schemeClr val="bg1"/>
                </a:solidFill>
                <a:latin typeface="Segoe UI Light" panose="020B0502040204020203" pitchFamily="34" charset="0"/>
                <a:cs typeface="Segoe UI Light" panose="020B0502040204020203" pitchFamily="34" charset="0"/>
              </a:rPr>
              <a:t>Active geo replication</a:t>
            </a:r>
          </a:p>
        </p:txBody>
      </p:sp>
      <p:sp>
        <p:nvSpPr>
          <p:cNvPr id="2" name="Pentagon 1"/>
          <p:cNvSpPr/>
          <p:nvPr/>
        </p:nvSpPr>
        <p:spPr>
          <a:xfrm rot="10800000" flipV="1">
            <a:off x="7073683" y="1715353"/>
            <a:ext cx="1764086" cy="338667"/>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 Only</a:t>
            </a:r>
            <a:endParaRPr lang="en-US" dirty="0"/>
          </a:p>
        </p:txBody>
      </p:sp>
      <p:sp>
        <p:nvSpPr>
          <p:cNvPr id="27" name="Pentagon 26"/>
          <p:cNvSpPr/>
          <p:nvPr/>
        </p:nvSpPr>
        <p:spPr>
          <a:xfrm rot="10800000" flipV="1">
            <a:off x="10291017" y="3747353"/>
            <a:ext cx="1764086" cy="338667"/>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Read/Write</a:t>
            </a:r>
            <a:endParaRPr lang="en-US" dirty="0"/>
          </a:p>
        </p:txBody>
      </p:sp>
      <p:pic>
        <p:nvPicPr>
          <p:cNvPr id="29" name="Picture 28"/>
          <p:cNvPicPr>
            <a:picLocks noChangeAspect="1"/>
          </p:cNvPicPr>
          <p:nvPr/>
        </p:nvPicPr>
        <p:blipFill>
          <a:blip r:embed="rId6"/>
          <a:stretch>
            <a:fillRect/>
          </a:stretch>
        </p:blipFill>
        <p:spPr>
          <a:xfrm>
            <a:off x="6294326" y="4694219"/>
            <a:ext cx="1885002" cy="1222239"/>
          </a:xfrm>
          <a:prstGeom prst="rect">
            <a:avLst/>
          </a:prstGeom>
        </p:spPr>
      </p:pic>
      <p:pic>
        <p:nvPicPr>
          <p:cNvPr id="30" name="Picture 29"/>
          <p:cNvPicPr>
            <a:picLocks noChangeAspect="1"/>
          </p:cNvPicPr>
          <p:nvPr/>
        </p:nvPicPr>
        <p:blipFill>
          <a:blip r:embed="rId7"/>
          <a:stretch>
            <a:fillRect/>
          </a:stretch>
        </p:blipFill>
        <p:spPr>
          <a:xfrm>
            <a:off x="2912105" y="2494814"/>
            <a:ext cx="2212081" cy="1428815"/>
          </a:xfrm>
          <a:prstGeom prst="rect">
            <a:avLst/>
          </a:prstGeom>
        </p:spPr>
      </p:pic>
      <p:pic>
        <p:nvPicPr>
          <p:cNvPr id="33" name="Picture 32"/>
          <p:cNvPicPr>
            <a:picLocks noChangeAspect="1"/>
          </p:cNvPicPr>
          <p:nvPr/>
        </p:nvPicPr>
        <p:blipFill>
          <a:blip r:embed="rId8"/>
          <a:stretch>
            <a:fillRect/>
          </a:stretch>
        </p:blipFill>
        <p:spPr>
          <a:xfrm>
            <a:off x="3751618" y="5197862"/>
            <a:ext cx="2479885" cy="1424779"/>
          </a:xfrm>
          <a:prstGeom prst="rect">
            <a:avLst/>
          </a:prstGeom>
        </p:spPr>
      </p:pic>
      <p:pic>
        <p:nvPicPr>
          <p:cNvPr id="35" name="Picture 34"/>
          <p:cNvPicPr>
            <a:picLocks noChangeAspect="1"/>
          </p:cNvPicPr>
          <p:nvPr/>
        </p:nvPicPr>
        <p:blipFill>
          <a:blip r:embed="rId3"/>
          <a:stretch>
            <a:fillRect/>
          </a:stretch>
        </p:blipFill>
        <p:spPr>
          <a:xfrm>
            <a:off x="8468490" y="2692348"/>
            <a:ext cx="1648947" cy="2395779"/>
          </a:xfrm>
          <a:prstGeom prst="rect">
            <a:avLst/>
          </a:prstGeom>
        </p:spPr>
      </p:pic>
      <p:pic>
        <p:nvPicPr>
          <p:cNvPr id="40" name="Picture 39"/>
          <p:cNvPicPr>
            <a:picLocks noChangeAspect="1"/>
          </p:cNvPicPr>
          <p:nvPr/>
        </p:nvPicPr>
        <p:blipFill>
          <a:blip r:embed="rId4"/>
          <a:stretch>
            <a:fillRect/>
          </a:stretch>
        </p:blipFill>
        <p:spPr>
          <a:xfrm>
            <a:off x="7021831" y="2824591"/>
            <a:ext cx="1764086" cy="2619855"/>
          </a:xfrm>
          <a:prstGeom prst="rect">
            <a:avLst/>
          </a:prstGeom>
        </p:spPr>
      </p:pic>
      <p:grpSp>
        <p:nvGrpSpPr>
          <p:cNvPr id="41" name="Group 40"/>
          <p:cNvGrpSpPr/>
          <p:nvPr/>
        </p:nvGrpSpPr>
        <p:grpSpPr>
          <a:xfrm>
            <a:off x="1" y="3302216"/>
            <a:ext cx="4822369" cy="3565454"/>
            <a:chOff x="1" y="3302216"/>
            <a:chExt cx="4822369" cy="3565454"/>
          </a:xfrm>
        </p:grpSpPr>
        <p:pic>
          <p:nvPicPr>
            <p:cNvPr id="42" name="Picture 41"/>
            <p:cNvPicPr>
              <a:picLocks noChangeAspect="1"/>
            </p:cNvPicPr>
            <p:nvPr/>
          </p:nvPicPr>
          <p:blipFill>
            <a:blip r:embed="rId9"/>
            <a:stretch>
              <a:fillRect/>
            </a:stretch>
          </p:blipFill>
          <p:spPr>
            <a:xfrm>
              <a:off x="1" y="3743009"/>
              <a:ext cx="4822369" cy="3124661"/>
            </a:xfrm>
            <a:prstGeom prst="rect">
              <a:avLst/>
            </a:prstGeom>
          </p:spPr>
        </p:pic>
        <p:pic>
          <p:nvPicPr>
            <p:cNvPr id="43" name="Picture 42"/>
            <p:cNvPicPr>
              <a:picLocks noChangeAspect="1"/>
            </p:cNvPicPr>
            <p:nvPr/>
          </p:nvPicPr>
          <p:blipFill>
            <a:blip r:embed="rId10"/>
            <a:stretch>
              <a:fillRect/>
            </a:stretch>
          </p:blipFill>
          <p:spPr>
            <a:xfrm>
              <a:off x="257977" y="5707769"/>
              <a:ext cx="1481228" cy="956627"/>
            </a:xfrm>
            <a:prstGeom prst="rect">
              <a:avLst/>
            </a:prstGeom>
          </p:spPr>
        </p:pic>
        <p:pic>
          <p:nvPicPr>
            <p:cNvPr id="44" name="Picture 43"/>
            <p:cNvPicPr>
              <a:picLocks noChangeAspect="1"/>
            </p:cNvPicPr>
            <p:nvPr/>
          </p:nvPicPr>
          <p:blipFill>
            <a:blip r:embed="rId11"/>
            <a:stretch>
              <a:fillRect/>
            </a:stretch>
          </p:blipFill>
          <p:spPr>
            <a:xfrm>
              <a:off x="215340" y="3302216"/>
              <a:ext cx="2092500" cy="2340000"/>
            </a:xfrm>
            <a:prstGeom prst="rect">
              <a:avLst/>
            </a:prstGeom>
          </p:spPr>
        </p:pic>
        <p:pic>
          <p:nvPicPr>
            <p:cNvPr id="45" name="Picture 44"/>
            <p:cNvPicPr>
              <a:picLocks noChangeAspect="1"/>
            </p:cNvPicPr>
            <p:nvPr/>
          </p:nvPicPr>
          <p:blipFill>
            <a:blip r:embed="rId12"/>
            <a:stretch>
              <a:fillRect/>
            </a:stretch>
          </p:blipFill>
          <p:spPr>
            <a:xfrm>
              <a:off x="1447611" y="5043761"/>
              <a:ext cx="1237500" cy="1462500"/>
            </a:xfrm>
            <a:prstGeom prst="rect">
              <a:avLst/>
            </a:prstGeom>
          </p:spPr>
        </p:pic>
        <p:pic>
          <p:nvPicPr>
            <p:cNvPr id="46" name="Picture 45"/>
            <p:cNvPicPr>
              <a:picLocks noChangeAspect="1"/>
            </p:cNvPicPr>
            <p:nvPr/>
          </p:nvPicPr>
          <p:blipFill>
            <a:blip r:embed="rId13"/>
            <a:stretch>
              <a:fillRect/>
            </a:stretch>
          </p:blipFill>
          <p:spPr>
            <a:xfrm>
              <a:off x="2788810" y="4960912"/>
              <a:ext cx="447874" cy="1224190"/>
            </a:xfrm>
            <a:prstGeom prst="rect">
              <a:avLst/>
            </a:prstGeom>
          </p:spPr>
        </p:pic>
      </p:grpSp>
      <p:pic>
        <p:nvPicPr>
          <p:cNvPr id="47" name="Picture 46"/>
          <p:cNvPicPr>
            <a:picLocks noChangeAspect="1"/>
          </p:cNvPicPr>
          <p:nvPr/>
        </p:nvPicPr>
        <p:blipFill>
          <a:blip r:embed="rId14"/>
          <a:stretch>
            <a:fillRect/>
          </a:stretch>
        </p:blipFill>
        <p:spPr>
          <a:xfrm>
            <a:off x="8608833" y="2787687"/>
            <a:ext cx="1371679" cy="688559"/>
          </a:xfrm>
          <a:prstGeom prst="rect">
            <a:avLst/>
          </a:prstGeom>
        </p:spPr>
      </p:pic>
      <p:sp>
        <p:nvSpPr>
          <p:cNvPr id="48" name="Pentagon 47"/>
          <p:cNvSpPr/>
          <p:nvPr/>
        </p:nvSpPr>
        <p:spPr>
          <a:xfrm rot="10800000" flipV="1">
            <a:off x="7073683" y="1715354"/>
            <a:ext cx="1764086" cy="338667"/>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Read/Write</a:t>
            </a:r>
            <a:endParaRPr lang="en-US" dirty="0"/>
          </a:p>
        </p:txBody>
      </p:sp>
      <p:pic>
        <p:nvPicPr>
          <p:cNvPr id="49" name="Picture 48"/>
          <p:cNvPicPr>
            <a:picLocks noChangeAspect="1"/>
          </p:cNvPicPr>
          <p:nvPr/>
        </p:nvPicPr>
        <p:blipFill>
          <a:blip r:embed="rId15"/>
          <a:stretch>
            <a:fillRect/>
          </a:stretch>
        </p:blipFill>
        <p:spPr>
          <a:xfrm>
            <a:off x="5370998" y="640784"/>
            <a:ext cx="1370912" cy="689161"/>
          </a:xfrm>
          <a:prstGeom prst="rect">
            <a:avLst/>
          </a:prstGeom>
        </p:spPr>
      </p:pic>
    </p:spTree>
    <p:extLst>
      <p:ext uri="{BB962C8B-B14F-4D97-AF65-F5344CB8AC3E}">
        <p14:creationId xmlns:p14="http://schemas.microsoft.com/office/powerpoint/2010/main" val="402319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7"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anim calcmode="lin" valueType="num">
                                      <p:cBhvr>
                                        <p:cTn id="11" dur="1000" fill="hold"/>
                                        <p:tgtEl>
                                          <p:spTgt spid="40"/>
                                        </p:tgtEl>
                                        <p:attrNameLst>
                                          <p:attrName>ppt_x</p:attrName>
                                        </p:attrNameLst>
                                      </p:cBhvr>
                                      <p:tavLst>
                                        <p:tav tm="0">
                                          <p:val>
                                            <p:strVal val="#ppt_x"/>
                                          </p:val>
                                        </p:tav>
                                        <p:tav tm="100000">
                                          <p:val>
                                            <p:strVal val="#ppt_x"/>
                                          </p:val>
                                        </p:tav>
                                      </p:tavLst>
                                    </p:anim>
                                    <p:anim calcmode="lin" valueType="num">
                                      <p:cBhvr>
                                        <p:cTn id="12" dur="1000" fill="hold"/>
                                        <p:tgtEl>
                                          <p:spTgt spid="40"/>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1000"/>
                                        <p:tgtEl>
                                          <p:spTgt spid="51"/>
                                        </p:tgtEl>
                                      </p:cBhvr>
                                    </p:animEffect>
                                    <p:anim calcmode="lin" valueType="num">
                                      <p:cBhvr>
                                        <p:cTn id="16" dur="1000" fill="hold"/>
                                        <p:tgtEl>
                                          <p:spTgt spid="51"/>
                                        </p:tgtEl>
                                        <p:attrNameLst>
                                          <p:attrName>ppt_x</p:attrName>
                                        </p:attrNameLst>
                                      </p:cBhvr>
                                      <p:tavLst>
                                        <p:tav tm="0">
                                          <p:val>
                                            <p:strVal val="#ppt_x"/>
                                          </p:val>
                                        </p:tav>
                                        <p:tav tm="100000">
                                          <p:val>
                                            <p:strVal val="#ppt_x"/>
                                          </p:val>
                                        </p:tav>
                                      </p:tavLst>
                                    </p:anim>
                                    <p:anim calcmode="lin" valueType="num">
                                      <p:cBhvr>
                                        <p:cTn id="17" dur="1000" fill="hold"/>
                                        <p:tgtEl>
                                          <p:spTgt spid="51"/>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25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25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right)">
                                      <p:cBhvr>
                                        <p:cTn id="33" dur="500"/>
                                        <p:tgtEl>
                                          <p:spTgt spid="3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childTnLst>
                          </p:cTn>
                        </p:par>
                        <p:par>
                          <p:cTn id="55" fill="hold">
                            <p:stCondLst>
                              <p:cond delay="500"/>
                            </p:stCondLst>
                            <p:childTnLst>
                              <p:par>
                                <p:cTn id="56" presetID="10" presetClass="exit" presetSubtype="0" fill="hold" grpId="1" nodeType="after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childTnLst>
                          </p:cTn>
                        </p:par>
                        <p:par>
                          <p:cTn id="59" fill="hold">
                            <p:stCondLst>
                              <p:cond delay="1000"/>
                            </p:stCondLst>
                            <p:childTnLst>
                              <p:par>
                                <p:cTn id="60" presetID="10" presetClass="exit" presetSubtype="0" fill="hold" nodeType="afterEffect">
                                  <p:stCondLst>
                                    <p:cond delay="0"/>
                                  </p:stCondLst>
                                  <p:childTnLst>
                                    <p:animEffect transition="out" filter="fade">
                                      <p:cBhvr>
                                        <p:cTn id="61" dur="500"/>
                                        <p:tgtEl>
                                          <p:spTgt spid="32"/>
                                        </p:tgtEl>
                                      </p:cBhvr>
                                    </p:animEffect>
                                    <p:set>
                                      <p:cBhvr>
                                        <p:cTn id="62" dur="1" fill="hold">
                                          <p:stCondLst>
                                            <p:cond delay="499"/>
                                          </p:stCondLst>
                                        </p:cTn>
                                        <p:tgtEl>
                                          <p:spTgt spid="3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5" presetClass="path" presetSubtype="0" accel="50000" decel="50000" fill="hold" nodeType="clickEffect">
                                  <p:stCondLst>
                                    <p:cond delay="0"/>
                                  </p:stCondLst>
                                  <p:childTnLst>
                                    <p:animMotion origin="layout" path="M 5E-6 4.44444E-6 L -0.19519 -0.22431 " pathEditMode="relative" rAng="0" ptsTypes="AA">
                                      <p:cBhvr>
                                        <p:cTn id="66" dur="1500" fill="hold"/>
                                        <p:tgtEl>
                                          <p:spTgt spid="33"/>
                                        </p:tgtEl>
                                        <p:attrNameLst>
                                          <p:attrName>ppt_x</p:attrName>
                                          <p:attrName>ppt_y</p:attrName>
                                        </p:attrNameLst>
                                      </p:cBhvr>
                                      <p:rCtr x="-9766" y="-11227"/>
                                    </p:animMotion>
                                  </p:childTnLst>
                                </p:cTn>
                              </p:par>
                            </p:childTnLst>
                          </p:cTn>
                        </p:par>
                        <p:par>
                          <p:cTn id="67" fill="hold">
                            <p:stCondLst>
                              <p:cond delay="1500"/>
                            </p:stCondLst>
                            <p:childTnLst>
                              <p:par>
                                <p:cTn id="68" presetID="10" presetClass="entr" presetSubtype="0" fill="hold" grpId="0" nodeType="after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P spid="27" grpId="1"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85900" y="1885950"/>
            <a:ext cx="6172200" cy="6111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Courier New" pitchFamily="49" charset="0"/>
              <a:cs typeface="Courier New" pitchFamily="49" charset="0"/>
            </a:endParaRPr>
          </a:p>
        </p:txBody>
      </p:sp>
      <p:sp>
        <p:nvSpPr>
          <p:cNvPr id="2" name="Title 1"/>
          <p:cNvSpPr>
            <a:spLocks noGrp="1"/>
          </p:cNvSpPr>
          <p:nvPr>
            <p:ph type="title"/>
          </p:nvPr>
        </p:nvSpPr>
        <p:spPr>
          <a:xfrm>
            <a:off x="1485900" y="91678"/>
            <a:ext cx="7216398" cy="536972"/>
          </a:xfrm>
        </p:spPr>
        <p:txBody>
          <a:bodyPr>
            <a:noAutofit/>
          </a:bodyPr>
          <a:lstStyle/>
          <a:p>
            <a:r>
              <a:rPr lang="en-US" sz="2800" dirty="0"/>
              <a:t>Querying non-relational data </a:t>
            </a:r>
            <a:r>
              <a:rPr lang="en-US" sz="2800" dirty="0" smtClean="0"/>
              <a:t>via T-SQL</a:t>
            </a:r>
            <a:endParaRPr lang="en-US" sz="2800" dirty="0"/>
          </a:p>
        </p:txBody>
      </p:sp>
      <p:sp>
        <p:nvSpPr>
          <p:cNvPr id="3" name="Content Placeholder 2"/>
          <p:cNvSpPr>
            <a:spLocks noGrp="1"/>
          </p:cNvSpPr>
          <p:nvPr>
            <p:ph idx="1"/>
          </p:nvPr>
        </p:nvSpPr>
        <p:spPr>
          <a:xfrm>
            <a:off x="472698" y="745857"/>
            <a:ext cx="7919634" cy="642609"/>
          </a:xfrm>
        </p:spPr>
        <p:txBody>
          <a:bodyPr>
            <a:noAutofit/>
          </a:bodyPr>
          <a:lstStyle/>
          <a:p>
            <a:pPr marL="385763" indent="-385763">
              <a:buFont typeface="+mj-lt"/>
              <a:buAutoNum type="romanUcPeriod"/>
            </a:pPr>
            <a:r>
              <a:rPr lang="en-US" sz="1800" dirty="0">
                <a:solidFill>
                  <a:schemeClr val="tx1"/>
                </a:solidFill>
              </a:rPr>
              <a:t>Query data in HDFS and display results in table form (via external tables)</a:t>
            </a:r>
          </a:p>
          <a:p>
            <a:pPr marL="385763" indent="-385763">
              <a:buFont typeface="+mj-lt"/>
              <a:buAutoNum type="romanUcPeriod"/>
            </a:pPr>
            <a:r>
              <a:rPr lang="en-US" sz="1800" dirty="0">
                <a:solidFill>
                  <a:schemeClr val="tx1"/>
                </a:solidFill>
              </a:rPr>
              <a:t>Join data from HDFS with relational PDW data</a:t>
            </a:r>
          </a:p>
        </p:txBody>
      </p:sp>
      <p:sp>
        <p:nvSpPr>
          <p:cNvPr id="4" name="Content Placeholder 2"/>
          <p:cNvSpPr txBox="1">
            <a:spLocks/>
          </p:cNvSpPr>
          <p:nvPr/>
        </p:nvSpPr>
        <p:spPr>
          <a:xfrm>
            <a:off x="1428750" y="1543050"/>
            <a:ext cx="6172200" cy="34290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25" dirty="0" smtClean="0"/>
              <a:t>Running Example </a:t>
            </a:r>
            <a:r>
              <a:rPr lang="en-US" sz="1425" dirty="0"/>
              <a:t>– Creating external table ‘</a:t>
            </a:r>
            <a:r>
              <a:rPr lang="en-US" sz="1425" dirty="0" err="1"/>
              <a:t>ClickStream</a:t>
            </a:r>
            <a:r>
              <a:rPr lang="en-US" sz="1425" dirty="0"/>
              <a:t>’: </a:t>
            </a:r>
          </a:p>
        </p:txBody>
      </p:sp>
      <p:sp>
        <p:nvSpPr>
          <p:cNvPr id="5" name="Rectangle 4"/>
          <p:cNvSpPr/>
          <p:nvPr/>
        </p:nvSpPr>
        <p:spPr>
          <a:xfrm>
            <a:off x="1485900" y="1943101"/>
            <a:ext cx="6149768" cy="542456"/>
          </a:xfrm>
          <a:prstGeom prst="rect">
            <a:avLst/>
          </a:prstGeom>
        </p:spPr>
        <p:txBody>
          <a:bodyPr wrap="square">
            <a:spAutoFit/>
          </a:bodyPr>
          <a:lstStyle/>
          <a:p>
            <a:r>
              <a:rPr lang="en-US" sz="975" b="1" dirty="0">
                <a:latin typeface="Courier New" pitchFamily="49" charset="0"/>
                <a:cs typeface="Courier New" pitchFamily="49" charset="0"/>
              </a:rPr>
              <a:t>CREATE EXTERNAL TABLE </a:t>
            </a:r>
            <a:r>
              <a:rPr lang="en-US" sz="975" dirty="0" err="1">
                <a:latin typeface="Courier New" pitchFamily="49" charset="0"/>
                <a:cs typeface="Courier New" pitchFamily="49" charset="0"/>
              </a:rPr>
              <a:t>ClickStream</a:t>
            </a:r>
            <a:r>
              <a:rPr lang="en-US" sz="975" dirty="0">
                <a:latin typeface="Courier New" pitchFamily="49" charset="0"/>
                <a:cs typeface="Courier New" pitchFamily="49" charset="0"/>
              </a:rPr>
              <a:t>(</a:t>
            </a:r>
            <a:r>
              <a:rPr lang="en-US" sz="975" dirty="0" err="1">
                <a:latin typeface="Courier New" pitchFamily="49" charset="0"/>
                <a:cs typeface="Courier New" pitchFamily="49" charset="0"/>
              </a:rPr>
              <a:t>url</a:t>
            </a:r>
            <a:r>
              <a:rPr lang="en-US" sz="975" dirty="0">
                <a:latin typeface="Courier New" pitchFamily="49" charset="0"/>
                <a:cs typeface="Courier New" pitchFamily="49" charset="0"/>
              </a:rPr>
              <a:t> </a:t>
            </a:r>
            <a:r>
              <a:rPr lang="en-US" sz="975" dirty="0" err="1">
                <a:latin typeface="Courier New" pitchFamily="49" charset="0"/>
                <a:cs typeface="Courier New" pitchFamily="49" charset="0"/>
              </a:rPr>
              <a:t>varchar</a:t>
            </a:r>
            <a:r>
              <a:rPr lang="en-US" sz="975" dirty="0">
                <a:latin typeface="Courier New" pitchFamily="49" charset="0"/>
                <a:cs typeface="Courier New" pitchFamily="49" charset="0"/>
              </a:rPr>
              <a:t>(50), </a:t>
            </a:r>
            <a:r>
              <a:rPr lang="en-US" sz="975" dirty="0" err="1">
                <a:latin typeface="Courier New" pitchFamily="49" charset="0"/>
                <a:cs typeface="Courier New" pitchFamily="49" charset="0"/>
              </a:rPr>
              <a:t>event_date</a:t>
            </a:r>
            <a:r>
              <a:rPr lang="en-US" sz="975" dirty="0">
                <a:latin typeface="Courier New" pitchFamily="49" charset="0"/>
                <a:cs typeface="Courier New" pitchFamily="49" charset="0"/>
              </a:rPr>
              <a:t> date, </a:t>
            </a:r>
            <a:r>
              <a:rPr lang="en-US" sz="975" dirty="0" err="1">
                <a:latin typeface="Courier New" pitchFamily="49" charset="0"/>
                <a:cs typeface="Courier New" pitchFamily="49" charset="0"/>
              </a:rPr>
              <a:t>user_IP</a:t>
            </a:r>
            <a:r>
              <a:rPr lang="en-US" sz="975" dirty="0">
                <a:latin typeface="Courier New" pitchFamily="49" charset="0"/>
                <a:cs typeface="Courier New" pitchFamily="49" charset="0"/>
              </a:rPr>
              <a:t> </a:t>
            </a:r>
            <a:r>
              <a:rPr lang="en-US" sz="975" dirty="0" err="1">
                <a:latin typeface="Courier New" pitchFamily="49" charset="0"/>
                <a:cs typeface="Courier New" pitchFamily="49" charset="0"/>
              </a:rPr>
              <a:t>varchar</a:t>
            </a:r>
            <a:r>
              <a:rPr lang="en-US" sz="975" dirty="0">
                <a:latin typeface="Courier New" pitchFamily="49" charset="0"/>
                <a:cs typeface="Courier New" pitchFamily="49" charset="0"/>
              </a:rPr>
              <a:t>(50)), </a:t>
            </a:r>
            <a:r>
              <a:rPr lang="en-US" sz="975" b="1" dirty="0">
                <a:latin typeface="Courier New" pitchFamily="49" charset="0"/>
                <a:cs typeface="Courier New" pitchFamily="49" charset="0"/>
              </a:rPr>
              <a:t>WITH </a:t>
            </a:r>
            <a:r>
              <a:rPr lang="en-US" sz="975" dirty="0">
                <a:latin typeface="Courier New" pitchFamily="49" charset="0"/>
                <a:cs typeface="Courier New" pitchFamily="49" charset="0"/>
              </a:rPr>
              <a:t>(</a:t>
            </a:r>
            <a:r>
              <a:rPr lang="en-US" sz="975" b="1" dirty="0">
                <a:latin typeface="Courier New" pitchFamily="49" charset="0"/>
                <a:cs typeface="Courier New" pitchFamily="49" charset="0"/>
              </a:rPr>
              <a:t>LOCATION</a:t>
            </a:r>
            <a:r>
              <a:rPr lang="en-US" sz="975" dirty="0">
                <a:latin typeface="Courier New" pitchFamily="49" charset="0"/>
                <a:cs typeface="Courier New" pitchFamily="49" charset="0"/>
              </a:rPr>
              <a:t> =‘</a:t>
            </a:r>
            <a:r>
              <a:rPr lang="en-US" sz="975" dirty="0" err="1">
                <a:latin typeface="Courier New" pitchFamily="49" charset="0"/>
                <a:cs typeface="Courier New" pitchFamily="49" charset="0"/>
              </a:rPr>
              <a:t>hdfs</a:t>
            </a:r>
            <a:r>
              <a:rPr lang="en-US" sz="975" dirty="0">
                <a:latin typeface="Courier New" pitchFamily="49" charset="0"/>
                <a:cs typeface="Courier New" pitchFamily="49" charset="0"/>
              </a:rPr>
              <a:t>://MyHadoop:5000/tpch1GB/</a:t>
            </a:r>
            <a:r>
              <a:rPr lang="en-US" sz="975" b="1" dirty="0" err="1">
                <a:latin typeface="Courier New" pitchFamily="49" charset="0"/>
                <a:cs typeface="Courier New" pitchFamily="49" charset="0"/>
              </a:rPr>
              <a:t>employee.tbl</a:t>
            </a:r>
            <a:r>
              <a:rPr lang="en-US" sz="975" dirty="0">
                <a:latin typeface="Courier New" pitchFamily="49" charset="0"/>
                <a:cs typeface="Courier New" pitchFamily="49" charset="0"/>
              </a:rPr>
              <a:t>’, </a:t>
            </a:r>
            <a:r>
              <a:rPr lang="en-US" sz="975" b="1" dirty="0">
                <a:latin typeface="Courier New" pitchFamily="49" charset="0"/>
                <a:cs typeface="Courier New" pitchFamily="49" charset="0"/>
              </a:rPr>
              <a:t>FORMAT_OPTIONS</a:t>
            </a:r>
            <a:r>
              <a:rPr lang="en-US" sz="975" dirty="0">
                <a:latin typeface="Courier New" pitchFamily="49" charset="0"/>
                <a:cs typeface="Courier New" pitchFamily="49" charset="0"/>
              </a:rPr>
              <a:t> (</a:t>
            </a:r>
            <a:r>
              <a:rPr lang="en-US" sz="975" b="1" dirty="0">
                <a:latin typeface="Courier New" pitchFamily="49" charset="0"/>
                <a:cs typeface="Courier New" pitchFamily="49" charset="0"/>
              </a:rPr>
              <a:t>FIELD_TERMINATOR</a:t>
            </a:r>
            <a:r>
              <a:rPr lang="en-US" sz="975" dirty="0">
                <a:latin typeface="Courier New" pitchFamily="49" charset="0"/>
                <a:cs typeface="Courier New" pitchFamily="49" charset="0"/>
              </a:rPr>
              <a:t> = '|'));</a:t>
            </a:r>
          </a:p>
        </p:txBody>
      </p:sp>
      <p:grpSp>
        <p:nvGrpSpPr>
          <p:cNvPr id="8" name="Group 7"/>
          <p:cNvGrpSpPr/>
          <p:nvPr/>
        </p:nvGrpSpPr>
        <p:grpSpPr>
          <a:xfrm>
            <a:off x="4343401" y="2286000"/>
            <a:ext cx="3371849" cy="793581"/>
            <a:chOff x="4267200" y="3048000"/>
            <a:chExt cx="4495799" cy="1058107"/>
          </a:xfrm>
        </p:grpSpPr>
        <p:cxnSp>
          <p:nvCxnSpPr>
            <p:cNvPr id="7" name="Straight Arrow Connector 6"/>
            <p:cNvCxnSpPr/>
            <p:nvPr/>
          </p:nvCxnSpPr>
          <p:spPr>
            <a:xfrm flipV="1">
              <a:off x="7200900" y="3048000"/>
              <a:ext cx="0" cy="381000"/>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H="1" flipV="1">
              <a:off x="4267200" y="3238500"/>
              <a:ext cx="1066800" cy="339670"/>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05400" y="3429000"/>
              <a:ext cx="3657599" cy="677107"/>
            </a:xfrm>
            <a:prstGeom prst="rect">
              <a:avLst/>
            </a:prstGeom>
            <a:noFill/>
          </p:spPr>
          <p:txBody>
            <a:bodyPr wrap="square" rtlCol="0">
              <a:spAutoFit/>
            </a:bodyPr>
            <a:lstStyle/>
            <a:p>
              <a:pPr algn="ctr"/>
              <a:r>
                <a:rPr lang="en-US" sz="1350" dirty="0"/>
                <a:t>Text file in HDFS with | as field delimiter</a:t>
              </a:r>
            </a:p>
          </p:txBody>
        </p:sp>
      </p:grpSp>
      <p:sp>
        <p:nvSpPr>
          <p:cNvPr id="33" name="Content Placeholder 2"/>
          <p:cNvSpPr txBox="1">
            <a:spLocks/>
          </p:cNvSpPr>
          <p:nvPr/>
        </p:nvSpPr>
        <p:spPr>
          <a:xfrm>
            <a:off x="1477740" y="2562272"/>
            <a:ext cx="1807491" cy="285750"/>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smtClean="0"/>
              <a:t>Query Examples</a:t>
            </a:r>
            <a:endParaRPr lang="en-US" sz="1400" dirty="0"/>
          </a:p>
        </p:txBody>
      </p:sp>
      <p:grpSp>
        <p:nvGrpSpPr>
          <p:cNvPr id="9" name="Group 8"/>
          <p:cNvGrpSpPr/>
          <p:nvPr/>
        </p:nvGrpSpPr>
        <p:grpSpPr>
          <a:xfrm>
            <a:off x="1309604" y="2888589"/>
            <a:ext cx="7061575" cy="575235"/>
            <a:chOff x="222137" y="4130418"/>
            <a:chExt cx="9415434" cy="766979"/>
          </a:xfrm>
        </p:grpSpPr>
        <p:sp>
          <p:nvSpPr>
            <p:cNvPr id="20" name="Rectangle 19"/>
            <p:cNvSpPr/>
            <p:nvPr/>
          </p:nvSpPr>
          <p:spPr>
            <a:xfrm>
              <a:off x="457200" y="4340423"/>
              <a:ext cx="5211510" cy="5242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Courier New" pitchFamily="49" charset="0"/>
                <a:cs typeface="Courier New" pitchFamily="49" charset="0"/>
              </a:endParaRPr>
            </a:p>
          </p:txBody>
        </p:sp>
        <p:sp>
          <p:nvSpPr>
            <p:cNvPr id="18" name="Rectangle 17"/>
            <p:cNvSpPr/>
            <p:nvPr/>
          </p:nvSpPr>
          <p:spPr>
            <a:xfrm>
              <a:off x="457200" y="4343400"/>
              <a:ext cx="5211510" cy="553997"/>
            </a:xfrm>
            <a:prstGeom prst="rect">
              <a:avLst/>
            </a:prstGeom>
          </p:spPr>
          <p:txBody>
            <a:bodyPr wrap="square">
              <a:spAutoFit/>
            </a:bodyPr>
            <a:lstStyle/>
            <a:p>
              <a:r>
                <a:rPr lang="en-US" sz="1050" b="1" dirty="0"/>
                <a:t>SELECT</a:t>
              </a:r>
              <a:r>
                <a:rPr lang="en-US" sz="1050" dirty="0"/>
                <a:t> top 10 (</a:t>
              </a:r>
              <a:r>
                <a:rPr lang="en-US" sz="1050" dirty="0" err="1"/>
                <a:t>url</a:t>
              </a:r>
              <a:r>
                <a:rPr lang="en-US" sz="1050" dirty="0"/>
                <a:t>) </a:t>
              </a:r>
              <a:r>
                <a:rPr lang="en-US" sz="1050" b="1" dirty="0"/>
                <a:t>FROM</a:t>
              </a:r>
              <a:r>
                <a:rPr lang="en-US" sz="1050" dirty="0"/>
                <a:t> </a:t>
              </a:r>
              <a:r>
                <a:rPr lang="en-US" sz="1050" dirty="0" err="1"/>
                <a:t>ClickStream</a:t>
              </a:r>
              <a:r>
                <a:rPr lang="en-US" sz="1050" dirty="0"/>
                <a:t> where </a:t>
              </a:r>
              <a:r>
                <a:rPr lang="en-US" sz="1050" dirty="0" err="1"/>
                <a:t>user_IP</a:t>
              </a:r>
              <a:r>
                <a:rPr lang="en-US" sz="1050" dirty="0"/>
                <a:t> = ‘192.168.0.1’</a:t>
              </a:r>
            </a:p>
          </p:txBody>
        </p:sp>
        <p:sp>
          <p:nvSpPr>
            <p:cNvPr id="25" name="TextBox 24"/>
            <p:cNvSpPr txBox="1"/>
            <p:nvPr/>
          </p:nvSpPr>
          <p:spPr>
            <a:xfrm>
              <a:off x="5744912" y="4447387"/>
              <a:ext cx="3892659" cy="410369"/>
            </a:xfrm>
            <a:prstGeom prst="rect">
              <a:avLst/>
            </a:prstGeom>
            <a:noFill/>
          </p:spPr>
          <p:txBody>
            <a:bodyPr wrap="square" rtlCol="0">
              <a:spAutoFit/>
            </a:bodyPr>
            <a:lstStyle/>
            <a:p>
              <a:pPr algn="ctr"/>
              <a:r>
                <a:rPr lang="en-US" sz="1400" dirty="0"/>
                <a:t>Filter query against data in HDFS </a:t>
              </a:r>
            </a:p>
          </p:txBody>
        </p:sp>
        <p:grpSp>
          <p:nvGrpSpPr>
            <p:cNvPr id="34" name="Group 33"/>
            <p:cNvGrpSpPr/>
            <p:nvPr/>
          </p:nvGrpSpPr>
          <p:grpSpPr>
            <a:xfrm>
              <a:off x="222137" y="4130418"/>
              <a:ext cx="458698" cy="369332"/>
              <a:chOff x="3447732" y="4908061"/>
              <a:chExt cx="645299" cy="514324"/>
            </a:xfrm>
          </p:grpSpPr>
          <p:sp>
            <p:nvSpPr>
              <p:cNvPr id="35" name="Oval 34"/>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36" name="TextBox 35"/>
              <p:cNvSpPr txBox="1"/>
              <p:nvPr/>
            </p:nvSpPr>
            <p:spPr>
              <a:xfrm>
                <a:off x="3447732" y="4908061"/>
                <a:ext cx="645299" cy="514324"/>
              </a:xfrm>
              <a:prstGeom prst="rect">
                <a:avLst/>
              </a:prstGeom>
              <a:noFill/>
            </p:spPr>
            <p:txBody>
              <a:bodyPr wrap="square" rtlCol="0">
                <a:spAutoFit/>
              </a:bodyPr>
              <a:lstStyle/>
              <a:p>
                <a:pPr algn="ctr"/>
                <a:r>
                  <a:rPr lang="en-US" sz="1200" dirty="0"/>
                  <a:t>1.</a:t>
                </a:r>
              </a:p>
            </p:txBody>
          </p:sp>
        </p:grpSp>
      </p:grpSp>
      <p:grpSp>
        <p:nvGrpSpPr>
          <p:cNvPr id="11" name="Group 10"/>
          <p:cNvGrpSpPr/>
          <p:nvPr/>
        </p:nvGrpSpPr>
        <p:grpSpPr>
          <a:xfrm>
            <a:off x="1301855" y="3439252"/>
            <a:ext cx="7315198" cy="615866"/>
            <a:chOff x="211806" y="4864636"/>
            <a:chExt cx="9753596" cy="821154"/>
          </a:xfrm>
        </p:grpSpPr>
        <p:sp>
          <p:nvSpPr>
            <p:cNvPr id="27" name="Rectangle 26"/>
            <p:cNvSpPr/>
            <p:nvPr/>
          </p:nvSpPr>
          <p:spPr>
            <a:xfrm>
              <a:off x="440820" y="5093732"/>
              <a:ext cx="5227890" cy="5202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Courier New" pitchFamily="49" charset="0"/>
                <a:cs typeface="Courier New" pitchFamily="49" charset="0"/>
              </a:endParaRPr>
            </a:p>
          </p:txBody>
        </p:sp>
        <p:sp>
          <p:nvSpPr>
            <p:cNvPr id="26" name="Rectangle 25"/>
            <p:cNvSpPr/>
            <p:nvPr/>
          </p:nvSpPr>
          <p:spPr>
            <a:xfrm>
              <a:off x="440820" y="5090755"/>
              <a:ext cx="5304091" cy="553997"/>
            </a:xfrm>
            <a:prstGeom prst="rect">
              <a:avLst/>
            </a:prstGeom>
          </p:spPr>
          <p:txBody>
            <a:bodyPr wrap="square">
              <a:spAutoFit/>
            </a:bodyPr>
            <a:lstStyle/>
            <a:p>
              <a:r>
                <a:rPr lang="en-US" sz="1050" b="1" dirty="0"/>
                <a:t>SELECT</a:t>
              </a:r>
              <a:r>
                <a:rPr lang="en-US" sz="1050" dirty="0"/>
                <a:t> </a:t>
              </a:r>
              <a:r>
                <a:rPr lang="en-US" sz="1050" dirty="0" err="1"/>
                <a:t>url.description</a:t>
              </a:r>
              <a:r>
                <a:rPr lang="en-US" sz="1050" dirty="0"/>
                <a:t> </a:t>
              </a:r>
              <a:r>
                <a:rPr lang="en-US" sz="1050" b="1" dirty="0"/>
                <a:t>FROM </a:t>
              </a:r>
              <a:r>
                <a:rPr lang="en-US" sz="1050" dirty="0" err="1"/>
                <a:t>ClickStream</a:t>
              </a:r>
              <a:r>
                <a:rPr lang="en-US" sz="1050" dirty="0"/>
                <a:t> </a:t>
              </a:r>
              <a:r>
                <a:rPr lang="en-US" sz="1050" dirty="0" err="1"/>
                <a:t>cs</a:t>
              </a:r>
              <a:r>
                <a:rPr lang="en-US" sz="1050" dirty="0"/>
                <a:t>, </a:t>
              </a:r>
              <a:r>
                <a:rPr lang="en-US" sz="1050" dirty="0" err="1"/>
                <a:t>Url_Descr</a:t>
              </a:r>
              <a:r>
                <a:rPr lang="en-US" sz="1050" dirty="0"/>
                <a:t>* </a:t>
              </a:r>
              <a:r>
                <a:rPr lang="en-US" sz="1050" dirty="0" err="1"/>
                <a:t>url</a:t>
              </a:r>
              <a:r>
                <a:rPr lang="en-US" sz="1050" dirty="0"/>
                <a:t> </a:t>
              </a:r>
              <a:r>
                <a:rPr lang="en-US" sz="1050" b="1" dirty="0"/>
                <a:t>WHERE</a:t>
              </a:r>
              <a:r>
                <a:rPr lang="en-US" sz="1050" dirty="0"/>
                <a:t> cs.url = url.name and cs.url=’www.cars.com’;</a:t>
              </a:r>
            </a:p>
          </p:txBody>
        </p:sp>
        <p:sp>
          <p:nvSpPr>
            <p:cNvPr id="28" name="TextBox 27"/>
            <p:cNvSpPr txBox="1"/>
            <p:nvPr/>
          </p:nvSpPr>
          <p:spPr>
            <a:xfrm>
              <a:off x="5651712" y="5029200"/>
              <a:ext cx="4313690" cy="656590"/>
            </a:xfrm>
            <a:prstGeom prst="rect">
              <a:avLst/>
            </a:prstGeom>
            <a:noFill/>
          </p:spPr>
          <p:txBody>
            <a:bodyPr wrap="square" rtlCol="0">
              <a:spAutoFit/>
            </a:bodyPr>
            <a:lstStyle/>
            <a:p>
              <a:pPr algn="ctr"/>
              <a:r>
                <a:rPr lang="en-US" sz="1400" dirty="0"/>
                <a:t>Join data from various files in HDFS </a:t>
              </a:r>
              <a:br>
                <a:rPr lang="en-US" sz="1400" dirty="0"/>
              </a:br>
              <a:r>
                <a:rPr lang="en-US" sz="1200" dirty="0"/>
                <a:t>(*</a:t>
              </a:r>
              <a:r>
                <a:rPr lang="en-US" sz="1200" dirty="0" err="1"/>
                <a:t>Url_Descr</a:t>
              </a:r>
              <a:r>
                <a:rPr lang="en-US" sz="1200" dirty="0"/>
                <a:t>  is a second text file)   </a:t>
              </a:r>
            </a:p>
          </p:txBody>
        </p:sp>
        <p:grpSp>
          <p:nvGrpSpPr>
            <p:cNvPr id="37" name="Group 36"/>
            <p:cNvGrpSpPr/>
            <p:nvPr/>
          </p:nvGrpSpPr>
          <p:grpSpPr>
            <a:xfrm>
              <a:off x="211806" y="4864636"/>
              <a:ext cx="458699" cy="369332"/>
              <a:chOff x="3433196" y="4908061"/>
              <a:chExt cx="645300" cy="514324"/>
            </a:xfrm>
          </p:grpSpPr>
          <p:sp>
            <p:nvSpPr>
              <p:cNvPr id="38" name="Oval 37"/>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39" name="TextBox 38"/>
              <p:cNvSpPr txBox="1"/>
              <p:nvPr/>
            </p:nvSpPr>
            <p:spPr>
              <a:xfrm>
                <a:off x="3433196" y="4908061"/>
                <a:ext cx="645300" cy="514324"/>
              </a:xfrm>
              <a:prstGeom prst="rect">
                <a:avLst/>
              </a:prstGeom>
              <a:noFill/>
            </p:spPr>
            <p:txBody>
              <a:bodyPr wrap="square" rtlCol="0">
                <a:spAutoFit/>
              </a:bodyPr>
              <a:lstStyle/>
              <a:p>
                <a:pPr algn="ctr"/>
                <a:r>
                  <a:rPr lang="en-US" sz="1200" dirty="0"/>
                  <a:t>2.</a:t>
                </a:r>
              </a:p>
            </p:txBody>
          </p:sp>
        </p:grpSp>
      </p:grpSp>
      <p:grpSp>
        <p:nvGrpSpPr>
          <p:cNvPr id="12" name="Group 11"/>
          <p:cNvGrpSpPr/>
          <p:nvPr/>
        </p:nvGrpSpPr>
        <p:grpSpPr>
          <a:xfrm>
            <a:off x="1318839" y="4051716"/>
            <a:ext cx="7460946" cy="630942"/>
            <a:chOff x="234452" y="5681252"/>
            <a:chExt cx="9947927" cy="841255"/>
          </a:xfrm>
        </p:grpSpPr>
        <p:sp>
          <p:nvSpPr>
            <p:cNvPr id="41" name="Rectangle 40"/>
            <p:cNvSpPr/>
            <p:nvPr/>
          </p:nvSpPr>
          <p:spPr>
            <a:xfrm>
              <a:off x="440820" y="5943600"/>
              <a:ext cx="5227890" cy="5202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Courier New" pitchFamily="49" charset="0"/>
                <a:cs typeface="Courier New" pitchFamily="49" charset="0"/>
              </a:endParaRPr>
            </a:p>
          </p:txBody>
        </p:sp>
        <p:sp>
          <p:nvSpPr>
            <p:cNvPr id="40" name="Rectangle 39"/>
            <p:cNvSpPr/>
            <p:nvPr/>
          </p:nvSpPr>
          <p:spPr>
            <a:xfrm>
              <a:off x="487111" y="5953780"/>
              <a:ext cx="5380291" cy="553997"/>
            </a:xfrm>
            <a:prstGeom prst="rect">
              <a:avLst/>
            </a:prstGeom>
          </p:spPr>
          <p:txBody>
            <a:bodyPr wrap="square">
              <a:spAutoFit/>
            </a:bodyPr>
            <a:lstStyle/>
            <a:p>
              <a:r>
                <a:rPr lang="en-US" sz="1050" b="1" dirty="0"/>
                <a:t>SELECT</a:t>
              </a:r>
              <a:r>
                <a:rPr lang="en-US" sz="1050" dirty="0"/>
                <a:t> </a:t>
              </a:r>
              <a:r>
                <a:rPr lang="en-US" sz="1050" dirty="0" err="1"/>
                <a:t>user_name</a:t>
              </a:r>
              <a:r>
                <a:rPr lang="en-US" sz="1050" dirty="0"/>
                <a:t> </a:t>
              </a:r>
              <a:r>
                <a:rPr lang="en-US" sz="1050" b="1" dirty="0"/>
                <a:t>FROM</a:t>
              </a:r>
              <a:r>
                <a:rPr lang="en-US" sz="1050" dirty="0"/>
                <a:t> </a:t>
              </a:r>
              <a:r>
                <a:rPr lang="en-US" sz="1050" dirty="0" err="1"/>
                <a:t>ClickStream</a:t>
              </a:r>
              <a:r>
                <a:rPr lang="en-US" sz="1050" dirty="0"/>
                <a:t> </a:t>
              </a:r>
              <a:r>
                <a:rPr lang="en-US" sz="1050" dirty="0" err="1"/>
                <a:t>cs</a:t>
              </a:r>
              <a:r>
                <a:rPr lang="en-US" sz="1050" dirty="0"/>
                <a:t>, User* u </a:t>
              </a:r>
              <a:r>
                <a:rPr lang="en-US" sz="1050" b="1" dirty="0"/>
                <a:t>WHERE</a:t>
              </a:r>
              <a:r>
                <a:rPr lang="en-US" sz="1050" dirty="0"/>
                <a:t> </a:t>
              </a:r>
              <a:r>
                <a:rPr lang="en-US" sz="1050" dirty="0" err="1"/>
                <a:t>cs.user_IP</a:t>
              </a:r>
              <a:r>
                <a:rPr lang="en-US" sz="1050" dirty="0"/>
                <a:t> = </a:t>
              </a:r>
              <a:r>
                <a:rPr lang="en-US" sz="1050" dirty="0" err="1"/>
                <a:t>u.user_IP</a:t>
              </a:r>
              <a:r>
                <a:rPr lang="en-US" sz="1050" dirty="0"/>
                <a:t> and cs.url=’www.microsoft.com’;</a:t>
              </a:r>
            </a:p>
          </p:txBody>
        </p:sp>
        <p:grpSp>
          <p:nvGrpSpPr>
            <p:cNvPr id="42" name="Group 41"/>
            <p:cNvGrpSpPr/>
            <p:nvPr/>
          </p:nvGrpSpPr>
          <p:grpSpPr>
            <a:xfrm>
              <a:off x="234452" y="5681252"/>
              <a:ext cx="405056" cy="369332"/>
              <a:chOff x="3465056" y="4908061"/>
              <a:chExt cx="569835" cy="514324"/>
            </a:xfrm>
          </p:grpSpPr>
          <p:sp>
            <p:nvSpPr>
              <p:cNvPr id="43" name="Oval 42"/>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44" name="TextBox 43"/>
              <p:cNvSpPr txBox="1"/>
              <p:nvPr/>
            </p:nvSpPr>
            <p:spPr>
              <a:xfrm>
                <a:off x="3465056" y="4908061"/>
                <a:ext cx="569835" cy="514324"/>
              </a:xfrm>
              <a:prstGeom prst="rect">
                <a:avLst/>
              </a:prstGeom>
              <a:noFill/>
            </p:spPr>
            <p:txBody>
              <a:bodyPr wrap="square" rtlCol="0">
                <a:spAutoFit/>
              </a:bodyPr>
              <a:lstStyle/>
              <a:p>
                <a:pPr algn="ctr"/>
                <a:r>
                  <a:rPr lang="en-US" sz="1200" dirty="0"/>
                  <a:t>3.</a:t>
                </a:r>
              </a:p>
            </p:txBody>
          </p:sp>
        </p:grpSp>
        <p:sp>
          <p:nvSpPr>
            <p:cNvPr id="47" name="TextBox 46"/>
            <p:cNvSpPr txBox="1"/>
            <p:nvPr/>
          </p:nvSpPr>
          <p:spPr>
            <a:xfrm>
              <a:off x="5850605" y="5865917"/>
              <a:ext cx="4331774" cy="656590"/>
            </a:xfrm>
            <a:prstGeom prst="rect">
              <a:avLst/>
            </a:prstGeom>
            <a:noFill/>
          </p:spPr>
          <p:txBody>
            <a:bodyPr wrap="square" rtlCol="0">
              <a:spAutoFit/>
            </a:bodyPr>
            <a:lstStyle/>
            <a:p>
              <a:pPr algn="ctr"/>
              <a:r>
                <a:rPr lang="en-US" sz="1400" dirty="0"/>
                <a:t>Join data from HDFS </a:t>
              </a:r>
              <a:r>
                <a:rPr lang="en-US" sz="1400" dirty="0" smtClean="0"/>
                <a:t>with data </a:t>
              </a:r>
              <a:r>
                <a:rPr lang="en-US" sz="1400" dirty="0"/>
                <a:t>in PDW</a:t>
              </a:r>
              <a:br>
                <a:rPr lang="en-US" sz="1400" dirty="0"/>
              </a:br>
              <a:r>
                <a:rPr lang="en-US" sz="1200" dirty="0"/>
                <a:t>(*User is a distributed PDW table)   </a:t>
              </a:r>
            </a:p>
          </p:txBody>
        </p:sp>
      </p:grpSp>
    </p:spTree>
    <p:extLst>
      <p:ext uri="{BB962C8B-B14F-4D97-AF65-F5344CB8AC3E}">
        <p14:creationId xmlns:p14="http://schemas.microsoft.com/office/powerpoint/2010/main" val="159332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24250" y="326023"/>
            <a:ext cx="11151917" cy="50783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solidFill>
                  <a:schemeClr val="bg1"/>
                </a:solidFill>
              </a:rPr>
              <a:t>Azure DocumentDB</a:t>
            </a:r>
            <a:endParaRPr lang="en-US" dirty="0">
              <a:solidFill>
                <a:schemeClr val="bg1"/>
              </a:solidFill>
            </a:endParaRPr>
          </a:p>
        </p:txBody>
      </p:sp>
      <p:sp>
        <p:nvSpPr>
          <p:cNvPr id="6" name="Content Placeholder 2"/>
          <p:cNvSpPr txBox="1">
            <a:spLocks/>
          </p:cNvSpPr>
          <p:nvPr/>
        </p:nvSpPr>
        <p:spPr>
          <a:xfrm>
            <a:off x="424249" y="1451222"/>
            <a:ext cx="11378958" cy="5724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dirty="0" smtClean="0">
                <a:solidFill>
                  <a:schemeClr val="bg1"/>
                </a:solidFill>
              </a:rPr>
              <a:t>Fully-managed, highly-scalable, NoSQL document database service</a:t>
            </a:r>
          </a:p>
        </p:txBody>
      </p:sp>
      <p:pic>
        <p:nvPicPr>
          <p:cNvPr id="20" name="Picture 19"/>
          <p:cNvPicPr>
            <a:picLocks noChangeAspect="1"/>
          </p:cNvPicPr>
          <p:nvPr/>
        </p:nvPicPr>
        <p:blipFill>
          <a:blip r:embed="rId2"/>
          <a:stretch>
            <a:fillRect/>
          </a:stretch>
        </p:blipFill>
        <p:spPr>
          <a:xfrm>
            <a:off x="291" y="2184921"/>
            <a:ext cx="3105028" cy="2822345"/>
          </a:xfrm>
          <a:prstGeom prst="rect">
            <a:avLst/>
          </a:prstGeom>
        </p:spPr>
      </p:pic>
      <p:pic>
        <p:nvPicPr>
          <p:cNvPr id="22" name="Picture 21"/>
          <p:cNvPicPr>
            <a:picLocks noChangeAspect="1"/>
          </p:cNvPicPr>
          <p:nvPr/>
        </p:nvPicPr>
        <p:blipFill>
          <a:blip r:embed="rId3"/>
          <a:stretch>
            <a:fillRect/>
          </a:stretch>
        </p:blipFill>
        <p:spPr>
          <a:xfrm>
            <a:off x="3743612" y="3104314"/>
            <a:ext cx="1077080" cy="1156996"/>
          </a:xfrm>
          <a:prstGeom prst="rect">
            <a:avLst/>
          </a:prstGeom>
        </p:spPr>
      </p:pic>
      <p:grpSp>
        <p:nvGrpSpPr>
          <p:cNvPr id="23" name="Group 22"/>
          <p:cNvGrpSpPr/>
          <p:nvPr/>
        </p:nvGrpSpPr>
        <p:grpSpPr>
          <a:xfrm>
            <a:off x="6556165" y="2980558"/>
            <a:ext cx="1505889" cy="1133883"/>
            <a:chOff x="4275137" y="2354262"/>
            <a:chExt cx="2857500" cy="2171700"/>
          </a:xfrm>
        </p:grpSpPr>
        <p:sp>
          <p:nvSpPr>
            <p:cNvPr id="24" name="Isosceles Triangle 23"/>
            <p:cNvSpPr/>
            <p:nvPr/>
          </p:nvSpPr>
          <p:spPr bwMode="auto">
            <a:xfrm>
              <a:off x="4541837" y="2544762"/>
              <a:ext cx="2362200" cy="1790700"/>
            </a:xfrm>
            <a:prstGeom prst="triangle">
              <a:avLst/>
            </a:prstGeom>
            <a:noFill/>
            <a:ln w="762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5494337" y="2354262"/>
              <a:ext cx="457200" cy="38100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p:cNvSpPr/>
            <p:nvPr/>
          </p:nvSpPr>
          <p:spPr bwMode="auto">
            <a:xfrm>
              <a:off x="6675437" y="4144962"/>
              <a:ext cx="457200" cy="38100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p:cNvSpPr/>
            <p:nvPr/>
          </p:nvSpPr>
          <p:spPr bwMode="auto">
            <a:xfrm>
              <a:off x="4275137" y="4144962"/>
              <a:ext cx="457200" cy="38100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6" name="Picture 35"/>
          <p:cNvPicPr>
            <a:picLocks noChangeAspect="1"/>
          </p:cNvPicPr>
          <p:nvPr/>
        </p:nvPicPr>
        <p:blipFill>
          <a:blip r:embed="rId4"/>
          <a:stretch>
            <a:fillRect/>
          </a:stretch>
        </p:blipFill>
        <p:spPr>
          <a:xfrm>
            <a:off x="8977038" y="3073545"/>
            <a:ext cx="2808267" cy="1333641"/>
          </a:xfrm>
          <a:prstGeom prst="rect">
            <a:avLst/>
          </a:prstGeom>
        </p:spPr>
      </p:pic>
      <p:sp>
        <p:nvSpPr>
          <p:cNvPr id="38" name="TextBox 37"/>
          <p:cNvSpPr txBox="1"/>
          <p:nvPr/>
        </p:nvSpPr>
        <p:spPr>
          <a:xfrm>
            <a:off x="235342" y="4114441"/>
            <a:ext cx="2634926"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chemeClr val="bg1"/>
                </a:solidFill>
                <a:latin typeface="+mj-lt"/>
              </a:rPr>
              <a:t>query over schema-free JSON</a:t>
            </a:r>
          </a:p>
        </p:txBody>
      </p:sp>
      <p:sp>
        <p:nvSpPr>
          <p:cNvPr id="39" name="TextBox 38"/>
          <p:cNvSpPr txBox="1"/>
          <p:nvPr/>
        </p:nvSpPr>
        <p:spPr>
          <a:xfrm>
            <a:off x="2761170" y="4307965"/>
            <a:ext cx="3116425"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chemeClr val="bg1"/>
                </a:solidFill>
                <a:latin typeface="+mj-lt"/>
              </a:rPr>
              <a:t>multi-document</a:t>
            </a:r>
          </a:p>
          <a:p>
            <a:pPr algn="ctr">
              <a:lnSpc>
                <a:spcPct val="90000"/>
              </a:lnSpc>
              <a:spcAft>
                <a:spcPts val="600"/>
              </a:spcAft>
            </a:pPr>
            <a:r>
              <a:rPr lang="en-US" sz="2400" dirty="0" smtClean="0">
                <a:solidFill>
                  <a:schemeClr val="bg1"/>
                </a:solidFill>
                <a:latin typeface="+mj-lt"/>
              </a:rPr>
              <a:t>transactions</a:t>
            </a:r>
          </a:p>
        </p:txBody>
      </p:sp>
      <p:sp>
        <p:nvSpPr>
          <p:cNvPr id="40" name="TextBox 39"/>
          <p:cNvSpPr txBox="1"/>
          <p:nvPr/>
        </p:nvSpPr>
        <p:spPr>
          <a:xfrm>
            <a:off x="5760936" y="4299781"/>
            <a:ext cx="3116425"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chemeClr val="bg1"/>
                </a:solidFill>
                <a:latin typeface="+mj-lt"/>
              </a:rPr>
              <a:t>tunable, high performance</a:t>
            </a:r>
          </a:p>
        </p:txBody>
      </p:sp>
      <p:sp>
        <p:nvSpPr>
          <p:cNvPr id="42" name="TextBox 41"/>
          <p:cNvSpPr txBox="1"/>
          <p:nvPr/>
        </p:nvSpPr>
        <p:spPr>
          <a:xfrm>
            <a:off x="8877361" y="4299781"/>
            <a:ext cx="3116425"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chemeClr val="bg1"/>
                </a:solidFill>
                <a:latin typeface="+mj-lt"/>
              </a:rPr>
              <a:t>designed</a:t>
            </a:r>
          </a:p>
          <a:p>
            <a:pPr algn="ctr">
              <a:lnSpc>
                <a:spcPct val="90000"/>
              </a:lnSpc>
              <a:spcAft>
                <a:spcPts val="600"/>
              </a:spcAft>
            </a:pPr>
            <a:r>
              <a:rPr lang="en-US" sz="2400" dirty="0" smtClean="0">
                <a:solidFill>
                  <a:schemeClr val="bg1"/>
                </a:solidFill>
                <a:latin typeface="+mj-lt"/>
              </a:rPr>
              <a:t>cloud first</a:t>
            </a:r>
          </a:p>
        </p:txBody>
      </p:sp>
      <p:pic>
        <p:nvPicPr>
          <p:cNvPr id="43" name="Picture 7" descr="\\MAGNUM\Projects\Microsoft\Cloud Power FY12\Design\ICONS_PNG\Gears.png"/>
          <p:cNvPicPr>
            <a:picLocks noChangeAspect="1" noChangeArrowheads="1"/>
          </p:cNvPicPr>
          <p:nvPr/>
        </p:nvPicPr>
        <p:blipFill>
          <a:blip r:embed="rId5" cstate="print">
            <a:lum bright="100000"/>
          </a:blip>
          <a:srcRect/>
          <a:stretch>
            <a:fillRect/>
          </a:stretch>
        </p:blipFill>
        <p:spPr bwMode="auto">
          <a:xfrm>
            <a:off x="3869639" y="2586558"/>
            <a:ext cx="903608" cy="903608"/>
          </a:xfrm>
          <a:prstGeom prst="rect">
            <a:avLst/>
          </a:prstGeom>
          <a:noFill/>
        </p:spPr>
      </p:pic>
    </p:spTree>
    <p:extLst>
      <p:ext uri="{BB962C8B-B14F-4D97-AF65-F5344CB8AC3E}">
        <p14:creationId xmlns:p14="http://schemas.microsoft.com/office/powerpoint/2010/main" val="388856659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704254"/>
            <a:ext cx="11034445" cy="2387600"/>
          </a:xfrm>
        </p:spPr>
        <p:txBody>
          <a:bodyPr>
            <a:normAutofit/>
          </a:bodyPr>
          <a:lstStyle/>
          <a:p>
            <a:r>
              <a:rPr lang="en-US" sz="6600" dirty="0" smtClean="0">
                <a:solidFill>
                  <a:schemeClr val="bg1"/>
                </a:solidFill>
              </a:rPr>
              <a:t>Demo: </a:t>
            </a:r>
            <a:r>
              <a:rPr lang="en-US" sz="6600" dirty="0" err="1" smtClean="0">
                <a:solidFill>
                  <a:schemeClr val="bg1"/>
                </a:solidFill>
              </a:rPr>
              <a:t>DocDB</a:t>
            </a:r>
            <a:r>
              <a:rPr lang="en-US" sz="6600" dirty="0" smtClean="0">
                <a:solidFill>
                  <a:schemeClr val="bg1"/>
                </a:solidFill>
              </a:rPr>
              <a:t> in Action</a:t>
            </a:r>
            <a:endParaRPr lang="en-US" sz="6600" dirty="0">
              <a:solidFill>
                <a:schemeClr val="bg1"/>
              </a:solidFill>
            </a:endParaRPr>
          </a:p>
        </p:txBody>
      </p:sp>
    </p:spTree>
    <p:extLst>
      <p:ext uri="{BB962C8B-B14F-4D97-AF65-F5344CB8AC3E}">
        <p14:creationId xmlns:p14="http://schemas.microsoft.com/office/powerpoint/2010/main" val="86824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498502"/>
            <a:ext cx="8333109" cy="1175653"/>
          </a:xfrm>
        </p:spPr>
        <p:txBody>
          <a:bodyPr>
            <a:normAutofit/>
          </a:bodyPr>
          <a:lstStyle/>
          <a:p>
            <a:r>
              <a:rPr lang="en-US" dirty="0" smtClean="0">
                <a:solidFill>
                  <a:srgbClr val="92D050"/>
                </a:solidFill>
              </a:rPr>
              <a:t>Additional Data Services</a:t>
            </a:r>
            <a:endParaRPr lang="en-US" dirty="0">
              <a:solidFill>
                <a:srgbClr val="92D050"/>
              </a:solidFill>
            </a:endParaRPr>
          </a:p>
        </p:txBody>
      </p:sp>
      <p:sp>
        <p:nvSpPr>
          <p:cNvPr id="4" name="Subtitle 3"/>
          <p:cNvSpPr>
            <a:spLocks noGrp="1"/>
          </p:cNvSpPr>
          <p:nvPr>
            <p:ph type="subTitle" idx="1"/>
          </p:nvPr>
        </p:nvSpPr>
        <p:spPr>
          <a:xfrm>
            <a:off x="606173" y="2143916"/>
            <a:ext cx="11451624" cy="4445144"/>
          </a:xfrm>
        </p:spPr>
        <p:txBody>
          <a:bodyPr>
            <a:normAutofit/>
          </a:bodyPr>
          <a:lstStyle/>
          <a:p>
            <a:pPr>
              <a:lnSpc>
                <a:spcPct val="100000"/>
              </a:lnSpc>
              <a:buClr>
                <a:schemeClr val="bg1"/>
              </a:buClr>
            </a:pPr>
            <a:r>
              <a:rPr lang="en-US" sz="3200" dirty="0" smtClean="0">
                <a:solidFill>
                  <a:srgbClr val="92D050"/>
                </a:solidFill>
                <a:sym typeface="Wingdings" panose="05000000000000000000" pitchFamily="2" charset="2"/>
              </a:rPr>
              <a:t> </a:t>
            </a:r>
            <a:r>
              <a:rPr lang="en-US" sz="3200" dirty="0" smtClean="0">
                <a:latin typeface="+mj-lt"/>
                <a:sym typeface="Wingdings" panose="05000000000000000000" pitchFamily="2" charset="2"/>
              </a:rPr>
              <a:t>Search (Search as a Service)</a:t>
            </a:r>
          </a:p>
          <a:p>
            <a:pPr>
              <a:lnSpc>
                <a:spcPct val="100000"/>
              </a:lnSpc>
              <a:buClr>
                <a:schemeClr val="bg1"/>
              </a:buClr>
            </a:pPr>
            <a:r>
              <a:rPr lang="en-US" sz="3200" dirty="0">
                <a:solidFill>
                  <a:srgbClr val="92D050"/>
                </a:solidFill>
                <a:sym typeface="Wingdings" panose="05000000000000000000" pitchFamily="2" charset="2"/>
              </a:rPr>
              <a:t> </a:t>
            </a:r>
            <a:r>
              <a:rPr lang="en-US" sz="3200" dirty="0" err="1" smtClean="0">
                <a:latin typeface="+mj-lt"/>
                <a:sym typeface="Wingdings" panose="05000000000000000000" pitchFamily="2" charset="2"/>
              </a:rPr>
              <a:t>HDInsight</a:t>
            </a:r>
            <a:r>
              <a:rPr lang="en-US" sz="3200" dirty="0" smtClean="0">
                <a:latin typeface="+mj-lt"/>
                <a:sym typeface="Wingdings" panose="05000000000000000000" pitchFamily="2" charset="2"/>
              </a:rPr>
              <a:t> (Hadoop as a Service)</a:t>
            </a:r>
          </a:p>
          <a:p>
            <a:pPr>
              <a:lnSpc>
                <a:spcPct val="100000"/>
              </a:lnSpc>
              <a:buClr>
                <a:schemeClr val="bg1"/>
              </a:buClr>
            </a:pPr>
            <a:r>
              <a:rPr lang="en-US" sz="3200" dirty="0" smtClean="0">
                <a:solidFill>
                  <a:srgbClr val="92D050"/>
                </a:solidFill>
                <a:sym typeface="Wingdings" panose="05000000000000000000" pitchFamily="2" charset="2"/>
              </a:rPr>
              <a:t> </a:t>
            </a:r>
            <a:r>
              <a:rPr lang="en-US" sz="3200" dirty="0" smtClean="0">
                <a:latin typeface="+mj-lt"/>
                <a:sym typeface="Wingdings" panose="05000000000000000000" pitchFamily="2" charset="2"/>
              </a:rPr>
              <a:t>Machine Learning (Predictive Analytics as a Service)</a:t>
            </a:r>
          </a:p>
          <a:p>
            <a:pPr>
              <a:lnSpc>
                <a:spcPct val="100000"/>
              </a:lnSpc>
              <a:buClr>
                <a:schemeClr val="bg1"/>
              </a:buClr>
            </a:pPr>
            <a:endParaRPr lang="en-US" sz="3200" dirty="0" smtClean="0">
              <a:latin typeface="+mj-lt"/>
              <a:sym typeface="Wingdings" panose="05000000000000000000" pitchFamily="2" charset="2"/>
            </a:endParaRPr>
          </a:p>
          <a:p>
            <a:pPr>
              <a:lnSpc>
                <a:spcPct val="100000"/>
              </a:lnSpc>
              <a:buClr>
                <a:schemeClr val="bg1"/>
              </a:buClr>
            </a:pPr>
            <a:r>
              <a:rPr lang="en-US" sz="3200" dirty="0">
                <a:solidFill>
                  <a:srgbClr val="92D050"/>
                </a:solidFill>
                <a:sym typeface="Wingdings" panose="05000000000000000000" pitchFamily="2" charset="2"/>
              </a:rPr>
              <a:t> </a:t>
            </a:r>
            <a:r>
              <a:rPr lang="en-US" sz="3200" dirty="0" smtClean="0">
                <a:latin typeface="+mj-lt"/>
                <a:sym typeface="Wingdings" panose="05000000000000000000" pitchFamily="2" charset="2"/>
              </a:rPr>
              <a:t>More coming soon </a:t>
            </a:r>
          </a:p>
        </p:txBody>
      </p:sp>
    </p:spTree>
    <p:extLst>
      <p:ext uri="{BB962C8B-B14F-4D97-AF65-F5344CB8AC3E}">
        <p14:creationId xmlns:p14="http://schemas.microsoft.com/office/powerpoint/2010/main" val="41108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783194" y="638897"/>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TextBox 10"/>
          <p:cNvSpPr txBox="1"/>
          <p:nvPr/>
        </p:nvSpPr>
        <p:spPr>
          <a:xfrm>
            <a:off x="5198842" y="783771"/>
            <a:ext cx="5034584" cy="523220"/>
          </a:xfrm>
          <a:prstGeom prst="rect">
            <a:avLst/>
          </a:prstGeom>
          <a:noFill/>
        </p:spPr>
        <p:txBody>
          <a:bodyPr wrap="none" rtlCol="0">
            <a:spAutoFit/>
          </a:bodyPr>
          <a:lstStyle/>
          <a:p>
            <a:pPr algn="ctr"/>
            <a:r>
              <a:rPr lang="en-US" sz="2800" dirty="0">
                <a:solidFill>
                  <a:srgbClr val="00B0F0"/>
                </a:solidFill>
                <a:latin typeface="Segoe UI Light"/>
              </a:rPr>
              <a:t>Programming languages + tools</a:t>
            </a:r>
          </a:p>
        </p:txBody>
      </p:sp>
      <p:sp>
        <p:nvSpPr>
          <p:cNvPr id="12" name="TextBox 11"/>
          <p:cNvSpPr txBox="1"/>
          <p:nvPr/>
        </p:nvSpPr>
        <p:spPr>
          <a:xfrm>
            <a:off x="3996092" y="1262412"/>
            <a:ext cx="7464287" cy="400110"/>
          </a:xfrm>
          <a:prstGeom prst="rect">
            <a:avLst/>
          </a:prstGeom>
          <a:noFill/>
        </p:spPr>
        <p:txBody>
          <a:bodyPr wrap="none" rtlCol="0">
            <a:spAutoFit/>
          </a:bodyPr>
          <a:lstStyle/>
          <a:p>
            <a:r>
              <a:rPr lang="en-US" sz="2000" dirty="0" smtClean="0">
                <a:solidFill>
                  <a:srgbClr val="FFFFFF"/>
                </a:solidFill>
                <a:latin typeface="Segoe UI Light"/>
              </a:rPr>
              <a:t>.NET, Visual Studio, TFS + Git, Java, NodeJS, PHP, Python, Ruby, C++</a:t>
            </a:r>
            <a:endParaRPr lang="en-US" sz="2000" dirty="0">
              <a:solidFill>
                <a:srgbClr val="FFFFFF"/>
              </a:solidFill>
              <a:latin typeface="Segoe UI Light"/>
            </a:endParaRPr>
          </a:p>
        </p:txBody>
      </p:sp>
      <p:sp>
        <p:nvSpPr>
          <p:cNvPr id="13" name="Rectangle 12"/>
          <p:cNvSpPr/>
          <p:nvPr/>
        </p:nvSpPr>
        <p:spPr>
          <a:xfrm>
            <a:off x="3783194" y="4965970"/>
            <a:ext cx="7890084" cy="1124589"/>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extBox 13"/>
          <p:cNvSpPr txBox="1"/>
          <p:nvPr/>
        </p:nvSpPr>
        <p:spPr>
          <a:xfrm>
            <a:off x="5440942" y="5257805"/>
            <a:ext cx="4580165" cy="523220"/>
          </a:xfrm>
          <a:prstGeom prst="rect">
            <a:avLst/>
          </a:prstGeom>
          <a:noFill/>
        </p:spPr>
        <p:txBody>
          <a:bodyPr wrap="none" rtlCol="0">
            <a:spAutoFit/>
          </a:bodyPr>
          <a:lstStyle/>
          <a:p>
            <a:pPr algn="ctr"/>
            <a:r>
              <a:rPr lang="en-US" sz="2800" dirty="0" smtClean="0">
                <a:solidFill>
                  <a:srgbClr val="00B0F0"/>
                </a:solidFill>
                <a:latin typeface="Segoe UI Light"/>
              </a:rPr>
              <a:t>Microsoft cloud infrastructure</a:t>
            </a:r>
            <a:endParaRPr lang="en-US" sz="2800" dirty="0">
              <a:solidFill>
                <a:srgbClr val="00B0F0"/>
              </a:solidFill>
              <a:latin typeface="Segoe UI Light"/>
            </a:endParaRPr>
          </a:p>
        </p:txBody>
      </p:sp>
      <p:sp>
        <p:nvSpPr>
          <p:cNvPr id="15" name="Rectangle 14"/>
          <p:cNvSpPr/>
          <p:nvPr/>
        </p:nvSpPr>
        <p:spPr>
          <a:xfrm>
            <a:off x="3783194" y="2010498"/>
            <a:ext cx="7890084" cy="2707276"/>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9" name="Group 18"/>
          <p:cNvGrpSpPr/>
          <p:nvPr/>
        </p:nvGrpSpPr>
        <p:grpSpPr>
          <a:xfrm>
            <a:off x="8236283" y="3254499"/>
            <a:ext cx="3302781" cy="1200329"/>
            <a:chOff x="5433005" y="3254499"/>
            <a:chExt cx="3302781" cy="1200329"/>
          </a:xfrm>
        </p:grpSpPr>
        <p:sp>
          <p:nvSpPr>
            <p:cNvPr id="17" name="TextBox 16"/>
            <p:cNvSpPr txBox="1"/>
            <p:nvPr/>
          </p:nvSpPr>
          <p:spPr>
            <a:xfrm>
              <a:off x="5433005" y="3254499"/>
              <a:ext cx="1702581" cy="1200329"/>
            </a:xfrm>
            <a:prstGeom prst="rect">
              <a:avLst/>
            </a:prstGeom>
            <a:noFill/>
          </p:spPr>
          <p:txBody>
            <a:bodyPr wrap="square" rtlCol="0">
              <a:spAutoFit/>
            </a:bodyPr>
            <a:lstStyle/>
            <a:p>
              <a:r>
                <a:rPr lang="en-US" dirty="0" smtClean="0">
                  <a:solidFill>
                    <a:srgbClr val="FFFFFF"/>
                  </a:solidFill>
                  <a:latin typeface="Segoe UI Light"/>
                </a:rPr>
                <a:t>Web</a:t>
              </a:r>
            </a:p>
            <a:p>
              <a:r>
                <a:rPr lang="en-US" dirty="0" smtClean="0">
                  <a:solidFill>
                    <a:srgbClr val="FFFFFF"/>
                  </a:solidFill>
                  <a:latin typeface="Segoe UI Light"/>
                </a:rPr>
                <a:t>Mobile</a:t>
              </a:r>
            </a:p>
            <a:p>
              <a:r>
                <a:rPr lang="en-US" dirty="0" smtClean="0">
                  <a:solidFill>
                    <a:srgbClr val="FFFFFF"/>
                  </a:solidFill>
                  <a:latin typeface="Segoe UI Light"/>
                </a:rPr>
                <a:t>Gaming</a:t>
              </a:r>
            </a:p>
            <a:p>
              <a:r>
                <a:rPr lang="en-US" dirty="0" err="1" smtClean="0">
                  <a:solidFill>
                    <a:srgbClr val="FFFFFF"/>
                  </a:solidFill>
                  <a:latin typeface="Segoe UI Light"/>
                </a:rPr>
                <a:t>IoT</a:t>
              </a:r>
              <a:endParaRPr lang="en-US" dirty="0">
                <a:solidFill>
                  <a:srgbClr val="FFFFFF"/>
                </a:solidFill>
                <a:latin typeface="Segoe UI Light"/>
              </a:endParaRPr>
            </a:p>
          </p:txBody>
        </p:sp>
        <p:sp>
          <p:nvSpPr>
            <p:cNvPr id="18" name="TextBox 17"/>
            <p:cNvSpPr txBox="1"/>
            <p:nvPr/>
          </p:nvSpPr>
          <p:spPr>
            <a:xfrm>
              <a:off x="7033205" y="3254499"/>
              <a:ext cx="1702581" cy="1200329"/>
            </a:xfrm>
            <a:prstGeom prst="rect">
              <a:avLst/>
            </a:prstGeom>
            <a:noFill/>
          </p:spPr>
          <p:txBody>
            <a:bodyPr wrap="square" rtlCol="0">
              <a:spAutoFit/>
            </a:bodyPr>
            <a:lstStyle/>
            <a:p>
              <a:r>
                <a:rPr lang="en-US" dirty="0" smtClean="0">
                  <a:solidFill>
                    <a:srgbClr val="FFFFFF"/>
                  </a:solidFill>
                  <a:latin typeface="Segoe UI Light"/>
                </a:rPr>
                <a:t>Data</a:t>
              </a:r>
            </a:p>
            <a:p>
              <a:r>
                <a:rPr lang="en-US" dirty="0" smtClean="0">
                  <a:solidFill>
                    <a:srgbClr val="FFFFFF"/>
                  </a:solidFill>
                  <a:latin typeface="Segoe UI Light"/>
                </a:rPr>
                <a:t>Analytics</a:t>
              </a:r>
            </a:p>
            <a:p>
              <a:r>
                <a:rPr lang="en-US" dirty="0" smtClean="0">
                  <a:solidFill>
                    <a:srgbClr val="FFFFFF"/>
                  </a:solidFill>
                  <a:latin typeface="Segoe UI Light"/>
                </a:rPr>
                <a:t>Media</a:t>
              </a:r>
            </a:p>
            <a:p>
              <a:r>
                <a:rPr lang="en-US" dirty="0" smtClean="0">
                  <a:solidFill>
                    <a:srgbClr val="FFFFFF"/>
                  </a:solidFill>
                  <a:latin typeface="Segoe UI Light"/>
                </a:rPr>
                <a:t>Identity</a:t>
              </a:r>
              <a:endParaRPr lang="en-US" dirty="0">
                <a:solidFill>
                  <a:srgbClr val="FFFFFF"/>
                </a:solidFill>
                <a:latin typeface="Segoe UI Light"/>
              </a:endParaRPr>
            </a:p>
          </p:txBody>
        </p:sp>
      </p:grpSp>
      <p:sp>
        <p:nvSpPr>
          <p:cNvPr id="21" name="TextBox 20"/>
          <p:cNvSpPr txBox="1"/>
          <p:nvPr/>
        </p:nvSpPr>
        <p:spPr>
          <a:xfrm>
            <a:off x="4228015" y="2222794"/>
            <a:ext cx="1633781" cy="1107996"/>
          </a:xfrm>
          <a:prstGeom prst="rect">
            <a:avLst/>
          </a:prstGeom>
          <a:noFill/>
        </p:spPr>
        <p:txBody>
          <a:bodyPr wrap="none" rtlCol="0">
            <a:spAutoFit/>
          </a:bodyPr>
          <a:lstStyle/>
          <a:p>
            <a:r>
              <a:rPr lang="en-US" sz="6600" dirty="0" smtClean="0">
                <a:solidFill>
                  <a:srgbClr val="00B0F0"/>
                </a:solidFill>
                <a:latin typeface="Segoe UI Light"/>
              </a:rPr>
              <a:t>IaaS</a:t>
            </a:r>
            <a:endParaRPr lang="en-US" sz="6600" dirty="0">
              <a:solidFill>
                <a:srgbClr val="00B0F0"/>
              </a:solidFill>
              <a:latin typeface="Segoe UI Light"/>
            </a:endParaRPr>
          </a:p>
        </p:txBody>
      </p:sp>
      <p:sp>
        <p:nvSpPr>
          <p:cNvPr id="22" name="TextBox 21"/>
          <p:cNvSpPr txBox="1"/>
          <p:nvPr/>
        </p:nvSpPr>
        <p:spPr>
          <a:xfrm>
            <a:off x="4252112" y="3254499"/>
            <a:ext cx="1702581" cy="1200329"/>
          </a:xfrm>
          <a:prstGeom prst="rect">
            <a:avLst/>
          </a:prstGeom>
          <a:noFill/>
        </p:spPr>
        <p:txBody>
          <a:bodyPr wrap="square" rtlCol="0">
            <a:spAutoFit/>
          </a:bodyPr>
          <a:lstStyle/>
          <a:p>
            <a:r>
              <a:rPr lang="en-US" dirty="0" smtClean="0">
                <a:solidFill>
                  <a:srgbClr val="FFFFFF"/>
                </a:solidFill>
                <a:latin typeface="Segoe UI Light"/>
              </a:rPr>
              <a:t>Windows VMs</a:t>
            </a:r>
          </a:p>
          <a:p>
            <a:r>
              <a:rPr lang="en-US" dirty="0" smtClean="0">
                <a:solidFill>
                  <a:srgbClr val="FFFFFF"/>
                </a:solidFill>
                <a:latin typeface="Segoe UI Light"/>
              </a:rPr>
              <a:t>Linux VMs</a:t>
            </a:r>
          </a:p>
          <a:p>
            <a:r>
              <a:rPr lang="en-US" dirty="0" smtClean="0">
                <a:solidFill>
                  <a:srgbClr val="FFFFFF"/>
                </a:solidFill>
                <a:latin typeface="Segoe UI Light"/>
              </a:rPr>
              <a:t>Storage</a:t>
            </a:r>
          </a:p>
          <a:p>
            <a:r>
              <a:rPr lang="en-US" dirty="0" smtClean="0">
                <a:solidFill>
                  <a:srgbClr val="FFFFFF"/>
                </a:solidFill>
                <a:latin typeface="Segoe UI Light"/>
              </a:rPr>
              <a:t>Networking</a:t>
            </a:r>
            <a:endParaRPr lang="en-US" dirty="0">
              <a:solidFill>
                <a:srgbClr val="FFFFFF"/>
              </a:solidFill>
              <a:latin typeface="Segoe UI Light"/>
            </a:endParaRPr>
          </a:p>
        </p:txBody>
      </p:sp>
      <p:cxnSp>
        <p:nvCxnSpPr>
          <p:cNvPr id="25" name="Straight Connector 24"/>
          <p:cNvCxnSpPr>
            <a:stCxn id="15" idx="0"/>
            <a:endCxn id="15" idx="2"/>
          </p:cNvCxnSpPr>
          <p:nvPr/>
        </p:nvCxnSpPr>
        <p:spPr>
          <a:xfrm>
            <a:off x="7728236" y="2010498"/>
            <a:ext cx="0" cy="270727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12186" y="2222794"/>
            <a:ext cx="1860125" cy="1107996"/>
          </a:xfrm>
          <a:prstGeom prst="rect">
            <a:avLst/>
          </a:prstGeom>
          <a:noFill/>
        </p:spPr>
        <p:txBody>
          <a:bodyPr wrap="none" rtlCol="0">
            <a:spAutoFit/>
          </a:bodyPr>
          <a:lstStyle/>
          <a:p>
            <a:r>
              <a:rPr lang="en-US" sz="6600" dirty="0" smtClean="0">
                <a:solidFill>
                  <a:srgbClr val="00B0F0"/>
                </a:solidFill>
                <a:latin typeface="Segoe UI Light"/>
              </a:rPr>
              <a:t>PaaS</a:t>
            </a:r>
            <a:endParaRPr lang="en-US" sz="6600" dirty="0">
              <a:solidFill>
                <a:srgbClr val="00B0F0"/>
              </a:solidFill>
              <a:latin typeface="Segoe UI Light"/>
            </a:endParaRPr>
          </a:p>
        </p:txBody>
      </p:sp>
      <p:sp>
        <p:nvSpPr>
          <p:cNvPr id="26" name="Title 1"/>
          <p:cNvSpPr txBox="1">
            <a:spLocks/>
          </p:cNvSpPr>
          <p:nvPr/>
        </p:nvSpPr>
        <p:spPr>
          <a:xfrm>
            <a:off x="277327" y="2500132"/>
            <a:ext cx="2978483" cy="24191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r"/>
            <a:r>
              <a:rPr lang="en-US" smtClean="0"/>
              <a:t>Microsoft Azure</a:t>
            </a:r>
            <a:endParaRPr lang="en-US" dirty="0"/>
          </a:p>
        </p:txBody>
      </p:sp>
    </p:spTree>
    <p:extLst>
      <p:ext uri="{BB962C8B-B14F-4D97-AF65-F5344CB8AC3E}">
        <p14:creationId xmlns:p14="http://schemas.microsoft.com/office/powerpoint/2010/main" val="3568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pPr marL="914400" indent="-914400"/>
            <a:r>
              <a:rPr lang="en-US" dirty="0" smtClean="0"/>
              <a:t>03 </a:t>
            </a:r>
            <a:r>
              <a:rPr lang="en-US" dirty="0" smtClean="0"/>
              <a:t>|  Administering Office 365</a:t>
            </a:r>
            <a:endParaRPr lang="en-US" dirty="0"/>
          </a:p>
        </p:txBody>
      </p:sp>
      <p:sp>
        <p:nvSpPr>
          <p:cNvPr id="2" name="Subtitle 1"/>
          <p:cNvSpPr>
            <a:spLocks noGrp="1"/>
          </p:cNvSpPr>
          <p:nvPr>
            <p:ph type="subTitle" idx="1"/>
          </p:nvPr>
        </p:nvSpPr>
        <p:spPr/>
        <p:txBody>
          <a:bodyPr/>
          <a:lstStyle/>
          <a:p>
            <a:r>
              <a:rPr lang="en-US" dirty="0"/>
              <a:t>Anthony Steven | Principal Technologist, Content Master</a:t>
            </a:r>
          </a:p>
          <a:p>
            <a:r>
              <a:rPr lang="en-US" dirty="0"/>
              <a:t>Martin </a:t>
            </a:r>
            <a:r>
              <a:rPr lang="en-US" dirty="0" err="1"/>
              <a:t>Coetzer</a:t>
            </a:r>
            <a:r>
              <a:rPr lang="en-US" dirty="0"/>
              <a:t> | Portfolio Architect, </a:t>
            </a:r>
            <a:r>
              <a:rPr lang="en-US" dirty="0" smtClean="0"/>
              <a:t>Microsoft</a:t>
            </a:r>
            <a:endParaRPr lang="en-US" dirty="0"/>
          </a:p>
        </p:txBody>
      </p:sp>
    </p:spTree>
    <p:extLst>
      <p:ext uri="{BB962C8B-B14F-4D97-AF65-F5344CB8AC3E}">
        <p14:creationId xmlns:p14="http://schemas.microsoft.com/office/powerpoint/2010/main" val="89769254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Manage Administrator Roles in Office 365
Configure Password Management
Administer Rights Management</a:t>
            </a:r>
          </a:p>
        </p:txBody>
      </p:sp>
      <p:sp>
        <p:nvSpPr>
          <p:cNvPr id="2" name="Title 1"/>
          <p:cNvSpPr>
            <a:spLocks noGrp="1"/>
          </p:cNvSpPr>
          <p:nvPr>
            <p:ph type="title"/>
          </p:nvPr>
        </p:nvSpPr>
        <p:spPr/>
        <p:txBody>
          <a:bodyPr/>
          <a:lstStyle/>
          <a:p>
            <a:r>
              <a:rPr lang="en-US" dirty="0" smtClean="0"/>
              <a:t>Module Overview</a:t>
            </a:r>
            <a:endParaRPr lang="en-US" dirty="0"/>
          </a:p>
        </p:txBody>
      </p:sp>
    </p:spTree>
    <p:extLst>
      <p:ext uri="{BB962C8B-B14F-4D97-AF65-F5344CB8AC3E}">
        <p14:creationId xmlns:p14="http://schemas.microsoft.com/office/powerpoint/2010/main" val="3183499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86C400"/>
        </a:solidFill>
        <a:effectLst/>
      </p:bgPr>
    </p:bg>
    <p:spTree>
      <p:nvGrpSpPr>
        <p:cNvPr id="1" name=""/>
        <p:cNvGrpSpPr/>
        <p:nvPr/>
      </p:nvGrpSpPr>
      <p:grpSpPr>
        <a:xfrm>
          <a:off x="0" y="0"/>
          <a:ext cx="0" cy="0"/>
          <a:chOff x="0" y="0"/>
          <a:chExt cx="0" cy="0"/>
        </a:xfrm>
      </p:grpSpPr>
      <p:sp>
        <p:nvSpPr>
          <p:cNvPr id="2" name="TextBox 1"/>
          <p:cNvSpPr txBox="1"/>
          <p:nvPr/>
        </p:nvSpPr>
        <p:spPr>
          <a:xfrm>
            <a:off x="541096" y="702382"/>
            <a:ext cx="10732169" cy="769441"/>
          </a:xfrm>
          <a:prstGeom prst="rect">
            <a:avLst/>
          </a:prstGeom>
          <a:noFill/>
        </p:spPr>
        <p:txBody>
          <a:bodyPr wrap="square" rtlCol="0">
            <a:spAutoFit/>
          </a:bodyPr>
          <a:lstStyle/>
          <a:p>
            <a:r>
              <a:rPr lang="en-GB" sz="4400" dirty="0">
                <a:solidFill>
                  <a:schemeClr val="bg1"/>
                </a:solidFill>
              </a:rPr>
              <a:t>Manage Administrator Roles in Office 365</a:t>
            </a:r>
            <a:endParaRPr lang="en-NZ" sz="4400" dirty="0">
              <a:solidFill>
                <a:schemeClr val="bg1"/>
              </a:solidFill>
            </a:endParaRPr>
          </a:p>
        </p:txBody>
      </p:sp>
      <p:sp>
        <p:nvSpPr>
          <p:cNvPr id="3" name="Text Placeholder 2"/>
          <p:cNvSpPr txBox="1">
            <a:spLocks/>
          </p:cNvSpPr>
          <p:nvPr/>
        </p:nvSpPr>
        <p:spPr>
          <a:xfrm>
            <a:off x="541096" y="1471823"/>
            <a:ext cx="8119156" cy="5147356"/>
          </a:xfrm>
          <a:prstGeom prst="rect">
            <a:avLst/>
          </a:prstGeom>
        </p:spPr>
        <p:txBody>
          <a:bodyPr/>
          <a:lst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0" dirty="0" smtClean="0">
                <a:solidFill>
                  <a:schemeClr val="bg1"/>
                </a:solidFill>
              </a:rPr>
              <a:t>Office 365 Administrator Roles
Assign Administrator Roles
</a:t>
            </a:r>
            <a:r>
              <a:rPr lang="en-GB" b="0" dirty="0" smtClean="0">
                <a:solidFill>
                  <a:schemeClr val="bg1"/>
                </a:solidFill>
              </a:rPr>
              <a:t>Demo – Assign Administrator Roles</a:t>
            </a:r>
          </a:p>
          <a:p>
            <a:r>
              <a:rPr lang="en-GB" b="0" dirty="0" smtClean="0">
                <a:solidFill>
                  <a:schemeClr val="bg1"/>
                </a:solidFill>
              </a:rPr>
              <a:t>Delegated </a:t>
            </a:r>
            <a:r>
              <a:rPr lang="en-GB" b="0" dirty="0" smtClean="0">
                <a:solidFill>
                  <a:schemeClr val="bg1"/>
                </a:solidFill>
              </a:rPr>
              <a:t>Administration
Common Errors and Best Practice Guidelines</a:t>
            </a:r>
            <a:endParaRPr lang="en-GB" b="0" dirty="0">
              <a:solidFill>
                <a:schemeClr val="bg1"/>
              </a:solidFill>
            </a:endParaRPr>
          </a:p>
        </p:txBody>
      </p:sp>
    </p:spTree>
    <p:extLst>
      <p:ext uri="{BB962C8B-B14F-4D97-AF65-F5344CB8AC3E}">
        <p14:creationId xmlns:p14="http://schemas.microsoft.com/office/powerpoint/2010/main" val="57550958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Office 365 Administrator Roles</a:t>
            </a:r>
            <a:endParaRPr lang="en-GB" dirty="0"/>
          </a:p>
        </p:txBody>
      </p:sp>
      <p:graphicFrame>
        <p:nvGraphicFramePr>
          <p:cNvPr id="4" name="Content Placeholder 4"/>
          <p:cNvGraphicFramePr>
            <a:graphicFrameLocks/>
          </p:cNvGraphicFramePr>
          <p:nvPr>
            <p:extLst>
              <p:ext uri="{D42A27DB-BD31-4B8C-83A1-F6EECF244321}">
                <p14:modId xmlns:p14="http://schemas.microsoft.com/office/powerpoint/2010/main" val="3448512238"/>
              </p:ext>
            </p:extLst>
          </p:nvPr>
        </p:nvGraphicFramePr>
        <p:xfrm>
          <a:off x="626076" y="1245699"/>
          <a:ext cx="10849232" cy="4274760"/>
        </p:xfrm>
        <a:graphic>
          <a:graphicData uri="http://schemas.openxmlformats.org/drawingml/2006/table">
            <a:tbl>
              <a:tblPr firstRow="1" bandRow="1">
                <a:tableStyleId>{5C22544A-7EE6-4342-B048-85BDC9FD1C3A}</a:tableStyleId>
              </a:tblPr>
              <a:tblGrid>
                <a:gridCol w="4051719"/>
                <a:gridCol w="6797513"/>
              </a:tblGrid>
              <a:tr h="703496">
                <a:tc>
                  <a:txBody>
                    <a:bodyPr/>
                    <a:lstStyle/>
                    <a:p>
                      <a:r>
                        <a:rPr lang="en-GB" sz="2400" dirty="0" smtClean="0"/>
                        <a:t>Office 365 Administrator Role</a:t>
                      </a:r>
                      <a:endParaRPr lang="en-GB" sz="2400" dirty="0"/>
                    </a:p>
                  </a:txBody>
                  <a:tcPr/>
                </a:tc>
                <a:tc>
                  <a:txBody>
                    <a:bodyPr/>
                    <a:lstStyle/>
                    <a:p>
                      <a:r>
                        <a:rPr lang="en-GB" sz="2400" dirty="0" smtClean="0"/>
                        <a:t>Role Tasks</a:t>
                      </a:r>
                      <a:endParaRPr lang="en-GB" sz="2400" dirty="0"/>
                    </a:p>
                  </a:txBody>
                  <a:tcPr/>
                </a:tc>
              </a:tr>
              <a:tr h="743243">
                <a:tc>
                  <a:txBody>
                    <a:bodyPr/>
                    <a:lstStyle/>
                    <a:p>
                      <a:r>
                        <a:rPr lang="en-GB" sz="2400" dirty="0" smtClean="0"/>
                        <a:t>Billing administrator</a:t>
                      </a:r>
                      <a:endParaRPr lang="en-GB" sz="2400" dirty="0"/>
                    </a:p>
                  </a:txBody>
                  <a:tcPr/>
                </a:tc>
                <a:tc>
                  <a:txBody>
                    <a:bodyPr/>
                    <a:lstStyle/>
                    <a:p>
                      <a:r>
                        <a:rPr lang="en-GB" sz="2400" dirty="0" smtClean="0"/>
                        <a:t>Make purchases, manage subscriptions, manage support tickets, and monitor service health</a:t>
                      </a:r>
                      <a:endParaRPr lang="en-GB" sz="2400" dirty="0"/>
                    </a:p>
                  </a:txBody>
                  <a:tcPr/>
                </a:tc>
              </a:tr>
              <a:tr h="420093">
                <a:tc>
                  <a:txBody>
                    <a:bodyPr/>
                    <a:lstStyle/>
                    <a:p>
                      <a:r>
                        <a:rPr lang="en-GB" sz="2400" dirty="0" smtClean="0"/>
                        <a:t>Global administrator</a:t>
                      </a:r>
                      <a:endParaRPr lang="en-GB" sz="2400" dirty="0"/>
                    </a:p>
                  </a:txBody>
                  <a:tcPr/>
                </a:tc>
                <a:tc>
                  <a:txBody>
                    <a:bodyPr/>
                    <a:lstStyle/>
                    <a:p>
                      <a:r>
                        <a:rPr lang="en-GB" sz="2400" dirty="0" smtClean="0"/>
                        <a:t>Perform all administrative tasks</a:t>
                      </a:r>
                      <a:endParaRPr lang="en-GB" sz="2400" dirty="0"/>
                    </a:p>
                  </a:txBody>
                  <a:tcPr/>
                </a:tc>
              </a:tr>
              <a:tr h="658589">
                <a:tc>
                  <a:txBody>
                    <a:bodyPr/>
                    <a:lstStyle/>
                    <a:p>
                      <a:r>
                        <a:rPr lang="en-GB" sz="2400" dirty="0" smtClean="0"/>
                        <a:t>Password administrator</a:t>
                      </a:r>
                      <a:endParaRPr lang="en-GB" sz="2400" dirty="0"/>
                    </a:p>
                  </a:txBody>
                  <a:tcPr/>
                </a:tc>
                <a:tc>
                  <a:txBody>
                    <a:bodyPr/>
                    <a:lstStyle/>
                    <a:p>
                      <a:r>
                        <a:rPr lang="en-GB" sz="2400" dirty="0" smtClean="0"/>
                        <a:t>Change/reset passwords, manage service requests, and monitor service health</a:t>
                      </a:r>
                      <a:endParaRPr lang="en-GB" sz="2400" dirty="0"/>
                    </a:p>
                  </a:txBody>
                  <a:tcPr/>
                </a:tc>
              </a:tr>
              <a:tr h="458780">
                <a:tc>
                  <a:txBody>
                    <a:bodyPr/>
                    <a:lstStyle/>
                    <a:p>
                      <a:r>
                        <a:rPr lang="en-GB" sz="2400" dirty="0" smtClean="0"/>
                        <a:t>Service administrator</a:t>
                      </a:r>
                      <a:endParaRPr lang="en-GB" sz="2400" dirty="0"/>
                    </a:p>
                  </a:txBody>
                  <a:tcPr/>
                </a:tc>
                <a:tc>
                  <a:txBody>
                    <a:bodyPr/>
                    <a:lstStyle/>
                    <a:p>
                      <a:r>
                        <a:rPr lang="en-GB" sz="2400" dirty="0" smtClean="0"/>
                        <a:t>Manage service requests and monitor service health</a:t>
                      </a:r>
                      <a:endParaRPr lang="en-GB" sz="2400" dirty="0"/>
                    </a:p>
                  </a:txBody>
                  <a:tcPr/>
                </a:tc>
              </a:tr>
              <a:tr h="1009364">
                <a:tc>
                  <a:txBody>
                    <a:bodyPr/>
                    <a:lstStyle/>
                    <a:p>
                      <a:r>
                        <a:rPr lang="en-GB" sz="2400" dirty="0" smtClean="0"/>
                        <a:t>User</a:t>
                      </a:r>
                      <a:r>
                        <a:rPr lang="en-GB" sz="2400" baseline="0" dirty="0" smtClean="0"/>
                        <a:t> management administrator</a:t>
                      </a:r>
                      <a:endParaRPr lang="en-GB" sz="2400" dirty="0"/>
                    </a:p>
                  </a:txBody>
                  <a:tcPr/>
                </a:tc>
                <a:tc>
                  <a:txBody>
                    <a:bodyPr/>
                    <a:lstStyle/>
                    <a:p>
                      <a:r>
                        <a:rPr lang="en-GB" sz="2400" dirty="0" smtClean="0"/>
                        <a:t>Create and delete users and groups, reset passwords, manage service requests, and monitor service health</a:t>
                      </a:r>
                      <a:endParaRPr lang="en-GB" sz="2400" dirty="0"/>
                    </a:p>
                  </a:txBody>
                  <a:tcPr/>
                </a:tc>
              </a:tr>
            </a:tbl>
          </a:graphicData>
        </a:graphic>
      </p:graphicFrame>
    </p:spTree>
    <p:extLst>
      <p:ext uri="{BB962C8B-B14F-4D97-AF65-F5344CB8AC3E}">
        <p14:creationId xmlns:p14="http://schemas.microsoft.com/office/powerpoint/2010/main" val="161230784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Assign Administrator Roles</a:t>
            </a:r>
            <a:endParaRPr lang="en-GB" dirty="0"/>
          </a:p>
        </p:txBody>
      </p:sp>
      <p:sp>
        <p:nvSpPr>
          <p:cNvPr id="3" name="Content Placeholder 2"/>
          <p:cNvSpPr>
            <a:spLocks noGrp="1"/>
          </p:cNvSpPr>
          <p:nvPr>
            <p:ph sz="quarter" idx="10"/>
          </p:nvPr>
        </p:nvSpPr>
        <p:spPr>
          <a:xfrm>
            <a:off x="379413" y="1388226"/>
            <a:ext cx="11525250" cy="5070239"/>
          </a:xfrm>
        </p:spPr>
        <p:txBody>
          <a:bodyPr>
            <a:normAutofit fontScale="92500" lnSpcReduction="20000"/>
          </a:bodyPr>
          <a:lstStyle/>
          <a:p>
            <a:pPr>
              <a:spcAft>
                <a:spcPts val="600"/>
              </a:spcAft>
            </a:pPr>
            <a:r>
              <a:rPr lang="en-US" dirty="0"/>
              <a:t>In the Office 365 admin center</a:t>
            </a:r>
          </a:p>
          <a:p>
            <a:pPr lvl="1">
              <a:spcAft>
                <a:spcPts val="600"/>
              </a:spcAft>
            </a:pPr>
            <a:r>
              <a:rPr lang="en-US" dirty="0"/>
              <a:t>Admin&gt;Office 365&gt;users and groups</a:t>
            </a:r>
          </a:p>
          <a:p>
            <a:pPr lvl="1">
              <a:spcAft>
                <a:spcPts val="600"/>
              </a:spcAft>
            </a:pPr>
            <a:r>
              <a:rPr lang="en-US" dirty="0"/>
              <a:t>Select user&gt;edit</a:t>
            </a:r>
          </a:p>
          <a:p>
            <a:pPr lvl="1">
              <a:spcAft>
                <a:spcPts val="600"/>
              </a:spcAft>
            </a:pPr>
            <a:r>
              <a:rPr lang="en-US" dirty="0"/>
              <a:t>On settings page, assign role, select admin role and provide alternate email </a:t>
            </a:r>
            <a:r>
              <a:rPr lang="en-US" dirty="0" smtClean="0"/>
              <a:t>address</a:t>
            </a:r>
            <a:endParaRPr lang="en-US" sz="1200" dirty="0" smtClean="0"/>
          </a:p>
          <a:p>
            <a:pPr>
              <a:spcAft>
                <a:spcPts val="600"/>
              </a:spcAft>
            </a:pPr>
            <a:r>
              <a:rPr lang="en-US" dirty="0" smtClean="0"/>
              <a:t>In Windows PowerShell</a:t>
            </a:r>
          </a:p>
          <a:p>
            <a:pPr lvl="1">
              <a:spcAft>
                <a:spcPts val="600"/>
              </a:spcAft>
            </a:pPr>
            <a:r>
              <a:rPr lang="en-US" dirty="0" smtClean="0"/>
              <a:t>Get-</a:t>
            </a:r>
            <a:r>
              <a:rPr lang="en-US" dirty="0" err="1" smtClean="0"/>
              <a:t>MsolRole</a:t>
            </a:r>
            <a:endParaRPr lang="en-US" dirty="0"/>
          </a:p>
          <a:p>
            <a:pPr lvl="1">
              <a:spcAft>
                <a:spcPts val="600"/>
              </a:spcAft>
            </a:pPr>
            <a:r>
              <a:rPr lang="en-US" dirty="0"/>
              <a:t>Get-</a:t>
            </a:r>
            <a:r>
              <a:rPr lang="en-US" dirty="0" err="1"/>
              <a:t>MsolUserRole</a:t>
            </a:r>
            <a:endParaRPr lang="en-US" dirty="0"/>
          </a:p>
          <a:p>
            <a:pPr lvl="1">
              <a:spcAft>
                <a:spcPts val="600"/>
              </a:spcAft>
            </a:pPr>
            <a:r>
              <a:rPr lang="en-US" dirty="0"/>
              <a:t>Get-</a:t>
            </a:r>
            <a:r>
              <a:rPr lang="en-US" dirty="0" err="1"/>
              <a:t>MsolUserRoleMember</a:t>
            </a:r>
            <a:endParaRPr lang="en-US" dirty="0"/>
          </a:p>
          <a:p>
            <a:pPr lvl="1">
              <a:spcAft>
                <a:spcPts val="600"/>
              </a:spcAft>
            </a:pPr>
            <a:r>
              <a:rPr lang="en-US" dirty="0"/>
              <a:t>Add-</a:t>
            </a:r>
            <a:r>
              <a:rPr lang="en-US" dirty="0" err="1"/>
              <a:t>MsolRoleMember</a:t>
            </a:r>
            <a:endParaRPr lang="en-US" dirty="0"/>
          </a:p>
          <a:p>
            <a:pPr lvl="1">
              <a:spcAft>
                <a:spcPts val="600"/>
              </a:spcAft>
            </a:pPr>
            <a:r>
              <a:rPr lang="en-US" dirty="0"/>
              <a:t>Remove-</a:t>
            </a:r>
            <a:r>
              <a:rPr lang="en-US" dirty="0" err="1"/>
              <a:t>MsolRoleMember</a:t>
            </a:r>
            <a:endParaRPr lang="en-US" dirty="0"/>
          </a:p>
        </p:txBody>
      </p:sp>
    </p:spTree>
    <p:extLst>
      <p:ext uri="{BB962C8B-B14F-4D97-AF65-F5344CB8AC3E}">
        <p14:creationId xmlns:p14="http://schemas.microsoft.com/office/powerpoint/2010/main" val="123285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5273385" y="2457739"/>
            <a:ext cx="1792134" cy="2169393"/>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200" dirty="0">
              <a:ln>
                <a:solidFill>
                  <a:schemeClr val="bg1">
                    <a:alpha val="0"/>
                  </a:schemeClr>
                </a:solidFill>
              </a:ln>
              <a:solidFill>
                <a:schemeClr val="tx1"/>
              </a:solidFill>
            </a:endParaRPr>
          </a:p>
        </p:txBody>
      </p:sp>
      <p:pic>
        <p:nvPicPr>
          <p:cNvPr id="4" name="Picture 3" descr="http://en.opensuse.org/images/0/0b/Icon-user.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9060" y="1990203"/>
            <a:ext cx="470431" cy="490464"/>
          </a:xfrm>
          <a:prstGeom prst="rect">
            <a:avLst/>
          </a:prstGeom>
          <a:noFill/>
          <a:ln>
            <a:noFill/>
          </a:ln>
        </p:spPr>
      </p:pic>
      <p:sp>
        <p:nvSpPr>
          <p:cNvPr id="5" name="Rounded Rectangle 4"/>
          <p:cNvSpPr/>
          <p:nvPr/>
        </p:nvSpPr>
        <p:spPr>
          <a:xfrm>
            <a:off x="3906399" y="3707254"/>
            <a:ext cx="1038506" cy="866450"/>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cxnSp>
        <p:nvCxnSpPr>
          <p:cNvPr id="6" name="Straight Arrow Connector 5"/>
          <p:cNvCxnSpPr/>
          <p:nvPr/>
        </p:nvCxnSpPr>
        <p:spPr>
          <a:xfrm flipV="1">
            <a:off x="3657601" y="3418165"/>
            <a:ext cx="1437746" cy="9944"/>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7" name="Rounded Rectangle 6"/>
          <p:cNvSpPr/>
          <p:nvPr/>
        </p:nvSpPr>
        <p:spPr>
          <a:xfrm>
            <a:off x="3889495" y="3124578"/>
            <a:ext cx="973958" cy="52399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8" name="TextBox 7"/>
          <p:cNvSpPr txBox="1"/>
          <p:nvPr/>
        </p:nvSpPr>
        <p:spPr>
          <a:xfrm>
            <a:off x="3878644" y="3133523"/>
            <a:ext cx="1020336" cy="577081"/>
          </a:xfrm>
          <a:prstGeom prst="rect">
            <a:avLst/>
          </a:prstGeom>
          <a:noFill/>
        </p:spPr>
        <p:txBody>
          <a:bodyPr wrap="square" rtlCol="0">
            <a:spAutoFit/>
          </a:bodyPr>
          <a:lstStyle/>
          <a:p>
            <a:pPr algn="ctr"/>
            <a:r>
              <a:rPr lang="en-US" sz="1050" dirty="0"/>
              <a:t>Enhanced</a:t>
            </a:r>
          </a:p>
          <a:p>
            <a:pPr algn="ctr"/>
            <a:r>
              <a:rPr lang="en-US" sz="1050" dirty="0"/>
              <a:t>PDW query </a:t>
            </a:r>
            <a:br>
              <a:rPr lang="en-US" sz="1050" dirty="0"/>
            </a:br>
            <a:r>
              <a:rPr lang="en-US" sz="1050" dirty="0"/>
              <a:t>engine</a:t>
            </a:r>
          </a:p>
        </p:txBody>
      </p:sp>
      <p:cxnSp>
        <p:nvCxnSpPr>
          <p:cNvPr id="9" name="Straight Arrow Connector 8"/>
          <p:cNvCxnSpPr/>
          <p:nvPr/>
        </p:nvCxnSpPr>
        <p:spPr>
          <a:xfrm flipV="1">
            <a:off x="4399663" y="2491269"/>
            <a:ext cx="0" cy="356504"/>
          </a:xfrm>
          <a:prstGeom prst="straightConnector1">
            <a:avLst/>
          </a:prstGeom>
          <a:ln>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0" name="Text Box 2"/>
          <p:cNvSpPr txBox="1">
            <a:spLocks noChangeArrowheads="1"/>
          </p:cNvSpPr>
          <p:nvPr/>
        </p:nvSpPr>
        <p:spPr bwMode="auto">
          <a:xfrm>
            <a:off x="3771900" y="2508121"/>
            <a:ext cx="602926" cy="21241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latin typeface="Calibri"/>
                <a:ea typeface="Calibri"/>
                <a:cs typeface="Times New Roman"/>
              </a:rPr>
              <a:t>SELECT</a:t>
            </a:r>
          </a:p>
        </p:txBody>
      </p:sp>
      <p:sp>
        <p:nvSpPr>
          <p:cNvPr id="11" name="Text Box 2"/>
          <p:cNvSpPr txBox="1">
            <a:spLocks noChangeArrowheads="1"/>
          </p:cNvSpPr>
          <p:nvPr/>
        </p:nvSpPr>
        <p:spPr bwMode="auto">
          <a:xfrm>
            <a:off x="4498274" y="2504873"/>
            <a:ext cx="597327" cy="238994"/>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latin typeface="Calibri"/>
                <a:ea typeface="Calibri"/>
                <a:cs typeface="Times New Roman"/>
              </a:rPr>
              <a:t>Results</a:t>
            </a:r>
          </a:p>
        </p:txBody>
      </p:sp>
      <p:cxnSp>
        <p:nvCxnSpPr>
          <p:cNvPr id="12" name="Straight Arrow Connector 11"/>
          <p:cNvCxnSpPr/>
          <p:nvPr/>
        </p:nvCxnSpPr>
        <p:spPr>
          <a:xfrm flipV="1">
            <a:off x="4492421" y="2475132"/>
            <a:ext cx="0" cy="356504"/>
          </a:xfrm>
          <a:prstGeom prst="straightConnector1">
            <a:avLst/>
          </a:prstGeom>
          <a:ln>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3" name="Rounded Rectangle 12"/>
          <p:cNvSpPr/>
          <p:nvPr/>
        </p:nvSpPr>
        <p:spPr>
          <a:xfrm>
            <a:off x="3900782" y="2848791"/>
            <a:ext cx="962670" cy="227651"/>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4" name="TextBox 13"/>
          <p:cNvSpPr txBox="1"/>
          <p:nvPr/>
        </p:nvSpPr>
        <p:spPr>
          <a:xfrm>
            <a:off x="3819139" y="2829993"/>
            <a:ext cx="1167935" cy="253916"/>
          </a:xfrm>
          <a:prstGeom prst="rect">
            <a:avLst/>
          </a:prstGeom>
          <a:noFill/>
        </p:spPr>
        <p:txBody>
          <a:bodyPr wrap="square" rtlCol="0">
            <a:spAutoFit/>
          </a:bodyPr>
          <a:lstStyle/>
          <a:p>
            <a:pPr algn="ctr"/>
            <a:r>
              <a:rPr lang="en-US" sz="1050" dirty="0"/>
              <a:t>External Table</a:t>
            </a:r>
          </a:p>
        </p:txBody>
      </p:sp>
      <p:sp>
        <p:nvSpPr>
          <p:cNvPr id="15" name="Rounded Rectangle 14"/>
          <p:cNvSpPr/>
          <p:nvPr/>
        </p:nvSpPr>
        <p:spPr>
          <a:xfrm>
            <a:off x="3947677" y="3993031"/>
            <a:ext cx="428796" cy="465112"/>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6" name="Rounded Rectangle 15"/>
          <p:cNvSpPr/>
          <p:nvPr/>
        </p:nvSpPr>
        <p:spPr>
          <a:xfrm>
            <a:off x="4459049" y="4001873"/>
            <a:ext cx="460252" cy="456270"/>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7" name="TextBox 16"/>
          <p:cNvSpPr txBox="1"/>
          <p:nvPr/>
        </p:nvSpPr>
        <p:spPr>
          <a:xfrm>
            <a:off x="3856276" y="3926071"/>
            <a:ext cx="607727" cy="577081"/>
          </a:xfrm>
          <a:prstGeom prst="rect">
            <a:avLst/>
          </a:prstGeom>
          <a:noFill/>
        </p:spPr>
        <p:txBody>
          <a:bodyPr wrap="square" rtlCol="0">
            <a:spAutoFit/>
          </a:bodyPr>
          <a:lstStyle/>
          <a:p>
            <a:pPr algn="ctr"/>
            <a:r>
              <a:rPr lang="en-US" sz="1050" dirty="0">
                <a:solidFill>
                  <a:schemeClr val="bg1"/>
                </a:solidFill>
              </a:rPr>
              <a:t>DMS </a:t>
            </a:r>
            <a:br>
              <a:rPr lang="en-US" sz="1050" dirty="0">
                <a:solidFill>
                  <a:schemeClr val="bg1"/>
                </a:solidFill>
              </a:rPr>
            </a:br>
            <a:r>
              <a:rPr lang="en-US" sz="1050" dirty="0">
                <a:solidFill>
                  <a:schemeClr val="bg1"/>
                </a:solidFill>
              </a:rPr>
              <a:t>Reader </a:t>
            </a:r>
            <a:br>
              <a:rPr lang="en-US" sz="1050" dirty="0">
                <a:solidFill>
                  <a:schemeClr val="bg1"/>
                </a:solidFill>
              </a:rPr>
            </a:br>
            <a:r>
              <a:rPr lang="en-US" sz="1050" dirty="0">
                <a:solidFill>
                  <a:schemeClr val="bg1"/>
                </a:solidFill>
              </a:rPr>
              <a:t>1 </a:t>
            </a:r>
          </a:p>
        </p:txBody>
      </p:sp>
      <p:sp>
        <p:nvSpPr>
          <p:cNvPr id="18" name="TextBox 17"/>
          <p:cNvSpPr txBox="1"/>
          <p:nvPr/>
        </p:nvSpPr>
        <p:spPr>
          <a:xfrm>
            <a:off x="4378769" y="3933210"/>
            <a:ext cx="632543" cy="577081"/>
          </a:xfrm>
          <a:prstGeom prst="rect">
            <a:avLst/>
          </a:prstGeom>
          <a:noFill/>
        </p:spPr>
        <p:txBody>
          <a:bodyPr wrap="square" rtlCol="0">
            <a:spAutoFit/>
          </a:bodyPr>
          <a:lstStyle/>
          <a:p>
            <a:pPr algn="ctr"/>
            <a:r>
              <a:rPr lang="en-US" sz="1050" dirty="0">
                <a:solidFill>
                  <a:schemeClr val="bg1"/>
                </a:solidFill>
              </a:rPr>
              <a:t>DMS </a:t>
            </a:r>
            <a:br>
              <a:rPr lang="en-US" sz="1050" dirty="0">
                <a:solidFill>
                  <a:schemeClr val="bg1"/>
                </a:solidFill>
              </a:rPr>
            </a:br>
            <a:r>
              <a:rPr lang="en-US" sz="1050" dirty="0">
                <a:solidFill>
                  <a:schemeClr val="bg1"/>
                </a:solidFill>
              </a:rPr>
              <a:t>Reader N </a:t>
            </a:r>
          </a:p>
        </p:txBody>
      </p:sp>
      <p:sp>
        <p:nvSpPr>
          <p:cNvPr id="19" name="TextBox 18"/>
          <p:cNvSpPr txBox="1"/>
          <p:nvPr/>
        </p:nvSpPr>
        <p:spPr>
          <a:xfrm>
            <a:off x="4295500" y="4316488"/>
            <a:ext cx="275978" cy="415498"/>
          </a:xfrm>
          <a:prstGeom prst="rect">
            <a:avLst/>
          </a:prstGeom>
          <a:noFill/>
        </p:spPr>
        <p:txBody>
          <a:bodyPr wrap="square" rtlCol="0">
            <a:spAutoFit/>
          </a:bodyPr>
          <a:lstStyle/>
          <a:p>
            <a:pPr algn="ctr"/>
            <a:r>
              <a:rPr lang="en-US" sz="1050" dirty="0"/>
              <a:t>…</a:t>
            </a:r>
          </a:p>
          <a:p>
            <a:pPr algn="ctr"/>
            <a:endParaRPr lang="en-US" sz="1050" dirty="0"/>
          </a:p>
        </p:txBody>
      </p:sp>
      <p:sp>
        <p:nvSpPr>
          <p:cNvPr id="20" name="TextBox 19"/>
          <p:cNvSpPr txBox="1"/>
          <p:nvPr/>
        </p:nvSpPr>
        <p:spPr>
          <a:xfrm>
            <a:off x="3924897" y="3705612"/>
            <a:ext cx="1020336" cy="253916"/>
          </a:xfrm>
          <a:prstGeom prst="rect">
            <a:avLst/>
          </a:prstGeom>
          <a:noFill/>
        </p:spPr>
        <p:txBody>
          <a:bodyPr wrap="square" rtlCol="0">
            <a:spAutoFit/>
          </a:bodyPr>
          <a:lstStyle/>
          <a:p>
            <a:pPr algn="ctr"/>
            <a:r>
              <a:rPr lang="en-US" sz="1050" dirty="0"/>
              <a:t>HDFS bridge</a:t>
            </a:r>
          </a:p>
        </p:txBody>
      </p:sp>
      <p:grpSp>
        <p:nvGrpSpPr>
          <p:cNvPr id="21" name="Group 20"/>
          <p:cNvGrpSpPr/>
          <p:nvPr/>
        </p:nvGrpSpPr>
        <p:grpSpPr>
          <a:xfrm>
            <a:off x="1638819" y="2473413"/>
            <a:ext cx="1838334" cy="2189323"/>
            <a:chOff x="204550" y="2777148"/>
            <a:chExt cx="2386250" cy="3100190"/>
          </a:xfrm>
        </p:grpSpPr>
        <p:sp>
          <p:nvSpPr>
            <p:cNvPr id="22" name="Rectangle 21"/>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200" dirty="0">
                <a:ln>
                  <a:solidFill>
                    <a:schemeClr val="bg1">
                      <a:alpha val="0"/>
                    </a:schemeClr>
                  </a:solidFill>
                </a:ln>
                <a:solidFill>
                  <a:schemeClr val="tx1"/>
                </a:solidFill>
              </a:endParaRPr>
            </a:p>
          </p:txBody>
        </p:sp>
        <p:sp>
          <p:nvSpPr>
            <p:cNvPr id="23" name="Rectangle 22"/>
            <p:cNvSpPr/>
            <p:nvPr/>
          </p:nvSpPr>
          <p:spPr bwMode="auto">
            <a:xfrm>
              <a:off x="228600" y="5407760"/>
              <a:ext cx="2362200" cy="457618"/>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200" kern="0" dirty="0">
                <a:ln>
                  <a:solidFill>
                    <a:schemeClr val="bg1">
                      <a:alpha val="0"/>
                    </a:schemeClr>
                  </a:solidFill>
                </a:ln>
              </a:endParaRPr>
            </a:p>
          </p:txBody>
        </p:sp>
        <p:pic>
          <p:nvPicPr>
            <p:cNvPr id="24" name="Picture 23"/>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332818" y="4064068"/>
              <a:ext cx="881287" cy="674105"/>
            </a:xfrm>
            <a:prstGeom prst="rect">
              <a:avLst/>
            </a:prstGeom>
          </p:spPr>
        </p:pic>
        <p:sp>
          <p:nvSpPr>
            <p:cNvPr id="25" name="TextBox 24"/>
            <p:cNvSpPr txBox="1"/>
            <p:nvPr/>
          </p:nvSpPr>
          <p:spPr>
            <a:xfrm>
              <a:off x="204550" y="5485094"/>
              <a:ext cx="2324096" cy="392244"/>
            </a:xfrm>
            <a:prstGeom prst="rect">
              <a:avLst/>
            </a:prstGeom>
            <a:noFill/>
          </p:spPr>
          <p:txBody>
            <a:bodyPr wrap="square" rtlCol="0">
              <a:spAutoFit/>
            </a:bodyPr>
            <a:lstStyle/>
            <a:p>
              <a:pPr algn="ctr"/>
              <a:r>
                <a:rPr lang="en-US" sz="1200" dirty="0"/>
                <a:t>Non-Relational data</a:t>
              </a:r>
            </a:p>
          </p:txBody>
        </p:sp>
      </p:grpSp>
      <p:grpSp>
        <p:nvGrpSpPr>
          <p:cNvPr id="26" name="Group 25"/>
          <p:cNvGrpSpPr/>
          <p:nvPr/>
        </p:nvGrpSpPr>
        <p:grpSpPr>
          <a:xfrm>
            <a:off x="2036470" y="3786532"/>
            <a:ext cx="1264127" cy="550441"/>
            <a:chOff x="1137787" y="5029200"/>
            <a:chExt cx="2133600" cy="856331"/>
          </a:xfrm>
        </p:grpSpPr>
        <p:sp>
          <p:nvSpPr>
            <p:cNvPr id="27" name="Text Box 2"/>
            <p:cNvSpPr txBox="1">
              <a:spLocks noChangeArrowheads="1"/>
            </p:cNvSpPr>
            <p:nvPr/>
          </p:nvSpPr>
          <p:spPr bwMode="auto">
            <a:xfrm>
              <a:off x="1137787" y="5442300"/>
              <a:ext cx="21336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HDFS data nodes</a:t>
              </a:r>
            </a:p>
          </p:txBody>
        </p:sp>
        <p:pic>
          <p:nvPicPr>
            <p:cNvPr id="28" name="Picture 27"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9076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3742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24410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1942989" y="2500570"/>
            <a:ext cx="591332" cy="430887"/>
            <a:chOff x="4490221" y="3167390"/>
            <a:chExt cx="767579" cy="670339"/>
          </a:xfrm>
        </p:grpSpPr>
        <p:sp>
          <p:nvSpPr>
            <p:cNvPr id="32" name="Rounded Rectangle 31"/>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solidFill>
              </a:endParaRPr>
            </a:p>
          </p:txBody>
        </p:sp>
        <p:sp>
          <p:nvSpPr>
            <p:cNvPr id="33" name="TextBox 32"/>
            <p:cNvSpPr txBox="1"/>
            <p:nvPr/>
          </p:nvSpPr>
          <p:spPr>
            <a:xfrm>
              <a:off x="4495800" y="3167390"/>
              <a:ext cx="762000" cy="670339"/>
            </a:xfrm>
            <a:prstGeom prst="rect">
              <a:avLst/>
            </a:prstGeom>
            <a:noFill/>
          </p:spPr>
          <p:txBody>
            <a:bodyPr wrap="square" rtlCol="0">
              <a:spAutoFit/>
            </a:bodyPr>
            <a:lstStyle/>
            <a:p>
              <a:pPr algn="ctr"/>
              <a:r>
                <a:rPr lang="en-US" sz="1100" dirty="0"/>
                <a:t>Social </a:t>
              </a:r>
              <a:br>
                <a:rPr lang="en-US" sz="1100" dirty="0"/>
              </a:br>
              <a:r>
                <a:rPr lang="en-US" sz="1100" dirty="0"/>
                <a:t>Apps</a:t>
              </a:r>
            </a:p>
          </p:txBody>
        </p:sp>
      </p:grpSp>
      <p:grpSp>
        <p:nvGrpSpPr>
          <p:cNvPr id="34" name="Group 33"/>
          <p:cNvGrpSpPr/>
          <p:nvPr/>
        </p:nvGrpSpPr>
        <p:grpSpPr>
          <a:xfrm>
            <a:off x="2555334" y="2517113"/>
            <a:ext cx="645737" cy="430887"/>
            <a:chOff x="4439045" y="3189508"/>
            <a:chExt cx="838200" cy="670337"/>
          </a:xfrm>
        </p:grpSpPr>
        <p:sp>
          <p:nvSpPr>
            <p:cNvPr id="35" name="Rounded Rectangle 34"/>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solidFill>
              </a:endParaRPr>
            </a:p>
          </p:txBody>
        </p:sp>
        <p:sp>
          <p:nvSpPr>
            <p:cNvPr id="36" name="TextBox 35"/>
            <p:cNvSpPr txBox="1"/>
            <p:nvPr/>
          </p:nvSpPr>
          <p:spPr>
            <a:xfrm>
              <a:off x="4439045" y="3189508"/>
              <a:ext cx="838200" cy="670337"/>
            </a:xfrm>
            <a:prstGeom prst="rect">
              <a:avLst/>
            </a:prstGeom>
            <a:noFill/>
          </p:spPr>
          <p:txBody>
            <a:bodyPr wrap="square" rtlCol="0">
              <a:spAutoFit/>
            </a:bodyPr>
            <a:lstStyle/>
            <a:p>
              <a:pPr algn="ctr"/>
              <a:r>
                <a:rPr lang="en-US" sz="1100" dirty="0"/>
                <a:t>Sensor </a:t>
              </a:r>
              <a:br>
                <a:rPr lang="en-US" sz="1100" dirty="0"/>
              </a:br>
              <a:r>
                <a:rPr lang="en-US" sz="1100" dirty="0"/>
                <a:t>&amp; RFID</a:t>
              </a:r>
            </a:p>
          </p:txBody>
        </p:sp>
      </p:grpSp>
      <p:grpSp>
        <p:nvGrpSpPr>
          <p:cNvPr id="37" name="Group 36"/>
          <p:cNvGrpSpPr/>
          <p:nvPr/>
        </p:nvGrpSpPr>
        <p:grpSpPr>
          <a:xfrm>
            <a:off x="1859550" y="2923220"/>
            <a:ext cx="763143" cy="432592"/>
            <a:chOff x="4382627" y="3194496"/>
            <a:chExt cx="990600" cy="672989"/>
          </a:xfrm>
        </p:grpSpPr>
        <p:sp>
          <p:nvSpPr>
            <p:cNvPr id="38" name="Rounded Rectangle 37"/>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solidFill>
              </a:endParaRPr>
            </a:p>
          </p:txBody>
        </p:sp>
        <p:sp>
          <p:nvSpPr>
            <p:cNvPr id="39" name="TextBox 38"/>
            <p:cNvSpPr txBox="1"/>
            <p:nvPr/>
          </p:nvSpPr>
          <p:spPr>
            <a:xfrm>
              <a:off x="4382627" y="3197148"/>
              <a:ext cx="990600" cy="670337"/>
            </a:xfrm>
            <a:prstGeom prst="rect">
              <a:avLst/>
            </a:prstGeom>
            <a:noFill/>
          </p:spPr>
          <p:txBody>
            <a:bodyPr wrap="square" rtlCol="0">
              <a:spAutoFit/>
            </a:bodyPr>
            <a:lstStyle/>
            <a:p>
              <a:pPr algn="ctr"/>
              <a:r>
                <a:rPr lang="en-US" sz="1100" dirty="0"/>
                <a:t>Mobile </a:t>
              </a:r>
              <a:br>
                <a:rPr lang="en-US" sz="1100" dirty="0"/>
              </a:br>
              <a:r>
                <a:rPr lang="en-US" sz="1100" dirty="0"/>
                <a:t>Apps</a:t>
              </a:r>
            </a:p>
          </p:txBody>
        </p:sp>
      </p:grpSp>
      <p:grpSp>
        <p:nvGrpSpPr>
          <p:cNvPr id="40" name="Group 39"/>
          <p:cNvGrpSpPr/>
          <p:nvPr/>
        </p:nvGrpSpPr>
        <p:grpSpPr>
          <a:xfrm>
            <a:off x="2567250" y="2925436"/>
            <a:ext cx="645737" cy="430887"/>
            <a:chOff x="4462330" y="3185973"/>
            <a:chExt cx="838200" cy="670339"/>
          </a:xfrm>
        </p:grpSpPr>
        <p:sp>
          <p:nvSpPr>
            <p:cNvPr id="41" name="Rounded Rectangle 40"/>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solidFill>
              </a:endParaRPr>
            </a:p>
          </p:txBody>
        </p:sp>
        <p:sp>
          <p:nvSpPr>
            <p:cNvPr id="42" name="TextBox 41"/>
            <p:cNvSpPr txBox="1"/>
            <p:nvPr/>
          </p:nvSpPr>
          <p:spPr>
            <a:xfrm>
              <a:off x="4462330" y="3185973"/>
              <a:ext cx="838200" cy="670339"/>
            </a:xfrm>
            <a:prstGeom prst="rect">
              <a:avLst/>
            </a:prstGeom>
            <a:noFill/>
          </p:spPr>
          <p:txBody>
            <a:bodyPr wrap="square" rtlCol="0">
              <a:spAutoFit/>
            </a:bodyPr>
            <a:lstStyle/>
            <a:p>
              <a:pPr algn="ctr"/>
              <a:r>
                <a:rPr lang="en-US" sz="1100" dirty="0"/>
                <a:t>Web</a:t>
              </a:r>
              <a:br>
                <a:rPr lang="en-US" sz="1100" dirty="0"/>
              </a:br>
              <a:r>
                <a:rPr lang="en-US" sz="1100" dirty="0"/>
                <a:t>Apps</a:t>
              </a:r>
            </a:p>
          </p:txBody>
        </p:sp>
      </p:grpSp>
      <p:grpSp>
        <p:nvGrpSpPr>
          <p:cNvPr id="43" name="Group 42"/>
          <p:cNvGrpSpPr/>
          <p:nvPr/>
        </p:nvGrpSpPr>
        <p:grpSpPr>
          <a:xfrm>
            <a:off x="3158797" y="3805901"/>
            <a:ext cx="576353" cy="264914"/>
            <a:chOff x="3117778" y="5562600"/>
            <a:chExt cx="705060" cy="304086"/>
          </a:xfrm>
        </p:grpSpPr>
        <p:cxnSp>
          <p:nvCxnSpPr>
            <p:cNvPr id="44" name="Straight Arrow Connector 43"/>
            <p:cNvCxnSpPr/>
            <p:nvPr/>
          </p:nvCxnSpPr>
          <p:spPr>
            <a:xfrm>
              <a:off x="3117778" y="5719718"/>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3124200" y="5562600"/>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3124200" y="5863572"/>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grpSp>
        <p:nvGrpSpPr>
          <p:cNvPr id="47" name="Group 46"/>
          <p:cNvGrpSpPr/>
          <p:nvPr/>
        </p:nvGrpSpPr>
        <p:grpSpPr>
          <a:xfrm>
            <a:off x="5273385" y="4329221"/>
            <a:ext cx="1841790" cy="300082"/>
            <a:chOff x="228600" y="5425298"/>
            <a:chExt cx="2427651" cy="422539"/>
          </a:xfrm>
        </p:grpSpPr>
        <p:sp>
          <p:nvSpPr>
            <p:cNvPr id="49" name="Rectangle 48"/>
            <p:cNvSpPr/>
            <p:nvPr/>
          </p:nvSpPr>
          <p:spPr bwMode="auto">
            <a:xfrm>
              <a:off x="228600" y="5425298"/>
              <a:ext cx="2362200" cy="422539"/>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050" kern="0" dirty="0">
                <a:ln>
                  <a:solidFill>
                    <a:schemeClr val="bg1">
                      <a:alpha val="0"/>
                    </a:schemeClr>
                  </a:solidFill>
                </a:ln>
              </a:endParaRPr>
            </a:p>
          </p:txBody>
        </p:sp>
        <p:sp>
          <p:nvSpPr>
            <p:cNvPr id="50" name="TextBox 49"/>
            <p:cNvSpPr txBox="1"/>
            <p:nvPr/>
          </p:nvSpPr>
          <p:spPr>
            <a:xfrm>
              <a:off x="332152" y="5440877"/>
              <a:ext cx="2324099" cy="390036"/>
            </a:xfrm>
            <a:prstGeom prst="rect">
              <a:avLst/>
            </a:prstGeom>
            <a:noFill/>
          </p:spPr>
          <p:txBody>
            <a:bodyPr wrap="square" rtlCol="0">
              <a:spAutoFit/>
            </a:bodyPr>
            <a:lstStyle/>
            <a:p>
              <a:pPr algn="ctr"/>
              <a:r>
                <a:rPr lang="en-US" sz="1200" dirty="0"/>
                <a:t>Relational data</a:t>
              </a:r>
            </a:p>
          </p:txBody>
        </p:sp>
      </p:grpSp>
      <p:sp>
        <p:nvSpPr>
          <p:cNvPr id="51" name="Rounded Rectangle 50"/>
          <p:cNvSpPr/>
          <p:nvPr/>
        </p:nvSpPr>
        <p:spPr>
          <a:xfrm>
            <a:off x="5380020" y="2571499"/>
            <a:ext cx="1583404" cy="38130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52" name="TextBox 51"/>
          <p:cNvSpPr txBox="1"/>
          <p:nvPr/>
        </p:nvSpPr>
        <p:spPr>
          <a:xfrm>
            <a:off x="5337967" y="2571499"/>
            <a:ext cx="1690037" cy="415498"/>
          </a:xfrm>
          <a:prstGeom prst="rect">
            <a:avLst/>
          </a:prstGeom>
          <a:noFill/>
        </p:spPr>
        <p:txBody>
          <a:bodyPr wrap="square" rtlCol="0">
            <a:spAutoFit/>
          </a:bodyPr>
          <a:lstStyle/>
          <a:p>
            <a:pPr algn="ctr"/>
            <a:r>
              <a:rPr lang="en-US" sz="1050" dirty="0"/>
              <a:t>Traditional schema-based DW applications</a:t>
            </a:r>
          </a:p>
        </p:txBody>
      </p:sp>
      <p:sp>
        <p:nvSpPr>
          <p:cNvPr id="53" name="Text Box 2"/>
          <p:cNvSpPr txBox="1">
            <a:spLocks noChangeArrowheads="1"/>
          </p:cNvSpPr>
          <p:nvPr/>
        </p:nvSpPr>
        <p:spPr bwMode="auto">
          <a:xfrm>
            <a:off x="5526678" y="4053769"/>
            <a:ext cx="1020968" cy="28651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PDW V2</a:t>
            </a:r>
          </a:p>
        </p:txBody>
      </p:sp>
      <p:grpSp>
        <p:nvGrpSpPr>
          <p:cNvPr id="54" name="Group 53"/>
          <p:cNvGrpSpPr/>
          <p:nvPr/>
        </p:nvGrpSpPr>
        <p:grpSpPr>
          <a:xfrm>
            <a:off x="5899216" y="3140038"/>
            <a:ext cx="1153055" cy="1008887"/>
            <a:chOff x="6324600" y="3782906"/>
            <a:chExt cx="1752600" cy="1739819"/>
          </a:xfrm>
        </p:grpSpPr>
        <p:cxnSp>
          <p:nvCxnSpPr>
            <p:cNvPr id="55" name="Straight Connector 54"/>
            <p:cNvCxnSpPr>
              <a:stCxn id="66" idx="2"/>
              <a:endCxn id="65"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56" name="Straight Connector 55"/>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57" name="Straight Connector 56"/>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58" name="Straight Connector 57"/>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59" name="Straight Connector 58"/>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60" name="Picture 59"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7" name="Straight Arrow Connector 66"/>
          <p:cNvCxnSpPr/>
          <p:nvPr/>
        </p:nvCxnSpPr>
        <p:spPr>
          <a:xfrm>
            <a:off x="5086350" y="3977522"/>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a:off x="5091652" y="3839869"/>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a:off x="5091652" y="4103554"/>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70" name="Group 69"/>
          <p:cNvGrpSpPr/>
          <p:nvPr/>
        </p:nvGrpSpPr>
        <p:grpSpPr>
          <a:xfrm>
            <a:off x="2418940" y="3111644"/>
            <a:ext cx="3652463" cy="594193"/>
            <a:chOff x="1701254" y="4510478"/>
            <a:chExt cx="4869950" cy="792257"/>
          </a:xfrm>
        </p:grpSpPr>
        <p:sp>
          <p:nvSpPr>
            <p:cNvPr id="71" name="Text Box 2"/>
            <p:cNvSpPr txBox="1">
              <a:spLocks noChangeArrowheads="1"/>
            </p:cNvSpPr>
            <p:nvPr/>
          </p:nvSpPr>
          <p:spPr bwMode="auto">
            <a:xfrm>
              <a:off x="1701254" y="4770153"/>
              <a:ext cx="1685502" cy="518644"/>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 </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HDFS Reads</a:t>
              </a:r>
            </a:p>
          </p:txBody>
        </p:sp>
        <p:sp>
          <p:nvSpPr>
            <p:cNvPr id="72" name="Text Box 2"/>
            <p:cNvSpPr txBox="1">
              <a:spLocks noChangeArrowheads="1"/>
            </p:cNvSpPr>
            <p:nvPr/>
          </p:nvSpPr>
          <p:spPr bwMode="auto">
            <a:xfrm>
              <a:off x="5410200" y="4510478"/>
              <a:ext cx="1161004" cy="79225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Importing</a:t>
              </a:r>
            </a:p>
          </p:txBody>
        </p:sp>
      </p:grpSp>
      <p:sp>
        <p:nvSpPr>
          <p:cNvPr id="73" name="Title 1"/>
          <p:cNvSpPr>
            <a:spLocks noGrp="1"/>
          </p:cNvSpPr>
          <p:nvPr>
            <p:ph type="title"/>
          </p:nvPr>
        </p:nvSpPr>
        <p:spPr>
          <a:xfrm>
            <a:off x="434634" y="177861"/>
            <a:ext cx="8229600" cy="514350"/>
          </a:xfrm>
        </p:spPr>
        <p:txBody>
          <a:bodyPr/>
          <a:lstStyle/>
          <a:p>
            <a:r>
              <a:rPr lang="en-US" sz="2800" dirty="0" smtClean="0"/>
              <a:t>Querying non-relational data – HFDS bridge </a:t>
            </a:r>
            <a:endParaRPr lang="en-US" sz="2800" dirty="0"/>
          </a:p>
        </p:txBody>
      </p:sp>
      <p:sp>
        <p:nvSpPr>
          <p:cNvPr id="74" name="Content Placeholder 2"/>
          <p:cNvSpPr>
            <a:spLocks noGrp="1"/>
          </p:cNvSpPr>
          <p:nvPr>
            <p:ph idx="1"/>
          </p:nvPr>
        </p:nvSpPr>
        <p:spPr>
          <a:xfrm>
            <a:off x="377621" y="781443"/>
            <a:ext cx="8229600" cy="1132626"/>
          </a:xfrm>
        </p:spPr>
        <p:txBody>
          <a:bodyPr>
            <a:noAutofit/>
          </a:bodyPr>
          <a:lstStyle/>
          <a:p>
            <a:pPr marL="457200" indent="-457200">
              <a:buFont typeface="+mj-lt"/>
              <a:buAutoNum type="arabicPeriod"/>
            </a:pPr>
            <a:r>
              <a:rPr lang="en-US" sz="1600" dirty="0" smtClean="0"/>
              <a:t>Data gets imported (moved) ‘on-the-fly’ via parallel HDFS readers </a:t>
            </a:r>
          </a:p>
          <a:p>
            <a:pPr marL="457200" indent="-457200">
              <a:buFont typeface="+mj-lt"/>
              <a:buAutoNum type="arabicPeriod"/>
            </a:pPr>
            <a:r>
              <a:rPr lang="en-US" sz="1600" dirty="0" smtClean="0"/>
              <a:t>Schema validation against stored external table shell objects </a:t>
            </a:r>
          </a:p>
          <a:p>
            <a:pPr marL="457200" indent="-457200">
              <a:buFont typeface="+mj-lt"/>
              <a:buAutoNum type="arabicPeriod"/>
            </a:pPr>
            <a:r>
              <a:rPr lang="en-US" sz="1600" dirty="0" smtClean="0"/>
              <a:t>Data ‘lands’ in temporary tables (Q-tables) for processing </a:t>
            </a:r>
          </a:p>
          <a:p>
            <a:pPr marL="457200" indent="-457200">
              <a:buFont typeface="+mj-lt"/>
              <a:buAutoNum type="arabicPeriod"/>
            </a:pPr>
            <a:r>
              <a:rPr lang="en-US" sz="1600" dirty="0" smtClean="0"/>
              <a:t>Data gets removed after results are returned to the client</a:t>
            </a:r>
            <a:endParaRPr lang="en-US" sz="1600" dirty="0"/>
          </a:p>
        </p:txBody>
      </p:sp>
    </p:spTree>
    <p:extLst>
      <p:ext uri="{BB962C8B-B14F-4D97-AF65-F5344CB8AC3E}">
        <p14:creationId xmlns:p14="http://schemas.microsoft.com/office/powerpoint/2010/main" val="2852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ppt_x"/>
                                          </p:val>
                                        </p:tav>
                                        <p:tav tm="100000">
                                          <p:val>
                                            <p:strVal val="#ppt_x"/>
                                          </p:val>
                                        </p:tav>
                                      </p:tavLst>
                                    </p:anim>
                                    <p:anim calcmode="lin" valueType="num">
                                      <p:cBhvr additive="base">
                                        <p:cTn id="28" dur="500" fill="hold"/>
                                        <p:tgtEl>
                                          <p:spTgt spid="6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fill="hold"/>
                                        <p:tgtEl>
                                          <p:spTgt spid="68"/>
                                        </p:tgtEl>
                                        <p:attrNameLst>
                                          <p:attrName>ppt_x</p:attrName>
                                        </p:attrNameLst>
                                      </p:cBhvr>
                                      <p:tavLst>
                                        <p:tav tm="0">
                                          <p:val>
                                            <p:strVal val="#ppt_x"/>
                                          </p:val>
                                        </p:tav>
                                        <p:tav tm="100000">
                                          <p:val>
                                            <p:strVal val="#ppt_x"/>
                                          </p:val>
                                        </p:tav>
                                      </p:tavLst>
                                    </p:anim>
                                    <p:anim calcmode="lin" valueType="num">
                                      <p:cBhvr additive="base">
                                        <p:cTn id="3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p:bldP spid="18" grpId="0"/>
      <p:bldP spid="19" grpId="0"/>
      <p:bldP spid="20"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sp>
        <p:nvSpPr>
          <p:cNvPr id="2" name="TextBox 1"/>
          <p:cNvSpPr txBox="1"/>
          <p:nvPr/>
        </p:nvSpPr>
        <p:spPr>
          <a:xfrm>
            <a:off x="541096" y="702382"/>
            <a:ext cx="10732169" cy="1446550"/>
          </a:xfrm>
          <a:prstGeom prst="rect">
            <a:avLst/>
          </a:prstGeom>
          <a:noFill/>
        </p:spPr>
        <p:txBody>
          <a:bodyPr wrap="square" rtlCol="0">
            <a:spAutoFit/>
          </a:bodyPr>
          <a:lstStyle/>
          <a:p>
            <a:r>
              <a:rPr lang="en-GB" sz="4400" dirty="0" smtClean="0">
                <a:solidFill>
                  <a:prstClr val="white"/>
                </a:solidFill>
              </a:rPr>
              <a:t>Demo: </a:t>
            </a:r>
            <a:r>
              <a:rPr lang="en-GB" sz="4400" dirty="0" smtClean="0">
                <a:solidFill>
                  <a:prstClr val="white"/>
                </a:solidFill>
              </a:rPr>
              <a:t>Assign Administrator Roles</a:t>
            </a:r>
            <a:endParaRPr lang="en-GB" sz="4400" dirty="0">
              <a:solidFill>
                <a:prstClr val="white"/>
              </a:solidFill>
            </a:endParaRPr>
          </a:p>
          <a:p>
            <a:endParaRPr lang="en-NZ" sz="4400" dirty="0">
              <a:solidFill>
                <a:prstClr val="white"/>
              </a:solidFill>
            </a:endParaRPr>
          </a:p>
        </p:txBody>
      </p:sp>
    </p:spTree>
    <p:extLst>
      <p:ext uri="{BB962C8B-B14F-4D97-AF65-F5344CB8AC3E}">
        <p14:creationId xmlns:p14="http://schemas.microsoft.com/office/powerpoint/2010/main" val="363705585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Delegated Administration</a:t>
            </a:r>
            <a:endParaRPr lang="en-GB" dirty="0"/>
          </a:p>
        </p:txBody>
      </p:sp>
      <p:sp>
        <p:nvSpPr>
          <p:cNvPr id="3" name="Content Placeholder 2"/>
          <p:cNvSpPr>
            <a:spLocks noGrp="1"/>
          </p:cNvSpPr>
          <p:nvPr>
            <p:ph sz="quarter" idx="10"/>
          </p:nvPr>
        </p:nvSpPr>
        <p:spPr/>
        <p:txBody>
          <a:bodyPr/>
          <a:lstStyle/>
          <a:p>
            <a:pPr>
              <a:spcAft>
                <a:spcPts val="600"/>
              </a:spcAft>
            </a:pPr>
            <a:r>
              <a:rPr lang="en-US" dirty="0"/>
              <a:t>Delegated administration process</a:t>
            </a:r>
          </a:p>
          <a:p>
            <a:pPr lvl="1">
              <a:spcAft>
                <a:spcPts val="600"/>
              </a:spcAft>
            </a:pPr>
            <a:r>
              <a:rPr lang="en-US" dirty="0"/>
              <a:t>Open offer email from partner</a:t>
            </a:r>
          </a:p>
          <a:p>
            <a:pPr lvl="1">
              <a:spcAft>
                <a:spcPts val="600"/>
              </a:spcAft>
            </a:pPr>
            <a:r>
              <a:rPr lang="en-US" dirty="0"/>
              <a:t>Navigate to authorization page in Office 365</a:t>
            </a:r>
          </a:p>
          <a:p>
            <a:pPr lvl="1">
              <a:spcAft>
                <a:spcPts val="600"/>
              </a:spcAft>
            </a:pPr>
            <a:r>
              <a:rPr lang="en-US" dirty="0"/>
              <a:t>Authorize the partner</a:t>
            </a:r>
          </a:p>
          <a:p>
            <a:pPr lvl="1">
              <a:spcAft>
                <a:spcPts val="600"/>
              </a:spcAft>
            </a:pPr>
            <a:r>
              <a:rPr lang="en-US" dirty="0"/>
              <a:t>Start the trial or </a:t>
            </a:r>
            <a:r>
              <a:rPr lang="en-US" dirty="0" smtClean="0"/>
              <a:t>subscription</a:t>
            </a:r>
            <a:endParaRPr lang="en-US" dirty="0"/>
          </a:p>
          <a:p>
            <a:pPr>
              <a:spcAft>
                <a:spcPts val="600"/>
              </a:spcAft>
            </a:pPr>
            <a:r>
              <a:rPr lang="en-US" dirty="0"/>
              <a:t>Partner assigned administration roles</a:t>
            </a:r>
          </a:p>
          <a:p>
            <a:pPr lvl="1">
              <a:spcAft>
                <a:spcPts val="600"/>
              </a:spcAft>
            </a:pPr>
            <a:r>
              <a:rPr lang="en-US" dirty="0"/>
              <a:t>Full administration = Global administrator</a:t>
            </a:r>
          </a:p>
          <a:p>
            <a:pPr lvl="1">
              <a:spcAft>
                <a:spcPts val="600"/>
              </a:spcAft>
            </a:pPr>
            <a:r>
              <a:rPr lang="en-US" dirty="0"/>
              <a:t>Limited administration = Password </a:t>
            </a:r>
            <a:r>
              <a:rPr lang="en-US" dirty="0" smtClean="0"/>
              <a:t>administrator</a:t>
            </a:r>
            <a:endParaRPr lang="en-US" dirty="0"/>
          </a:p>
        </p:txBody>
      </p:sp>
    </p:spTree>
    <p:extLst>
      <p:ext uri="{BB962C8B-B14F-4D97-AF65-F5344CB8AC3E}">
        <p14:creationId xmlns:p14="http://schemas.microsoft.com/office/powerpoint/2010/main" val="233082021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Common Errors and Best Practice Guidelines</a:t>
            </a:r>
            <a:endParaRPr lang="en-GB" dirty="0"/>
          </a:p>
        </p:txBody>
      </p:sp>
      <p:sp>
        <p:nvSpPr>
          <p:cNvPr id="3" name="Content Placeholder 2"/>
          <p:cNvSpPr>
            <a:spLocks noGrp="1"/>
          </p:cNvSpPr>
          <p:nvPr>
            <p:ph sz="quarter" idx="10"/>
          </p:nvPr>
        </p:nvSpPr>
        <p:spPr>
          <a:xfrm>
            <a:off x="379413" y="1388226"/>
            <a:ext cx="11525250" cy="4740725"/>
          </a:xfrm>
        </p:spPr>
        <p:txBody>
          <a:bodyPr>
            <a:normAutofit fontScale="92500" lnSpcReduction="10000"/>
          </a:bodyPr>
          <a:lstStyle/>
          <a:p>
            <a:pPr>
              <a:spcAft>
                <a:spcPts val="600"/>
              </a:spcAft>
            </a:pPr>
            <a:r>
              <a:rPr lang="en-US" dirty="0"/>
              <a:t>Common errors</a:t>
            </a:r>
          </a:p>
          <a:p>
            <a:pPr lvl="1">
              <a:spcAft>
                <a:spcPts val="600"/>
              </a:spcAft>
            </a:pPr>
            <a:r>
              <a:rPr lang="en-GB" dirty="0"/>
              <a:t>Granting more access than is necessary</a:t>
            </a:r>
          </a:p>
          <a:p>
            <a:pPr lvl="1">
              <a:spcAft>
                <a:spcPts val="600"/>
              </a:spcAft>
            </a:pPr>
            <a:r>
              <a:rPr lang="en-GB" dirty="0"/>
              <a:t>Not planning administration roles</a:t>
            </a:r>
          </a:p>
          <a:p>
            <a:pPr lvl="1">
              <a:spcAft>
                <a:spcPts val="600"/>
              </a:spcAft>
            </a:pPr>
            <a:r>
              <a:rPr lang="en-GB" dirty="0"/>
              <a:t>Not following a reference </a:t>
            </a:r>
            <a:r>
              <a:rPr lang="en-GB" dirty="0" smtClean="0"/>
              <a:t>model</a:t>
            </a:r>
            <a:endParaRPr lang="en-GB" dirty="0"/>
          </a:p>
          <a:p>
            <a:pPr>
              <a:spcAft>
                <a:spcPts val="600"/>
              </a:spcAft>
            </a:pPr>
            <a:r>
              <a:rPr lang="en-US" dirty="0"/>
              <a:t>Best practices</a:t>
            </a:r>
          </a:p>
          <a:p>
            <a:pPr lvl="1">
              <a:spcAft>
                <a:spcPts val="600"/>
              </a:spcAft>
            </a:pPr>
            <a:r>
              <a:rPr lang="en-GB" dirty="0"/>
              <a:t>Ensure that administrator roles are carefully planned</a:t>
            </a:r>
          </a:p>
          <a:p>
            <a:pPr lvl="1">
              <a:spcAft>
                <a:spcPts val="600"/>
              </a:spcAft>
            </a:pPr>
            <a:r>
              <a:rPr lang="en-GB" dirty="0"/>
              <a:t>Document and audit administration roles/privileges</a:t>
            </a:r>
          </a:p>
          <a:p>
            <a:pPr lvl="1">
              <a:spcAft>
                <a:spcPts val="600"/>
              </a:spcAft>
            </a:pPr>
            <a:r>
              <a:rPr lang="en-GB" dirty="0"/>
              <a:t>Keep administration roles up to date</a:t>
            </a:r>
          </a:p>
          <a:p>
            <a:pPr lvl="1">
              <a:spcAft>
                <a:spcPts val="600"/>
              </a:spcAft>
            </a:pPr>
            <a:r>
              <a:rPr lang="en-GB" dirty="0"/>
              <a:t>Get approval/sign off on administration roles design</a:t>
            </a:r>
            <a:endParaRPr lang="en-US" dirty="0"/>
          </a:p>
          <a:p>
            <a:endParaRPr lang="en-US" dirty="0"/>
          </a:p>
        </p:txBody>
      </p:sp>
    </p:spTree>
    <p:extLst>
      <p:ext uri="{BB962C8B-B14F-4D97-AF65-F5344CB8AC3E}">
        <p14:creationId xmlns:p14="http://schemas.microsoft.com/office/powerpoint/2010/main" val="266850237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86C400"/>
        </a:solidFill>
        <a:effectLst/>
      </p:bgPr>
    </p:bg>
    <p:spTree>
      <p:nvGrpSpPr>
        <p:cNvPr id="1" name=""/>
        <p:cNvGrpSpPr/>
        <p:nvPr/>
      </p:nvGrpSpPr>
      <p:grpSpPr>
        <a:xfrm>
          <a:off x="0" y="0"/>
          <a:ext cx="0" cy="0"/>
          <a:chOff x="0" y="0"/>
          <a:chExt cx="0" cy="0"/>
        </a:xfrm>
      </p:grpSpPr>
      <p:sp>
        <p:nvSpPr>
          <p:cNvPr id="2" name="TextBox 1"/>
          <p:cNvSpPr txBox="1"/>
          <p:nvPr/>
        </p:nvSpPr>
        <p:spPr>
          <a:xfrm>
            <a:off x="541096" y="702382"/>
            <a:ext cx="10732169" cy="738664"/>
          </a:xfrm>
          <a:prstGeom prst="rect">
            <a:avLst/>
          </a:prstGeom>
          <a:noFill/>
        </p:spPr>
        <p:txBody>
          <a:bodyPr wrap="square" rtlCol="0">
            <a:spAutoFit/>
          </a:bodyPr>
          <a:lstStyle/>
          <a:p>
            <a:r>
              <a:rPr lang="en-GB" sz="4200" dirty="0">
                <a:solidFill>
                  <a:schemeClr val="bg1"/>
                </a:solidFill>
              </a:rPr>
              <a:t>Configure Password Management</a:t>
            </a:r>
          </a:p>
        </p:txBody>
      </p:sp>
      <p:sp>
        <p:nvSpPr>
          <p:cNvPr id="3" name="Text Placeholder 2"/>
          <p:cNvSpPr txBox="1">
            <a:spLocks/>
          </p:cNvSpPr>
          <p:nvPr/>
        </p:nvSpPr>
        <p:spPr>
          <a:xfrm>
            <a:off x="541096" y="1710644"/>
            <a:ext cx="10825541" cy="5147356"/>
          </a:xfrm>
          <a:prstGeom prst="rect">
            <a:avLst/>
          </a:prstGeom>
        </p:spPr>
        <p:txBody>
          <a:bodyPr/>
          <a:lst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0" dirty="0" smtClean="0">
                <a:solidFill>
                  <a:schemeClr val="bg1"/>
                </a:solidFill>
              </a:rPr>
              <a:t>Manage Passwords and Password Policies
Manage Passwords and Password Policies with PowerShell
</a:t>
            </a:r>
            <a:r>
              <a:rPr lang="en-GB" b="0" dirty="0" smtClean="0">
                <a:solidFill>
                  <a:schemeClr val="bg1"/>
                </a:solidFill>
              </a:rPr>
              <a:t>Demo: Changing Passwords and Setting </a:t>
            </a:r>
            <a:r>
              <a:rPr lang="en-GB" b="0" smtClean="0">
                <a:solidFill>
                  <a:schemeClr val="bg1"/>
                </a:solidFill>
              </a:rPr>
              <a:t>Password Policy</a:t>
            </a:r>
            <a:endParaRPr lang="en-GB" b="0" dirty="0" smtClean="0">
              <a:solidFill>
                <a:schemeClr val="bg1"/>
              </a:solidFill>
            </a:endParaRPr>
          </a:p>
          <a:p>
            <a:r>
              <a:rPr lang="en-GB" b="0" dirty="0" smtClean="0">
                <a:solidFill>
                  <a:schemeClr val="bg1"/>
                </a:solidFill>
              </a:rPr>
              <a:t>Common </a:t>
            </a:r>
            <a:r>
              <a:rPr lang="en-GB" b="0" dirty="0" smtClean="0">
                <a:solidFill>
                  <a:schemeClr val="bg1"/>
                </a:solidFill>
              </a:rPr>
              <a:t>Errors and Best Practice Guidelines</a:t>
            </a:r>
            <a:endParaRPr lang="en-GB" b="0" dirty="0">
              <a:solidFill>
                <a:schemeClr val="bg1"/>
              </a:solidFill>
            </a:endParaRPr>
          </a:p>
        </p:txBody>
      </p:sp>
    </p:spTree>
    <p:extLst>
      <p:ext uri="{BB962C8B-B14F-4D97-AF65-F5344CB8AC3E}">
        <p14:creationId xmlns:p14="http://schemas.microsoft.com/office/powerpoint/2010/main" val="22148007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Manage Passwords and Password Policies</a:t>
            </a:r>
            <a:endParaRPr lang="en-GB" dirty="0"/>
          </a:p>
        </p:txBody>
      </p:sp>
      <p:sp>
        <p:nvSpPr>
          <p:cNvPr id="3" name="Content Placeholder 2"/>
          <p:cNvSpPr>
            <a:spLocks noGrp="1"/>
          </p:cNvSpPr>
          <p:nvPr>
            <p:ph sz="quarter" idx="10"/>
          </p:nvPr>
        </p:nvSpPr>
        <p:spPr>
          <a:xfrm>
            <a:off x="379514" y="1388226"/>
            <a:ext cx="11525250" cy="4608920"/>
          </a:xfrm>
        </p:spPr>
        <p:txBody>
          <a:bodyPr>
            <a:normAutofit lnSpcReduction="10000"/>
          </a:bodyPr>
          <a:lstStyle/>
          <a:p>
            <a:pPr>
              <a:spcAft>
                <a:spcPts val="600"/>
              </a:spcAft>
            </a:pPr>
            <a:r>
              <a:rPr lang="en-US" dirty="0"/>
              <a:t>Password expiry policy</a:t>
            </a:r>
          </a:p>
          <a:p>
            <a:pPr lvl="1">
              <a:spcAft>
                <a:spcPts val="600"/>
              </a:spcAft>
            </a:pPr>
            <a:r>
              <a:rPr lang="en-US" dirty="0"/>
              <a:t>Number of days before it expires</a:t>
            </a:r>
          </a:p>
          <a:p>
            <a:pPr lvl="1">
              <a:spcAft>
                <a:spcPts val="600"/>
              </a:spcAft>
            </a:pPr>
            <a:r>
              <a:rPr lang="en-US" dirty="0"/>
              <a:t>Number of days warning prior to </a:t>
            </a:r>
            <a:r>
              <a:rPr lang="en-US" dirty="0" smtClean="0"/>
              <a:t>expiry</a:t>
            </a:r>
            <a:endParaRPr lang="en-US" dirty="0"/>
          </a:p>
          <a:p>
            <a:pPr>
              <a:spcAft>
                <a:spcPts val="600"/>
              </a:spcAft>
            </a:pPr>
            <a:r>
              <a:rPr lang="en-US" dirty="0"/>
              <a:t>Resetting user passwords</a:t>
            </a:r>
          </a:p>
          <a:p>
            <a:pPr lvl="1">
              <a:spcAft>
                <a:spcPts val="600"/>
              </a:spcAft>
            </a:pPr>
            <a:r>
              <a:rPr lang="en-US" dirty="0"/>
              <a:t>Creates new temporary </a:t>
            </a:r>
            <a:r>
              <a:rPr lang="en-US" dirty="0" smtClean="0"/>
              <a:t>password</a:t>
            </a:r>
            <a:endParaRPr lang="en-US" dirty="0"/>
          </a:p>
          <a:p>
            <a:pPr>
              <a:spcAft>
                <a:spcPts val="600"/>
              </a:spcAft>
            </a:pPr>
            <a:r>
              <a:rPr lang="en-US" dirty="0"/>
              <a:t>Resetting admin passwords</a:t>
            </a:r>
          </a:p>
          <a:p>
            <a:pPr lvl="1">
              <a:spcAft>
                <a:spcPts val="600"/>
              </a:spcAft>
            </a:pPr>
            <a:r>
              <a:rPr lang="en-US" dirty="0"/>
              <a:t>Reset it yourself</a:t>
            </a:r>
          </a:p>
          <a:p>
            <a:pPr lvl="1">
              <a:spcAft>
                <a:spcPts val="600"/>
              </a:spcAft>
            </a:pPr>
            <a:r>
              <a:rPr lang="en-US" dirty="0"/>
              <a:t>Get another admin to reset for you </a:t>
            </a:r>
          </a:p>
        </p:txBody>
      </p:sp>
    </p:spTree>
    <p:extLst>
      <p:ext uri="{BB962C8B-B14F-4D97-AF65-F5344CB8AC3E}">
        <p14:creationId xmlns:p14="http://schemas.microsoft.com/office/powerpoint/2010/main" val="394655099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Manage Passwords and Password Policies with PowerShell</a:t>
            </a:r>
            <a:endParaRPr lang="en-GB" dirty="0"/>
          </a:p>
        </p:txBody>
      </p:sp>
      <p:sp>
        <p:nvSpPr>
          <p:cNvPr id="3" name="Content Placeholder 2"/>
          <p:cNvSpPr>
            <a:spLocks noGrp="1"/>
          </p:cNvSpPr>
          <p:nvPr>
            <p:ph sz="quarter" idx="10"/>
          </p:nvPr>
        </p:nvSpPr>
        <p:spPr>
          <a:xfrm>
            <a:off x="379413" y="1388226"/>
            <a:ext cx="11525250" cy="4823104"/>
          </a:xfrm>
        </p:spPr>
        <p:txBody>
          <a:bodyPr>
            <a:normAutofit fontScale="92500" lnSpcReduction="10000"/>
          </a:bodyPr>
          <a:lstStyle/>
          <a:p>
            <a:pPr>
              <a:spcAft>
                <a:spcPts val="600"/>
              </a:spcAft>
            </a:pPr>
            <a:r>
              <a:rPr lang="en-GB" sz="2400" dirty="0"/>
              <a:t>Change/reset a user’s </a:t>
            </a:r>
            <a:r>
              <a:rPr lang="en-GB" sz="2400" dirty="0" smtClean="0"/>
              <a:t>password</a:t>
            </a:r>
            <a:endParaRPr lang="en-GB" sz="1200" dirty="0"/>
          </a:p>
          <a:p>
            <a:pPr>
              <a:spcAft>
                <a:spcPts val="600"/>
              </a:spcAft>
            </a:pPr>
            <a:r>
              <a:rPr lang="en-GB" sz="2400" dirty="0"/>
              <a:t>Set tenant password policy</a:t>
            </a:r>
          </a:p>
          <a:p>
            <a:pPr lvl="1">
              <a:spcAft>
                <a:spcPts val="600"/>
              </a:spcAft>
            </a:pPr>
            <a:r>
              <a:rPr lang="en-GB" sz="2000" dirty="0"/>
              <a:t>Password expiry</a:t>
            </a:r>
          </a:p>
          <a:p>
            <a:pPr lvl="1">
              <a:spcAft>
                <a:spcPts val="600"/>
              </a:spcAft>
            </a:pPr>
            <a:r>
              <a:rPr lang="en-GB" sz="2000" dirty="0"/>
              <a:t>Password expiry notification </a:t>
            </a:r>
            <a:r>
              <a:rPr lang="en-GB" sz="2000" dirty="0" smtClean="0"/>
              <a:t>warning</a:t>
            </a:r>
            <a:endParaRPr lang="en-GB" sz="1200" dirty="0"/>
          </a:p>
          <a:p>
            <a:pPr>
              <a:spcAft>
                <a:spcPts val="600"/>
              </a:spcAft>
            </a:pPr>
            <a:r>
              <a:rPr lang="en-GB" sz="2400" dirty="0"/>
              <a:t>Configure user password to never </a:t>
            </a:r>
            <a:r>
              <a:rPr lang="en-GB" sz="2400" dirty="0" smtClean="0"/>
              <a:t>expire</a:t>
            </a:r>
            <a:endParaRPr lang="en-GB" sz="1200" dirty="0"/>
          </a:p>
          <a:p>
            <a:pPr>
              <a:spcAft>
                <a:spcPts val="600"/>
              </a:spcAft>
            </a:pPr>
            <a:r>
              <a:rPr lang="en-GB" sz="2400" dirty="0"/>
              <a:t>Remove the never-expires </a:t>
            </a:r>
            <a:r>
              <a:rPr lang="en-GB" sz="2400" dirty="0" smtClean="0"/>
              <a:t>setting</a:t>
            </a:r>
            <a:endParaRPr lang="en-GB" sz="1200" dirty="0"/>
          </a:p>
          <a:p>
            <a:pPr>
              <a:spcAft>
                <a:spcPts val="600"/>
              </a:spcAft>
            </a:pPr>
            <a:r>
              <a:rPr lang="en-GB" sz="2400" dirty="0"/>
              <a:t>View which user passwords are set to never expire</a:t>
            </a:r>
          </a:p>
          <a:p>
            <a:pPr lvl="1">
              <a:spcAft>
                <a:spcPts val="600"/>
              </a:spcAft>
            </a:pPr>
            <a:r>
              <a:rPr lang="en-GB" sz="2000" dirty="0"/>
              <a:t>All these settings are for single user or all </a:t>
            </a:r>
            <a:r>
              <a:rPr lang="en-GB" sz="2000" dirty="0" smtClean="0"/>
              <a:t>users</a:t>
            </a:r>
            <a:endParaRPr lang="en-GB" sz="1200" dirty="0"/>
          </a:p>
          <a:p>
            <a:pPr>
              <a:spcAft>
                <a:spcPts val="600"/>
              </a:spcAft>
            </a:pPr>
            <a:r>
              <a:rPr lang="en-GB" sz="2400" dirty="0"/>
              <a:t>Remove strong password complexity requirements</a:t>
            </a:r>
          </a:p>
          <a:p>
            <a:pPr lvl="1">
              <a:spcAft>
                <a:spcPts val="600"/>
              </a:spcAft>
            </a:pPr>
            <a:r>
              <a:rPr lang="en-GB" sz="2000" dirty="0"/>
              <a:t>Single user only</a:t>
            </a:r>
          </a:p>
          <a:p>
            <a:endParaRPr lang="en-US" dirty="0"/>
          </a:p>
        </p:txBody>
      </p:sp>
    </p:spTree>
    <p:extLst>
      <p:ext uri="{BB962C8B-B14F-4D97-AF65-F5344CB8AC3E}">
        <p14:creationId xmlns:p14="http://schemas.microsoft.com/office/powerpoint/2010/main" val="377251606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sp>
        <p:nvSpPr>
          <p:cNvPr id="2" name="TextBox 1"/>
          <p:cNvSpPr txBox="1"/>
          <p:nvPr/>
        </p:nvSpPr>
        <p:spPr>
          <a:xfrm>
            <a:off x="541096" y="702382"/>
            <a:ext cx="10732169" cy="2123658"/>
          </a:xfrm>
          <a:prstGeom prst="rect">
            <a:avLst/>
          </a:prstGeom>
          <a:noFill/>
        </p:spPr>
        <p:txBody>
          <a:bodyPr wrap="square" rtlCol="0">
            <a:spAutoFit/>
          </a:bodyPr>
          <a:lstStyle/>
          <a:p>
            <a:r>
              <a:rPr lang="en-GB" sz="4400" dirty="0" smtClean="0">
                <a:solidFill>
                  <a:prstClr val="white"/>
                </a:solidFill>
              </a:rPr>
              <a:t>Demo: </a:t>
            </a:r>
            <a:r>
              <a:rPr lang="en-GB" sz="4400" dirty="0" smtClean="0">
                <a:solidFill>
                  <a:prstClr val="white"/>
                </a:solidFill>
              </a:rPr>
              <a:t>Changing Passwords and Setting Password Policy</a:t>
            </a:r>
            <a:endParaRPr lang="en-GB" sz="4400" dirty="0">
              <a:solidFill>
                <a:prstClr val="white"/>
              </a:solidFill>
            </a:endParaRPr>
          </a:p>
          <a:p>
            <a:endParaRPr lang="en-NZ" sz="4400" dirty="0">
              <a:solidFill>
                <a:prstClr val="white"/>
              </a:solidFill>
            </a:endParaRPr>
          </a:p>
        </p:txBody>
      </p:sp>
    </p:spTree>
    <p:extLst>
      <p:ext uri="{BB962C8B-B14F-4D97-AF65-F5344CB8AC3E}">
        <p14:creationId xmlns:p14="http://schemas.microsoft.com/office/powerpoint/2010/main" val="415715280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Common Errors and Best Practice Guidelines</a:t>
            </a:r>
            <a:endParaRPr lang="en-GB" dirty="0"/>
          </a:p>
        </p:txBody>
      </p:sp>
      <p:sp>
        <p:nvSpPr>
          <p:cNvPr id="3" name="Content Placeholder 2"/>
          <p:cNvSpPr>
            <a:spLocks noGrp="1"/>
          </p:cNvSpPr>
          <p:nvPr>
            <p:ph sz="quarter" idx="10"/>
          </p:nvPr>
        </p:nvSpPr>
        <p:spPr/>
        <p:txBody>
          <a:bodyPr/>
          <a:lstStyle/>
          <a:p>
            <a:pPr>
              <a:spcAft>
                <a:spcPts val="600"/>
              </a:spcAft>
            </a:pPr>
            <a:r>
              <a:rPr lang="en-US" dirty="0"/>
              <a:t>Common errors</a:t>
            </a:r>
          </a:p>
          <a:p>
            <a:pPr lvl="1">
              <a:spcAft>
                <a:spcPts val="600"/>
              </a:spcAft>
            </a:pPr>
            <a:r>
              <a:rPr lang="en-US" dirty="0"/>
              <a:t>Not standardizing password policies</a:t>
            </a:r>
          </a:p>
          <a:p>
            <a:pPr lvl="1">
              <a:spcAft>
                <a:spcPts val="600"/>
              </a:spcAft>
            </a:pPr>
            <a:r>
              <a:rPr lang="en-US" dirty="0"/>
              <a:t>Not aligning cloud policies with on-premise </a:t>
            </a:r>
            <a:r>
              <a:rPr lang="en-US" dirty="0" smtClean="0"/>
              <a:t>policies</a:t>
            </a:r>
            <a:endParaRPr lang="en-US" dirty="0"/>
          </a:p>
          <a:p>
            <a:pPr>
              <a:spcAft>
                <a:spcPts val="600"/>
              </a:spcAft>
            </a:pPr>
            <a:r>
              <a:rPr lang="en-US" dirty="0"/>
              <a:t>Best practices</a:t>
            </a:r>
          </a:p>
          <a:p>
            <a:pPr lvl="1">
              <a:spcAft>
                <a:spcPts val="600"/>
              </a:spcAft>
            </a:pPr>
            <a:r>
              <a:rPr lang="en-US" dirty="0"/>
              <a:t>Ensure administrator roles are correctly defined.</a:t>
            </a:r>
          </a:p>
          <a:p>
            <a:pPr lvl="1">
              <a:spcAft>
                <a:spcPts val="600"/>
              </a:spcAft>
            </a:pPr>
            <a:r>
              <a:rPr lang="en-US" dirty="0"/>
              <a:t>Ensure users and administrators know the password reset process</a:t>
            </a:r>
          </a:p>
          <a:p>
            <a:pPr lvl="1">
              <a:spcAft>
                <a:spcPts val="600"/>
              </a:spcAft>
            </a:pPr>
            <a:r>
              <a:rPr lang="en-US" dirty="0"/>
              <a:t>Create standard password policies</a:t>
            </a:r>
          </a:p>
          <a:p>
            <a:pPr lvl="1">
              <a:spcAft>
                <a:spcPts val="600"/>
              </a:spcAft>
            </a:pPr>
            <a:r>
              <a:rPr lang="en-US" dirty="0"/>
              <a:t>Enforce strong </a:t>
            </a:r>
            <a:r>
              <a:rPr lang="en-US" dirty="0" smtClean="0"/>
              <a:t>passwords</a:t>
            </a:r>
            <a:endParaRPr lang="en-US" dirty="0"/>
          </a:p>
        </p:txBody>
      </p:sp>
    </p:spTree>
    <p:extLst>
      <p:ext uri="{BB962C8B-B14F-4D97-AF65-F5344CB8AC3E}">
        <p14:creationId xmlns:p14="http://schemas.microsoft.com/office/powerpoint/2010/main" val="153442369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86C400"/>
        </a:solidFill>
        <a:effectLst/>
      </p:bgPr>
    </p:bg>
    <p:spTree>
      <p:nvGrpSpPr>
        <p:cNvPr id="1" name=""/>
        <p:cNvGrpSpPr/>
        <p:nvPr/>
      </p:nvGrpSpPr>
      <p:grpSpPr>
        <a:xfrm>
          <a:off x="0" y="0"/>
          <a:ext cx="0" cy="0"/>
          <a:chOff x="0" y="0"/>
          <a:chExt cx="0" cy="0"/>
        </a:xfrm>
      </p:grpSpPr>
      <p:sp>
        <p:nvSpPr>
          <p:cNvPr id="2" name="TextBox 1"/>
          <p:cNvSpPr txBox="1"/>
          <p:nvPr/>
        </p:nvSpPr>
        <p:spPr>
          <a:xfrm>
            <a:off x="541096" y="702382"/>
            <a:ext cx="10732169" cy="769441"/>
          </a:xfrm>
          <a:prstGeom prst="rect">
            <a:avLst/>
          </a:prstGeom>
          <a:noFill/>
        </p:spPr>
        <p:txBody>
          <a:bodyPr wrap="square" rtlCol="0">
            <a:spAutoFit/>
          </a:bodyPr>
          <a:lstStyle/>
          <a:p>
            <a:r>
              <a:rPr lang="en-GB" sz="4400" dirty="0">
                <a:solidFill>
                  <a:schemeClr val="bg1"/>
                </a:solidFill>
              </a:rPr>
              <a:t>Administer Rights Management</a:t>
            </a:r>
            <a:endParaRPr lang="en-NZ" sz="4400" dirty="0">
              <a:solidFill>
                <a:schemeClr val="bg1"/>
              </a:solidFill>
            </a:endParaRPr>
          </a:p>
        </p:txBody>
      </p:sp>
      <p:sp>
        <p:nvSpPr>
          <p:cNvPr id="3" name="Text Placeholder 2"/>
          <p:cNvSpPr txBox="1">
            <a:spLocks/>
          </p:cNvSpPr>
          <p:nvPr/>
        </p:nvSpPr>
        <p:spPr>
          <a:xfrm>
            <a:off x="541096" y="1622577"/>
            <a:ext cx="10825541" cy="5147356"/>
          </a:xfrm>
          <a:prstGeom prst="rect">
            <a:avLst/>
          </a:prstGeom>
        </p:spPr>
        <p:txBody>
          <a:bodyPr/>
          <a:lst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0" smtClean="0">
                <a:solidFill>
                  <a:schemeClr val="bg1"/>
                </a:solidFill>
              </a:rPr>
              <a:t>RMS in Office 365 Overview
Plan RMS in Office 365
Activate and Configure RMS in Office 365
RMS Integration with Exchange Online
RMS Integration with SharePoint Online
RMS Integration with Office
Common Errors and Best Practice Guidelines</a:t>
            </a:r>
            <a:endParaRPr lang="en-GB" b="0" dirty="0">
              <a:solidFill>
                <a:schemeClr val="bg1"/>
              </a:solidFill>
            </a:endParaRPr>
          </a:p>
        </p:txBody>
      </p:sp>
    </p:spTree>
    <p:extLst>
      <p:ext uri="{BB962C8B-B14F-4D97-AF65-F5344CB8AC3E}">
        <p14:creationId xmlns:p14="http://schemas.microsoft.com/office/powerpoint/2010/main" val="218403104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RMS in Office 365 Overview</a:t>
            </a:r>
            <a:endParaRPr lang="en-GB" dirty="0"/>
          </a:p>
        </p:txBody>
      </p:sp>
      <p:sp>
        <p:nvSpPr>
          <p:cNvPr id="3" name="Content Placeholder 2"/>
          <p:cNvSpPr>
            <a:spLocks noGrp="1"/>
          </p:cNvSpPr>
          <p:nvPr>
            <p:ph sz="quarter" idx="10"/>
          </p:nvPr>
        </p:nvSpPr>
        <p:spPr>
          <a:xfrm>
            <a:off x="379413" y="1388226"/>
            <a:ext cx="11525250" cy="4765439"/>
          </a:xfrm>
        </p:spPr>
        <p:txBody>
          <a:bodyPr>
            <a:normAutofit fontScale="92500" lnSpcReduction="10000"/>
          </a:bodyPr>
          <a:lstStyle/>
          <a:p>
            <a:pPr>
              <a:spcAft>
                <a:spcPts val="600"/>
              </a:spcAft>
            </a:pPr>
            <a:r>
              <a:rPr lang="en-US" dirty="0"/>
              <a:t>Protects sensitive data</a:t>
            </a:r>
          </a:p>
          <a:p>
            <a:pPr lvl="1">
              <a:spcAft>
                <a:spcPts val="600"/>
              </a:spcAft>
            </a:pPr>
            <a:r>
              <a:rPr lang="en-US" dirty="0"/>
              <a:t>Email</a:t>
            </a:r>
          </a:p>
          <a:p>
            <a:pPr lvl="1">
              <a:spcAft>
                <a:spcPts val="600"/>
              </a:spcAft>
            </a:pPr>
            <a:r>
              <a:rPr lang="en-US" dirty="0" smtClean="0"/>
              <a:t>Documents</a:t>
            </a:r>
            <a:endParaRPr lang="en-US" dirty="0"/>
          </a:p>
          <a:p>
            <a:pPr>
              <a:spcAft>
                <a:spcPts val="600"/>
              </a:spcAft>
            </a:pPr>
            <a:r>
              <a:rPr lang="en-US" dirty="0"/>
              <a:t>Offers persistent protection </a:t>
            </a:r>
          </a:p>
          <a:p>
            <a:pPr lvl="1">
              <a:spcAft>
                <a:spcPts val="600"/>
              </a:spcAft>
            </a:pPr>
            <a:r>
              <a:rPr lang="en-US" dirty="0"/>
              <a:t>Static or in </a:t>
            </a:r>
            <a:r>
              <a:rPr lang="en-US" dirty="0" smtClean="0"/>
              <a:t>transit</a:t>
            </a:r>
            <a:endParaRPr lang="en-US" dirty="0"/>
          </a:p>
          <a:p>
            <a:pPr>
              <a:spcAft>
                <a:spcPts val="600"/>
              </a:spcAft>
            </a:pPr>
            <a:r>
              <a:rPr lang="en-US" dirty="0"/>
              <a:t>Integrates with Office 365</a:t>
            </a:r>
          </a:p>
          <a:p>
            <a:pPr lvl="1">
              <a:spcAft>
                <a:spcPts val="600"/>
              </a:spcAft>
            </a:pPr>
            <a:r>
              <a:rPr lang="en-US" dirty="0"/>
              <a:t>Office integration</a:t>
            </a:r>
          </a:p>
          <a:p>
            <a:pPr lvl="1">
              <a:spcAft>
                <a:spcPts val="600"/>
              </a:spcAft>
            </a:pPr>
            <a:r>
              <a:rPr lang="en-US" dirty="0"/>
              <a:t>Exchange Online</a:t>
            </a:r>
          </a:p>
          <a:p>
            <a:pPr lvl="1">
              <a:spcAft>
                <a:spcPts val="600"/>
              </a:spcAft>
            </a:pPr>
            <a:r>
              <a:rPr lang="en-US" dirty="0"/>
              <a:t>SharePoint Online</a:t>
            </a:r>
          </a:p>
          <a:p>
            <a:endParaRPr lang="en-US" dirty="0"/>
          </a:p>
        </p:txBody>
      </p:sp>
    </p:spTree>
    <p:extLst>
      <p:ext uri="{BB962C8B-B14F-4D97-AF65-F5344CB8AC3E}">
        <p14:creationId xmlns:p14="http://schemas.microsoft.com/office/powerpoint/2010/main" val="3703850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85900" y="148828"/>
            <a:ext cx="6400800" cy="536972"/>
          </a:xfrm>
        </p:spPr>
        <p:txBody>
          <a:bodyPr>
            <a:normAutofit/>
          </a:bodyPr>
          <a:lstStyle/>
          <a:p>
            <a:r>
              <a:rPr lang="en-US" sz="2475" dirty="0"/>
              <a:t>Summary – Querying External Tables</a:t>
            </a:r>
            <a:endParaRPr lang="en-US" sz="1800" dirty="0">
              <a:solidFill>
                <a:schemeClr val="bg1"/>
              </a:solidFill>
            </a:endParaRPr>
          </a:p>
        </p:txBody>
      </p:sp>
      <p:sp>
        <p:nvSpPr>
          <p:cNvPr id="7" name="Flowchart: Magnetic Disk 6"/>
          <p:cNvSpPr/>
          <p:nvPr/>
        </p:nvSpPr>
        <p:spPr>
          <a:xfrm>
            <a:off x="2648425" y="1972811"/>
            <a:ext cx="866663" cy="1028700"/>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Flowchart: Magnetic Disk 7"/>
          <p:cNvSpPr/>
          <p:nvPr/>
        </p:nvSpPr>
        <p:spPr>
          <a:xfrm>
            <a:off x="4914900" y="2171700"/>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Flowchart: Magnetic Disk 9"/>
          <p:cNvSpPr/>
          <p:nvPr/>
        </p:nvSpPr>
        <p:spPr>
          <a:xfrm>
            <a:off x="6072524" y="2166321"/>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2588097" y="1915661"/>
            <a:ext cx="4878341" cy="1703194"/>
          </a:xfrm>
          <a:prstGeom prst="rect">
            <a:avLst/>
          </a:prstGeom>
          <a:noFill/>
          <a:ln w="127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2358362" y="3066503"/>
            <a:ext cx="1657350" cy="484748"/>
          </a:xfrm>
          <a:prstGeom prst="rect">
            <a:avLst/>
          </a:prstGeom>
          <a:noFill/>
        </p:spPr>
        <p:txBody>
          <a:bodyPr wrap="square" rtlCol="0">
            <a:noAutofit/>
          </a:bodyPr>
          <a:lstStyle/>
          <a:p>
            <a:pPr algn="ctr"/>
            <a:r>
              <a:rPr lang="en-US" sz="1275" dirty="0"/>
              <a:t>Control Node </a:t>
            </a:r>
            <a:br>
              <a:rPr lang="en-US" sz="1275" dirty="0"/>
            </a:br>
            <a:r>
              <a:rPr lang="en-US" sz="1275" dirty="0"/>
              <a:t>[Shell DB]</a:t>
            </a:r>
          </a:p>
        </p:txBody>
      </p:sp>
      <p:sp>
        <p:nvSpPr>
          <p:cNvPr id="14" name="TextBox 13"/>
          <p:cNvSpPr txBox="1"/>
          <p:nvPr/>
        </p:nvSpPr>
        <p:spPr>
          <a:xfrm>
            <a:off x="3829050" y="2686051"/>
            <a:ext cx="1428750" cy="484748"/>
          </a:xfrm>
          <a:prstGeom prst="rect">
            <a:avLst/>
          </a:prstGeom>
          <a:noFill/>
        </p:spPr>
        <p:txBody>
          <a:bodyPr wrap="square" rtlCol="0">
            <a:noAutofit/>
          </a:bodyPr>
          <a:lstStyle/>
          <a:p>
            <a:pPr algn="ctr"/>
            <a:r>
              <a:rPr lang="en-US" sz="1275" dirty="0"/>
              <a:t>Compute</a:t>
            </a:r>
            <a:br>
              <a:rPr lang="en-US" sz="1275" dirty="0"/>
            </a:br>
            <a:r>
              <a:rPr lang="en-US" sz="1275" dirty="0"/>
              <a:t>Node 1</a:t>
            </a:r>
          </a:p>
        </p:txBody>
      </p:sp>
      <p:sp>
        <p:nvSpPr>
          <p:cNvPr id="16" name="TextBox 15"/>
          <p:cNvSpPr txBox="1"/>
          <p:nvPr/>
        </p:nvSpPr>
        <p:spPr>
          <a:xfrm>
            <a:off x="5029200" y="2637651"/>
            <a:ext cx="1428750" cy="276999"/>
          </a:xfrm>
          <a:prstGeom prst="rect">
            <a:avLst/>
          </a:prstGeom>
          <a:noFill/>
        </p:spPr>
        <p:txBody>
          <a:bodyPr wrap="square" rtlCol="0">
            <a:noAutofit/>
          </a:bodyPr>
          <a:lstStyle/>
          <a:p>
            <a:pPr algn="ctr"/>
            <a:r>
              <a:rPr lang="en-US" sz="1350" dirty="0"/>
              <a:t>…</a:t>
            </a:r>
          </a:p>
        </p:txBody>
      </p:sp>
      <p:sp>
        <p:nvSpPr>
          <p:cNvPr id="17" name="TextBox 16"/>
          <p:cNvSpPr txBox="1"/>
          <p:nvPr/>
        </p:nvSpPr>
        <p:spPr>
          <a:xfrm>
            <a:off x="6359399" y="2671942"/>
            <a:ext cx="1428750" cy="484748"/>
          </a:xfrm>
          <a:prstGeom prst="rect">
            <a:avLst/>
          </a:prstGeom>
          <a:noFill/>
        </p:spPr>
        <p:txBody>
          <a:bodyPr wrap="square" rtlCol="0">
            <a:noAutofit/>
          </a:bodyPr>
          <a:lstStyle/>
          <a:p>
            <a:pPr algn="ctr"/>
            <a:r>
              <a:rPr lang="en-US" sz="1275" dirty="0"/>
              <a:t>Compute</a:t>
            </a:r>
            <a:br>
              <a:rPr lang="en-US" sz="1275" dirty="0"/>
            </a:br>
            <a:r>
              <a:rPr lang="en-US" sz="1275" dirty="0"/>
              <a:t>Node n</a:t>
            </a:r>
          </a:p>
        </p:txBody>
      </p:sp>
      <p:grpSp>
        <p:nvGrpSpPr>
          <p:cNvPr id="18" name="Group 17"/>
          <p:cNvGrpSpPr/>
          <p:nvPr/>
        </p:nvGrpSpPr>
        <p:grpSpPr>
          <a:xfrm>
            <a:off x="887067" y="995569"/>
            <a:ext cx="2514600" cy="1257300"/>
            <a:chOff x="-283508" y="3355538"/>
            <a:chExt cx="3352800" cy="1676400"/>
          </a:xfrm>
        </p:grpSpPr>
        <p:cxnSp>
          <p:nvCxnSpPr>
            <p:cNvPr id="30" name="Straight Arrow Connector 29"/>
            <p:cNvCxnSpPr/>
            <p:nvPr/>
          </p:nvCxnSpPr>
          <p:spPr>
            <a:xfrm flipH="1" flipV="1">
              <a:off x="2688291" y="4346138"/>
              <a:ext cx="1" cy="685800"/>
            </a:xfrm>
            <a:prstGeom prst="straightConnector1">
              <a:avLst/>
            </a:prstGeom>
            <a:solidFill>
              <a:schemeClr val="accent5">
                <a:lumMod val="20000"/>
                <a:lumOff val="80000"/>
              </a:schemeClr>
            </a:solidFill>
            <a:ln w="15875">
              <a:solidFill>
                <a:schemeClr val="tx1"/>
              </a:solidFill>
              <a:headEnd type="none"/>
              <a:tailEnd type="triangle"/>
            </a:ln>
          </p:spPr>
          <p:style>
            <a:lnRef idx="1">
              <a:schemeClr val="accent1"/>
            </a:lnRef>
            <a:fillRef idx="3">
              <a:schemeClr val="accent1"/>
            </a:fillRef>
            <a:effectRef idx="2">
              <a:schemeClr val="accent1"/>
            </a:effectRef>
            <a:fontRef idx="minor">
              <a:schemeClr val="lt1"/>
            </a:fontRef>
          </p:style>
        </p:cxnSp>
        <p:grpSp>
          <p:nvGrpSpPr>
            <p:cNvPr id="31" name="Group 30"/>
            <p:cNvGrpSpPr/>
            <p:nvPr/>
          </p:nvGrpSpPr>
          <p:grpSpPr>
            <a:xfrm>
              <a:off x="-283508" y="3355538"/>
              <a:ext cx="3352800" cy="990601"/>
              <a:chOff x="-283508" y="3355538"/>
              <a:chExt cx="3352800" cy="990601"/>
            </a:xfrm>
          </p:grpSpPr>
          <p:sp>
            <p:nvSpPr>
              <p:cNvPr id="32" name="Vertical Scroll 31"/>
              <p:cNvSpPr/>
              <p:nvPr/>
            </p:nvSpPr>
            <p:spPr>
              <a:xfrm>
                <a:off x="2247005" y="3507938"/>
                <a:ext cx="822287" cy="762000"/>
              </a:xfrm>
              <a:prstGeom prst="verticalScroll">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3" name="TextBox 32"/>
              <p:cNvSpPr txBox="1"/>
              <p:nvPr/>
            </p:nvSpPr>
            <p:spPr>
              <a:xfrm>
                <a:off x="-283508" y="3355538"/>
                <a:ext cx="2915098" cy="99060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135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DSQL plan with </a:t>
                </a:r>
                <a:br>
                  <a:rPr lang="en-US" dirty="0">
                    <a:solidFill>
                      <a:schemeClr val="tx1"/>
                    </a:solidFill>
                  </a:rPr>
                </a:br>
                <a:r>
                  <a:rPr lang="en-US" dirty="0">
                    <a:solidFill>
                      <a:schemeClr val="tx1"/>
                    </a:solidFill>
                  </a:rPr>
                  <a:t>external DMS move</a:t>
                </a:r>
              </a:p>
            </p:txBody>
          </p:sp>
        </p:grpSp>
      </p:grpSp>
      <p:grpSp>
        <p:nvGrpSpPr>
          <p:cNvPr id="2" name="Group 1"/>
          <p:cNvGrpSpPr/>
          <p:nvPr/>
        </p:nvGrpSpPr>
        <p:grpSpPr>
          <a:xfrm>
            <a:off x="1029856" y="2055450"/>
            <a:ext cx="1476057" cy="508038"/>
            <a:chOff x="-89635" y="2857473"/>
            <a:chExt cx="1968076" cy="677383"/>
          </a:xfrm>
        </p:grpSpPr>
        <p:cxnSp>
          <p:nvCxnSpPr>
            <p:cNvPr id="11" name="Straight Arrow Connector 10"/>
            <p:cNvCxnSpPr/>
            <p:nvPr/>
          </p:nvCxnSpPr>
          <p:spPr>
            <a:xfrm>
              <a:off x="-65555" y="3528157"/>
              <a:ext cx="1943996" cy="66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9635" y="2857473"/>
              <a:ext cx="1924499" cy="646331"/>
            </a:xfrm>
            <a:prstGeom prst="rect">
              <a:avLst/>
            </a:prstGeom>
            <a:noFill/>
          </p:spPr>
          <p:txBody>
            <a:bodyPr wrap="square" rtlCol="0">
              <a:noAutofit/>
            </a:bodyPr>
            <a:lstStyle/>
            <a:p>
              <a:pPr algn="ctr"/>
              <a:r>
                <a:rPr lang="en-US" sz="1275" dirty="0"/>
                <a:t>SELECT FROM</a:t>
              </a:r>
              <a:br>
                <a:rPr lang="en-US" sz="1275" dirty="0"/>
              </a:br>
              <a:r>
                <a:rPr lang="en-US" sz="1275" dirty="0"/>
                <a:t>EXTERNAL TABLE</a:t>
              </a:r>
            </a:p>
          </p:txBody>
        </p:sp>
      </p:grpSp>
      <p:sp>
        <p:nvSpPr>
          <p:cNvPr id="20" name="Rectangle 19"/>
          <p:cNvSpPr/>
          <p:nvPr/>
        </p:nvSpPr>
        <p:spPr>
          <a:xfrm>
            <a:off x="3071535" y="2372848"/>
            <a:ext cx="353070" cy="330845"/>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Flowchart: Magnetic Disk 25"/>
          <p:cNvSpPr/>
          <p:nvPr/>
        </p:nvSpPr>
        <p:spPr>
          <a:xfrm>
            <a:off x="4886829" y="3689878"/>
            <a:ext cx="514518" cy="596372"/>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9" name="TextBox 28"/>
          <p:cNvSpPr txBox="1"/>
          <p:nvPr/>
        </p:nvSpPr>
        <p:spPr>
          <a:xfrm>
            <a:off x="3407369" y="2113797"/>
            <a:ext cx="1299826" cy="484748"/>
          </a:xfrm>
          <a:prstGeom prst="rect">
            <a:avLst/>
          </a:prstGeom>
          <a:noFill/>
        </p:spPr>
        <p:txBody>
          <a:bodyPr wrap="square" rtlCol="0">
            <a:noAutofit/>
          </a:bodyPr>
          <a:lstStyle/>
          <a:p>
            <a:pPr algn="ctr"/>
            <a:r>
              <a:rPr lang="en-US" sz="1275" dirty="0">
                <a:solidFill>
                  <a:schemeClr val="accent6">
                    <a:lumMod val="50000"/>
                  </a:schemeClr>
                </a:solidFill>
              </a:rPr>
              <a:t>External Table Shell Object</a:t>
            </a:r>
          </a:p>
        </p:txBody>
      </p:sp>
      <p:sp>
        <p:nvSpPr>
          <p:cNvPr id="35" name="Flowchart: Magnetic Disk 34"/>
          <p:cNvSpPr/>
          <p:nvPr/>
        </p:nvSpPr>
        <p:spPr>
          <a:xfrm>
            <a:off x="6286332" y="3689878"/>
            <a:ext cx="514518" cy="596372"/>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TextBox 42"/>
          <p:cNvSpPr txBox="1"/>
          <p:nvPr/>
        </p:nvSpPr>
        <p:spPr>
          <a:xfrm>
            <a:off x="4332744" y="4296907"/>
            <a:ext cx="1485900" cy="484748"/>
          </a:xfrm>
          <a:prstGeom prst="rect">
            <a:avLst/>
          </a:prstGeom>
          <a:noFill/>
        </p:spPr>
        <p:txBody>
          <a:bodyPr wrap="square" rtlCol="0">
            <a:noAutofit/>
          </a:bodyPr>
          <a:lstStyle/>
          <a:p>
            <a:pPr algn="ctr"/>
            <a:r>
              <a:rPr lang="en-US" sz="1275" dirty="0" err="1"/>
              <a:t>Hadoop</a:t>
            </a:r>
            <a:r>
              <a:rPr lang="en-US" sz="1275" dirty="0"/>
              <a:t> </a:t>
            </a:r>
            <a:br>
              <a:rPr lang="en-US" sz="1275" dirty="0"/>
            </a:br>
            <a:r>
              <a:rPr lang="en-US" sz="1275" dirty="0"/>
              <a:t>Data Node 1</a:t>
            </a:r>
          </a:p>
        </p:txBody>
      </p:sp>
      <p:sp>
        <p:nvSpPr>
          <p:cNvPr id="45" name="TextBox 44"/>
          <p:cNvSpPr txBox="1"/>
          <p:nvPr/>
        </p:nvSpPr>
        <p:spPr>
          <a:xfrm>
            <a:off x="5675853" y="4296907"/>
            <a:ext cx="1871915" cy="484748"/>
          </a:xfrm>
          <a:prstGeom prst="rect">
            <a:avLst/>
          </a:prstGeom>
          <a:noFill/>
        </p:spPr>
        <p:txBody>
          <a:bodyPr wrap="square" rtlCol="0">
            <a:noAutofit/>
          </a:bodyPr>
          <a:lstStyle/>
          <a:p>
            <a:pPr algn="ctr"/>
            <a:r>
              <a:rPr lang="en-US" sz="1275" dirty="0" err="1"/>
              <a:t>Hadoop</a:t>
            </a:r>
            <a:r>
              <a:rPr lang="en-US" sz="1275" dirty="0"/>
              <a:t> </a:t>
            </a:r>
            <a:br>
              <a:rPr lang="en-US" sz="1275" dirty="0"/>
            </a:br>
            <a:r>
              <a:rPr lang="en-US" sz="1275" dirty="0"/>
              <a:t>Data Node n</a:t>
            </a:r>
          </a:p>
        </p:txBody>
      </p:sp>
      <p:sp>
        <p:nvSpPr>
          <p:cNvPr id="47" name="TextBox 46"/>
          <p:cNvSpPr txBox="1"/>
          <p:nvPr/>
        </p:nvSpPr>
        <p:spPr>
          <a:xfrm>
            <a:off x="5029200" y="3894951"/>
            <a:ext cx="1428750" cy="276999"/>
          </a:xfrm>
          <a:prstGeom prst="rect">
            <a:avLst/>
          </a:prstGeom>
          <a:noFill/>
        </p:spPr>
        <p:txBody>
          <a:bodyPr wrap="square" rtlCol="0">
            <a:noAutofit/>
          </a:bodyPr>
          <a:lstStyle/>
          <a:p>
            <a:pPr algn="ctr"/>
            <a:r>
              <a:rPr lang="en-US" sz="1350" dirty="0"/>
              <a:t>…</a:t>
            </a:r>
          </a:p>
        </p:txBody>
      </p:sp>
      <p:grpSp>
        <p:nvGrpSpPr>
          <p:cNvPr id="3" name="Group 2"/>
          <p:cNvGrpSpPr/>
          <p:nvPr/>
        </p:nvGrpSpPr>
        <p:grpSpPr>
          <a:xfrm>
            <a:off x="3657600" y="1085852"/>
            <a:ext cx="2729249" cy="1047103"/>
            <a:chOff x="3352800" y="1447802"/>
            <a:chExt cx="3638998" cy="1396138"/>
          </a:xfrm>
        </p:grpSpPr>
        <p:grpSp>
          <p:nvGrpSpPr>
            <p:cNvPr id="49" name="Group 48"/>
            <p:cNvGrpSpPr/>
            <p:nvPr/>
          </p:nvGrpSpPr>
          <p:grpSpPr>
            <a:xfrm>
              <a:off x="3352800" y="1447802"/>
              <a:ext cx="3638998" cy="1396138"/>
              <a:chOff x="3047999" y="3163669"/>
              <a:chExt cx="3638998" cy="1585966"/>
            </a:xfrm>
          </p:grpSpPr>
          <p:sp>
            <p:nvSpPr>
              <p:cNvPr id="50" name="Freeform 49"/>
              <p:cNvSpPr/>
              <p:nvPr/>
            </p:nvSpPr>
            <p:spPr>
              <a:xfrm>
                <a:off x="3047999" y="3615402"/>
                <a:ext cx="1981984" cy="1134233"/>
              </a:xfrm>
              <a:custGeom>
                <a:avLst/>
                <a:gdLst>
                  <a:gd name="connsiteX0" fmla="*/ 0 w 1688950"/>
                  <a:gd name="connsiteY0" fmla="*/ 289647 h 1300865"/>
                  <a:gd name="connsiteX1" fmla="*/ 1290917 w 1688950"/>
                  <a:gd name="connsiteY1" fmla="*/ 63736 h 1300865"/>
                  <a:gd name="connsiteX2" fmla="*/ 1688950 w 1688950"/>
                  <a:gd name="connsiteY2" fmla="*/ 1300865 h 1300865"/>
                </a:gdLst>
                <a:ahLst/>
                <a:cxnLst>
                  <a:cxn ang="0">
                    <a:pos x="connsiteX0" y="connsiteY0"/>
                  </a:cxn>
                  <a:cxn ang="0">
                    <a:pos x="connsiteX1" y="connsiteY1"/>
                  </a:cxn>
                  <a:cxn ang="0">
                    <a:pos x="connsiteX2" y="connsiteY2"/>
                  </a:cxn>
                </a:cxnLst>
                <a:rect l="l" t="t" r="r" b="b"/>
                <a:pathLst>
                  <a:path w="1688950" h="1300865">
                    <a:moveTo>
                      <a:pt x="0" y="289647"/>
                    </a:moveTo>
                    <a:cubicBezTo>
                      <a:pt x="504712" y="92423"/>
                      <a:pt x="1009425" y="-104800"/>
                      <a:pt x="1290917" y="63736"/>
                    </a:cubicBezTo>
                    <a:cubicBezTo>
                      <a:pt x="1572409" y="232272"/>
                      <a:pt x="1630679" y="766568"/>
                      <a:pt x="1688950" y="1300865"/>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2" name="Freeform 51"/>
              <p:cNvSpPr/>
              <p:nvPr/>
            </p:nvSpPr>
            <p:spPr>
              <a:xfrm>
                <a:off x="3061448" y="3163669"/>
                <a:ext cx="3625549" cy="1585966"/>
              </a:xfrm>
              <a:custGeom>
                <a:avLst/>
                <a:gdLst>
                  <a:gd name="connsiteX0" fmla="*/ 0 w 1688950"/>
                  <a:gd name="connsiteY0" fmla="*/ 289647 h 1300865"/>
                  <a:gd name="connsiteX1" fmla="*/ 1290917 w 1688950"/>
                  <a:gd name="connsiteY1" fmla="*/ 63736 h 1300865"/>
                  <a:gd name="connsiteX2" fmla="*/ 1688950 w 1688950"/>
                  <a:gd name="connsiteY2" fmla="*/ 1300865 h 1300865"/>
                </a:gdLst>
                <a:ahLst/>
                <a:cxnLst>
                  <a:cxn ang="0">
                    <a:pos x="connsiteX0" y="connsiteY0"/>
                  </a:cxn>
                  <a:cxn ang="0">
                    <a:pos x="connsiteX1" y="connsiteY1"/>
                  </a:cxn>
                  <a:cxn ang="0">
                    <a:pos x="connsiteX2" y="connsiteY2"/>
                  </a:cxn>
                </a:cxnLst>
                <a:rect l="l" t="t" r="r" b="b"/>
                <a:pathLst>
                  <a:path w="1688950" h="1300865">
                    <a:moveTo>
                      <a:pt x="0" y="289647"/>
                    </a:moveTo>
                    <a:cubicBezTo>
                      <a:pt x="504712" y="92423"/>
                      <a:pt x="1009425" y="-104800"/>
                      <a:pt x="1290917" y="63736"/>
                    </a:cubicBezTo>
                    <a:cubicBezTo>
                      <a:pt x="1572409" y="232272"/>
                      <a:pt x="1630679" y="766568"/>
                      <a:pt x="1688950" y="1300865"/>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53" name="TextBox 52"/>
            <p:cNvSpPr txBox="1"/>
            <p:nvPr/>
          </p:nvSpPr>
          <p:spPr>
            <a:xfrm>
              <a:off x="4419600" y="1659023"/>
              <a:ext cx="2381698" cy="626978"/>
            </a:xfrm>
            <a:prstGeom prst="rect">
              <a:avLst/>
            </a:prstGeom>
            <a:noFill/>
          </p:spPr>
          <p:txBody>
            <a:bodyPr wrap="square" rtlCol="0">
              <a:noAutofit/>
            </a:bodyPr>
            <a:lstStyle/>
            <a:p>
              <a:pPr algn="ctr"/>
              <a:r>
                <a:rPr lang="en-US" sz="1275" dirty="0"/>
                <a:t>Plan Injection</a:t>
              </a:r>
            </a:p>
          </p:txBody>
        </p:sp>
      </p:grpSp>
      <p:grpSp>
        <p:nvGrpSpPr>
          <p:cNvPr id="5" name="Group 4"/>
          <p:cNvGrpSpPr/>
          <p:nvPr/>
        </p:nvGrpSpPr>
        <p:grpSpPr>
          <a:xfrm>
            <a:off x="5088099" y="2962657"/>
            <a:ext cx="2242599" cy="656198"/>
            <a:chOff x="5260132" y="3950209"/>
            <a:chExt cx="2990132" cy="874931"/>
          </a:xfrm>
        </p:grpSpPr>
        <p:cxnSp>
          <p:nvCxnSpPr>
            <p:cNvPr id="37" name="Straight Arrow Connector 36"/>
            <p:cNvCxnSpPr/>
            <p:nvPr/>
          </p:nvCxnSpPr>
          <p:spPr>
            <a:xfrm>
              <a:off x="5334784" y="3950209"/>
              <a:ext cx="0" cy="82312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7182299" y="3950209"/>
              <a:ext cx="0" cy="82312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7144468" y="4198162"/>
              <a:ext cx="1105796" cy="626978"/>
            </a:xfrm>
            <a:prstGeom prst="rect">
              <a:avLst/>
            </a:prstGeom>
            <a:noFill/>
          </p:spPr>
          <p:txBody>
            <a:bodyPr wrap="square" rtlCol="0">
              <a:noAutofit/>
            </a:bodyPr>
            <a:lstStyle/>
            <a:p>
              <a:pPr algn="ctr"/>
              <a:r>
                <a:rPr lang="en-US" sz="1275" dirty="0"/>
                <a:t>HFDS Readers</a:t>
              </a:r>
            </a:p>
          </p:txBody>
        </p:sp>
        <p:sp>
          <p:nvSpPr>
            <p:cNvPr id="55" name="TextBox 54"/>
            <p:cNvSpPr txBox="1"/>
            <p:nvPr/>
          </p:nvSpPr>
          <p:spPr>
            <a:xfrm>
              <a:off x="5260132" y="4198162"/>
              <a:ext cx="1105796" cy="626978"/>
            </a:xfrm>
            <a:prstGeom prst="rect">
              <a:avLst/>
            </a:prstGeom>
            <a:noFill/>
          </p:spPr>
          <p:txBody>
            <a:bodyPr wrap="square" rtlCol="0">
              <a:noAutofit/>
            </a:bodyPr>
            <a:lstStyle/>
            <a:p>
              <a:pPr algn="ctr"/>
              <a:r>
                <a:rPr lang="en-US" sz="1275" dirty="0"/>
                <a:t>HFDS Readers</a:t>
              </a:r>
            </a:p>
          </p:txBody>
        </p:sp>
      </p:grpSp>
    </p:spTree>
    <p:extLst>
      <p:ext uri="{BB962C8B-B14F-4D97-AF65-F5344CB8AC3E}">
        <p14:creationId xmlns:p14="http://schemas.microsoft.com/office/powerpoint/2010/main" val="28065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 RMS in Office 365</a:t>
            </a:r>
            <a:endParaRPr lang="en-GB" dirty="0"/>
          </a:p>
        </p:txBody>
      </p:sp>
      <p:sp>
        <p:nvSpPr>
          <p:cNvPr id="3" name="Content Placeholder 2"/>
          <p:cNvSpPr>
            <a:spLocks noGrp="1"/>
          </p:cNvSpPr>
          <p:nvPr>
            <p:ph sz="quarter" idx="10"/>
          </p:nvPr>
        </p:nvSpPr>
        <p:spPr/>
        <p:txBody>
          <a:bodyPr/>
          <a:lstStyle/>
          <a:p>
            <a:pPr marL="514350" indent="-514350">
              <a:spcAft>
                <a:spcPts val="600"/>
              </a:spcAft>
              <a:buFont typeface="+mj-lt"/>
              <a:buAutoNum type="arabicPeriod"/>
            </a:pPr>
            <a:r>
              <a:rPr lang="en-US" dirty="0"/>
              <a:t>Create Office 365 tenant security groups and mail-enabled </a:t>
            </a:r>
            <a:r>
              <a:rPr lang="en-US" dirty="0" smtClean="0"/>
              <a:t>groups</a:t>
            </a:r>
            <a:endParaRPr lang="en-US" dirty="0"/>
          </a:p>
          <a:p>
            <a:pPr marL="514350" indent="-514350">
              <a:spcAft>
                <a:spcPts val="600"/>
              </a:spcAft>
              <a:buFont typeface="+mj-lt"/>
              <a:buAutoNum type="arabicPeriod"/>
            </a:pPr>
            <a:r>
              <a:rPr lang="en-US" dirty="0"/>
              <a:t>Decide who will manage the tenant key, you or </a:t>
            </a:r>
            <a:r>
              <a:rPr lang="en-US" dirty="0" smtClean="0"/>
              <a:t>Microsoft</a:t>
            </a:r>
            <a:endParaRPr lang="en-US" dirty="0"/>
          </a:p>
          <a:p>
            <a:pPr marL="514350" indent="-514350">
              <a:spcAft>
                <a:spcPts val="600"/>
              </a:spcAft>
              <a:buFont typeface="+mj-lt"/>
              <a:buAutoNum type="arabicPeriod"/>
            </a:pPr>
            <a:r>
              <a:rPr lang="en-US" dirty="0"/>
              <a:t>Download and install the Rights Management module for Windows </a:t>
            </a:r>
            <a:r>
              <a:rPr lang="en-US" dirty="0" smtClean="0"/>
              <a:t>PowerShell</a:t>
            </a:r>
            <a:endParaRPr lang="en-US" dirty="0"/>
          </a:p>
          <a:p>
            <a:pPr marL="514350" indent="-514350">
              <a:spcAft>
                <a:spcPts val="600"/>
              </a:spcAft>
              <a:buFont typeface="+mj-lt"/>
              <a:buAutoNum type="arabicPeriod"/>
            </a:pPr>
            <a:r>
              <a:rPr lang="en-US" dirty="0"/>
              <a:t>Activate Rights Management </a:t>
            </a:r>
          </a:p>
        </p:txBody>
      </p:sp>
    </p:spTree>
    <p:extLst>
      <p:ext uri="{BB962C8B-B14F-4D97-AF65-F5344CB8AC3E}">
        <p14:creationId xmlns:p14="http://schemas.microsoft.com/office/powerpoint/2010/main" val="254597679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Activate and Configure RMS in Office 365</a:t>
            </a:r>
            <a:endParaRPr lang="en-GB" dirty="0"/>
          </a:p>
        </p:txBody>
      </p:sp>
      <p:sp>
        <p:nvSpPr>
          <p:cNvPr id="3" name="Content Placeholder 2"/>
          <p:cNvSpPr>
            <a:spLocks noGrp="1"/>
          </p:cNvSpPr>
          <p:nvPr>
            <p:ph sz="quarter" idx="10"/>
          </p:nvPr>
        </p:nvSpPr>
        <p:spPr>
          <a:xfrm>
            <a:off x="379413" y="1388226"/>
            <a:ext cx="11525250" cy="4872531"/>
          </a:xfrm>
        </p:spPr>
        <p:txBody>
          <a:bodyPr>
            <a:normAutofit fontScale="92500" lnSpcReduction="20000"/>
          </a:bodyPr>
          <a:lstStyle/>
          <a:p>
            <a:pPr>
              <a:spcAft>
                <a:spcPts val="600"/>
              </a:spcAft>
            </a:pPr>
            <a:r>
              <a:rPr lang="en-US" dirty="0"/>
              <a:t>Activate using admin center portal</a:t>
            </a:r>
          </a:p>
          <a:p>
            <a:pPr lvl="1">
              <a:spcAft>
                <a:spcPts val="600"/>
              </a:spcAft>
            </a:pPr>
            <a:r>
              <a:rPr lang="en-US" dirty="0"/>
              <a:t>Service settings&gt;rights </a:t>
            </a:r>
            <a:r>
              <a:rPr lang="en-US" dirty="0" smtClean="0"/>
              <a:t>management&gt;manage&gt;activate</a:t>
            </a:r>
            <a:endParaRPr lang="en-US" sz="1200" dirty="0"/>
          </a:p>
          <a:p>
            <a:pPr>
              <a:spcAft>
                <a:spcPts val="600"/>
              </a:spcAft>
            </a:pPr>
            <a:r>
              <a:rPr lang="en-US" dirty="0"/>
              <a:t>Activate using Windows PowerShell</a:t>
            </a:r>
          </a:p>
          <a:p>
            <a:pPr lvl="1">
              <a:spcAft>
                <a:spcPts val="600"/>
              </a:spcAft>
            </a:pPr>
            <a:r>
              <a:rPr lang="en-US" dirty="0"/>
              <a:t>Import-Module </a:t>
            </a:r>
            <a:r>
              <a:rPr lang="en-US" dirty="0" err="1"/>
              <a:t>aadrm</a:t>
            </a:r>
            <a:endParaRPr lang="en-US" dirty="0"/>
          </a:p>
          <a:p>
            <a:pPr lvl="1">
              <a:spcAft>
                <a:spcPts val="600"/>
              </a:spcAft>
            </a:pPr>
            <a:r>
              <a:rPr lang="en-US" dirty="0"/>
              <a:t>Connect-</a:t>
            </a:r>
            <a:r>
              <a:rPr lang="en-US" dirty="0" err="1"/>
              <a:t>aadrmservice</a:t>
            </a:r>
            <a:endParaRPr lang="en-US" dirty="0"/>
          </a:p>
          <a:p>
            <a:pPr lvl="1">
              <a:spcAft>
                <a:spcPts val="600"/>
              </a:spcAft>
            </a:pPr>
            <a:r>
              <a:rPr lang="en-US" dirty="0" smtClean="0"/>
              <a:t>Enable-</a:t>
            </a:r>
            <a:r>
              <a:rPr lang="en-US" dirty="0" err="1" smtClean="0"/>
              <a:t>aadrm</a:t>
            </a:r>
            <a:endParaRPr lang="en-US" sz="1200" dirty="0"/>
          </a:p>
          <a:p>
            <a:pPr>
              <a:spcAft>
                <a:spcPts val="600"/>
              </a:spcAft>
            </a:pPr>
            <a:r>
              <a:rPr lang="en-US" dirty="0"/>
              <a:t>Manage RMS administrator roles</a:t>
            </a:r>
          </a:p>
          <a:p>
            <a:pPr lvl="1">
              <a:spcAft>
                <a:spcPts val="600"/>
              </a:spcAft>
            </a:pPr>
            <a:r>
              <a:rPr lang="en-US" dirty="0"/>
              <a:t>Add-</a:t>
            </a:r>
            <a:r>
              <a:rPr lang="en-US" dirty="0" err="1"/>
              <a:t>AadrmRoleBasedAdministrator</a:t>
            </a:r>
            <a:endParaRPr lang="en-US" dirty="0"/>
          </a:p>
          <a:p>
            <a:pPr lvl="1">
              <a:spcAft>
                <a:spcPts val="600"/>
              </a:spcAft>
            </a:pPr>
            <a:r>
              <a:rPr lang="en-US" dirty="0"/>
              <a:t>Get-</a:t>
            </a:r>
            <a:r>
              <a:rPr lang="en-US" dirty="0" err="1"/>
              <a:t>AadrmRoleBasedAdministrator</a:t>
            </a:r>
            <a:endParaRPr lang="en-US" dirty="0"/>
          </a:p>
          <a:p>
            <a:pPr lvl="1">
              <a:spcAft>
                <a:spcPts val="600"/>
              </a:spcAft>
            </a:pPr>
            <a:r>
              <a:rPr lang="en-US" dirty="0" smtClean="0"/>
              <a:t>Remove-</a:t>
            </a:r>
            <a:r>
              <a:rPr lang="en-US" dirty="0" err="1" smtClean="0"/>
              <a:t>AadrmRoleBasedAdministrator</a:t>
            </a:r>
            <a:endParaRPr lang="en-US" dirty="0"/>
          </a:p>
        </p:txBody>
      </p:sp>
    </p:spTree>
    <p:extLst>
      <p:ext uri="{BB962C8B-B14F-4D97-AF65-F5344CB8AC3E}">
        <p14:creationId xmlns:p14="http://schemas.microsoft.com/office/powerpoint/2010/main" val="22111564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RMS Integration with Exchange Online</a:t>
            </a:r>
            <a:endParaRPr lang="en-GB" dirty="0"/>
          </a:p>
        </p:txBody>
      </p:sp>
      <p:sp>
        <p:nvSpPr>
          <p:cNvPr id="3" name="Content Placeholder 2"/>
          <p:cNvSpPr>
            <a:spLocks noGrp="1"/>
          </p:cNvSpPr>
          <p:nvPr>
            <p:ph sz="quarter" idx="10"/>
          </p:nvPr>
        </p:nvSpPr>
        <p:spPr>
          <a:xfrm>
            <a:off x="379413" y="1388226"/>
            <a:ext cx="11525250" cy="4897244"/>
          </a:xfrm>
        </p:spPr>
        <p:txBody>
          <a:bodyPr>
            <a:normAutofit lnSpcReduction="10000"/>
          </a:bodyPr>
          <a:lstStyle/>
          <a:p>
            <a:pPr>
              <a:spcAft>
                <a:spcPts val="600"/>
              </a:spcAft>
            </a:pPr>
            <a:r>
              <a:rPr lang="en-US" sz="2400" dirty="0"/>
              <a:t>Enable IRM Services in Exchange Online</a:t>
            </a:r>
          </a:p>
          <a:p>
            <a:pPr marL="746125" lvl="1" indent="-457200">
              <a:spcAft>
                <a:spcPts val="600"/>
              </a:spcAft>
              <a:buFont typeface="+mj-lt"/>
              <a:buAutoNum type="arabicPeriod"/>
            </a:pPr>
            <a:r>
              <a:rPr lang="en-US" sz="2000" dirty="0"/>
              <a:t>Enable Rights Management in Office 365</a:t>
            </a:r>
          </a:p>
          <a:p>
            <a:pPr marL="746125" lvl="1" indent="-457200">
              <a:spcAft>
                <a:spcPts val="600"/>
              </a:spcAft>
              <a:buFont typeface="+mj-lt"/>
              <a:buAutoNum type="arabicPeriod"/>
            </a:pPr>
            <a:r>
              <a:rPr lang="en-US" sz="2000" dirty="0"/>
              <a:t>Connect to Exchange Online with Remote PowerShell</a:t>
            </a:r>
          </a:p>
          <a:p>
            <a:pPr marL="746125" lvl="1" indent="-457200">
              <a:spcAft>
                <a:spcPts val="600"/>
              </a:spcAft>
              <a:buFont typeface="+mj-lt"/>
              <a:buAutoNum type="arabicPeriod"/>
            </a:pPr>
            <a:r>
              <a:rPr lang="en-US" sz="2000" dirty="0"/>
              <a:t>Configure RMS Online Key Sharing Location</a:t>
            </a:r>
          </a:p>
          <a:p>
            <a:pPr marL="746125" lvl="1" indent="-457200">
              <a:spcAft>
                <a:spcPts val="600"/>
              </a:spcAft>
              <a:buFont typeface="+mj-lt"/>
              <a:buAutoNum type="arabicPeriod"/>
            </a:pPr>
            <a:r>
              <a:rPr lang="en-US" sz="2000" dirty="0"/>
              <a:t>Import TPD from RMS Online</a:t>
            </a:r>
          </a:p>
          <a:p>
            <a:pPr marL="746125" lvl="1" indent="-457200">
              <a:spcAft>
                <a:spcPts val="600"/>
              </a:spcAft>
              <a:buFont typeface="+mj-lt"/>
              <a:buAutoNum type="arabicPeriod"/>
            </a:pPr>
            <a:r>
              <a:rPr lang="en-US" sz="2000" dirty="0"/>
              <a:t>Enable IRM in Exchange Online</a:t>
            </a:r>
          </a:p>
          <a:p>
            <a:pPr marL="746125" lvl="1" indent="-457200">
              <a:spcAft>
                <a:spcPts val="600"/>
              </a:spcAft>
              <a:buFont typeface="+mj-lt"/>
              <a:buAutoNum type="arabicPeriod"/>
            </a:pPr>
            <a:r>
              <a:rPr lang="en-US" sz="2000" dirty="0"/>
              <a:t>Test IRM </a:t>
            </a:r>
            <a:r>
              <a:rPr lang="en-US" sz="2000" dirty="0" smtClean="0"/>
              <a:t>configuration</a:t>
            </a:r>
            <a:endParaRPr lang="en-US" sz="1200" dirty="0"/>
          </a:p>
          <a:p>
            <a:pPr>
              <a:spcAft>
                <a:spcPts val="600"/>
              </a:spcAft>
            </a:pPr>
            <a:r>
              <a:rPr lang="en-US" sz="2400" dirty="0"/>
              <a:t>Apply IRM to emails in </a:t>
            </a:r>
            <a:r>
              <a:rPr lang="en-US" sz="2400" dirty="0" smtClean="0"/>
              <a:t>OWA</a:t>
            </a:r>
            <a:endParaRPr lang="en-US" sz="1200" dirty="0"/>
          </a:p>
          <a:p>
            <a:pPr>
              <a:spcAft>
                <a:spcPts val="600"/>
              </a:spcAft>
            </a:pPr>
            <a:r>
              <a:rPr lang="en-US" sz="2400" dirty="0"/>
              <a:t>Administrator-defined IRM in Exchange Online</a:t>
            </a:r>
          </a:p>
          <a:p>
            <a:pPr lvl="1">
              <a:spcAft>
                <a:spcPts val="600"/>
              </a:spcAft>
            </a:pPr>
            <a:r>
              <a:rPr lang="en-US" sz="2000" dirty="0"/>
              <a:t>Transport protection rules (Outlook and OWA)</a:t>
            </a:r>
          </a:p>
          <a:p>
            <a:pPr lvl="1">
              <a:spcAft>
                <a:spcPts val="600"/>
              </a:spcAft>
            </a:pPr>
            <a:r>
              <a:rPr lang="en-US" sz="2000" dirty="0"/>
              <a:t>Outlook protection rules (Outlook)</a:t>
            </a:r>
          </a:p>
          <a:p>
            <a:endParaRPr lang="en-US" dirty="0"/>
          </a:p>
        </p:txBody>
      </p:sp>
    </p:spTree>
    <p:extLst>
      <p:ext uri="{BB962C8B-B14F-4D97-AF65-F5344CB8AC3E}">
        <p14:creationId xmlns:p14="http://schemas.microsoft.com/office/powerpoint/2010/main" val="191771194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RMS Integration with SharePoint Online</a:t>
            </a:r>
            <a:endParaRPr lang="en-GB" dirty="0"/>
          </a:p>
        </p:txBody>
      </p:sp>
      <p:sp>
        <p:nvSpPr>
          <p:cNvPr id="3" name="Content Placeholder 2"/>
          <p:cNvSpPr>
            <a:spLocks noGrp="1"/>
          </p:cNvSpPr>
          <p:nvPr>
            <p:ph sz="quarter" idx="10"/>
          </p:nvPr>
        </p:nvSpPr>
        <p:spPr/>
        <p:txBody>
          <a:bodyPr/>
          <a:lstStyle/>
          <a:p>
            <a:pPr>
              <a:spcAft>
                <a:spcPts val="600"/>
              </a:spcAft>
            </a:pPr>
            <a:r>
              <a:rPr lang="en-US" dirty="0"/>
              <a:t>Enable IRM Services in SharePoint Online</a:t>
            </a:r>
          </a:p>
          <a:p>
            <a:pPr lvl="1">
              <a:spcAft>
                <a:spcPts val="600"/>
              </a:spcAft>
            </a:pPr>
            <a:r>
              <a:rPr lang="en-US" dirty="0"/>
              <a:t>SharePoint admin center&gt;settings&gt;Information Rights Management&gt;Use the IRM service specified in your configuration</a:t>
            </a:r>
          </a:p>
          <a:p>
            <a:pPr lvl="1">
              <a:spcAft>
                <a:spcPts val="600"/>
              </a:spcAft>
            </a:pPr>
            <a:r>
              <a:rPr lang="en-US" dirty="0"/>
              <a:t>Refresh IRM </a:t>
            </a:r>
            <a:r>
              <a:rPr lang="en-US" dirty="0" smtClean="0"/>
              <a:t>settings</a:t>
            </a:r>
            <a:endParaRPr lang="en-US" dirty="0"/>
          </a:p>
          <a:p>
            <a:pPr>
              <a:spcAft>
                <a:spcPts val="600"/>
              </a:spcAft>
            </a:pPr>
            <a:r>
              <a:rPr lang="en-US" dirty="0"/>
              <a:t>Apply IRM to document libraries or lists in SharePoint Online</a:t>
            </a:r>
          </a:p>
          <a:p>
            <a:pPr lvl="1">
              <a:spcAft>
                <a:spcPts val="600"/>
              </a:spcAft>
            </a:pPr>
            <a:r>
              <a:rPr lang="en-US" dirty="0"/>
              <a:t>Library&gt;Library Settings&gt;Permissions and Management&gt;Information Rights Management&gt;Restrict permissions on this library on download</a:t>
            </a:r>
          </a:p>
          <a:p>
            <a:pPr lvl="1">
              <a:spcAft>
                <a:spcPts val="600"/>
              </a:spcAft>
            </a:pPr>
            <a:r>
              <a:rPr lang="en-US" dirty="0"/>
              <a:t>Configure document access </a:t>
            </a:r>
            <a:r>
              <a:rPr lang="en-US" dirty="0" smtClean="0"/>
              <a:t>rights</a:t>
            </a:r>
            <a:endParaRPr lang="en-US" dirty="0"/>
          </a:p>
        </p:txBody>
      </p:sp>
    </p:spTree>
    <p:extLst>
      <p:ext uri="{BB962C8B-B14F-4D97-AF65-F5344CB8AC3E}">
        <p14:creationId xmlns:p14="http://schemas.microsoft.com/office/powerpoint/2010/main" val="227062473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RMS Integration with Office</a:t>
            </a:r>
            <a:endParaRPr lang="en-GB" dirty="0"/>
          </a:p>
        </p:txBody>
      </p:sp>
      <p:sp>
        <p:nvSpPr>
          <p:cNvPr id="3" name="Content Placeholder 2"/>
          <p:cNvSpPr>
            <a:spLocks noGrp="1"/>
          </p:cNvSpPr>
          <p:nvPr>
            <p:ph sz="quarter" idx="10"/>
          </p:nvPr>
        </p:nvSpPr>
        <p:spPr>
          <a:xfrm>
            <a:off x="379413" y="1388226"/>
            <a:ext cx="11525250" cy="4889006"/>
          </a:xfrm>
        </p:spPr>
        <p:txBody>
          <a:bodyPr>
            <a:normAutofit lnSpcReduction="10000"/>
          </a:bodyPr>
          <a:lstStyle/>
          <a:p>
            <a:pPr>
              <a:spcAft>
                <a:spcPts val="600"/>
              </a:spcAft>
            </a:pPr>
            <a:r>
              <a:rPr lang="en-US" sz="2000" dirty="0"/>
              <a:t>Office support for Rights Management</a:t>
            </a:r>
          </a:p>
          <a:p>
            <a:pPr lvl="1">
              <a:spcAft>
                <a:spcPts val="600"/>
              </a:spcAft>
            </a:pPr>
            <a:r>
              <a:rPr lang="en-US" sz="1800" dirty="0"/>
              <a:t>Office Pro Plus 2013 and Office 2010 – supported</a:t>
            </a:r>
          </a:p>
          <a:p>
            <a:pPr lvl="1">
              <a:spcAft>
                <a:spcPts val="600"/>
              </a:spcAft>
            </a:pPr>
            <a:r>
              <a:rPr lang="en-US" sz="1800" dirty="0"/>
              <a:t>Office 2007 – not </a:t>
            </a:r>
            <a:r>
              <a:rPr lang="en-US" sz="1800" dirty="0" smtClean="0"/>
              <a:t>supported</a:t>
            </a:r>
            <a:endParaRPr lang="en-US" sz="1200" dirty="0"/>
          </a:p>
          <a:p>
            <a:pPr>
              <a:spcAft>
                <a:spcPts val="600"/>
              </a:spcAft>
            </a:pPr>
            <a:r>
              <a:rPr lang="en-US" sz="2000" dirty="0"/>
              <a:t>Office Professional Plus 2013 Client Configuration</a:t>
            </a:r>
          </a:p>
          <a:p>
            <a:pPr lvl="1">
              <a:spcAft>
                <a:spcPts val="600"/>
              </a:spcAft>
            </a:pPr>
            <a:r>
              <a:rPr lang="en-US" sz="1800" dirty="0"/>
              <a:t>Install Office and login with Office 365 </a:t>
            </a:r>
            <a:r>
              <a:rPr lang="en-US" sz="1800" dirty="0" smtClean="0"/>
              <a:t>credentials</a:t>
            </a:r>
            <a:endParaRPr lang="en-US" sz="1200" dirty="0"/>
          </a:p>
          <a:p>
            <a:pPr>
              <a:spcAft>
                <a:spcPts val="600"/>
              </a:spcAft>
            </a:pPr>
            <a:r>
              <a:rPr lang="en-US" sz="2000" dirty="0"/>
              <a:t>Office 2010 Client Configuration</a:t>
            </a:r>
          </a:p>
          <a:p>
            <a:pPr lvl="1">
              <a:spcAft>
                <a:spcPts val="600"/>
              </a:spcAft>
            </a:pPr>
            <a:r>
              <a:rPr lang="en-US" sz="1800" dirty="0"/>
              <a:t>Install Office</a:t>
            </a:r>
          </a:p>
          <a:p>
            <a:pPr lvl="1">
              <a:spcAft>
                <a:spcPts val="600"/>
              </a:spcAft>
            </a:pPr>
            <a:r>
              <a:rPr lang="en-US" sz="1800" dirty="0"/>
              <a:t>Install RMS sharing application</a:t>
            </a:r>
          </a:p>
          <a:p>
            <a:pPr lvl="1">
              <a:spcAft>
                <a:spcPts val="600"/>
              </a:spcAft>
            </a:pPr>
            <a:r>
              <a:rPr lang="en-US" sz="1800" dirty="0"/>
              <a:t>Login with Office 365 </a:t>
            </a:r>
            <a:r>
              <a:rPr lang="en-US" sz="1800" dirty="0" smtClean="0"/>
              <a:t>credentials</a:t>
            </a:r>
            <a:endParaRPr lang="en-US" sz="1200" dirty="0"/>
          </a:p>
          <a:p>
            <a:pPr>
              <a:spcAft>
                <a:spcPts val="600"/>
              </a:spcAft>
            </a:pPr>
            <a:r>
              <a:rPr lang="en-US" sz="2000" dirty="0"/>
              <a:t>Protecting Office Content with Rights Management</a:t>
            </a:r>
          </a:p>
          <a:p>
            <a:pPr lvl="1">
              <a:spcAft>
                <a:spcPts val="600"/>
              </a:spcAft>
            </a:pPr>
            <a:r>
              <a:rPr lang="en-US" sz="1800" dirty="0"/>
              <a:t>Templates</a:t>
            </a:r>
          </a:p>
          <a:p>
            <a:pPr lvl="1">
              <a:spcAft>
                <a:spcPts val="600"/>
              </a:spcAft>
            </a:pPr>
            <a:r>
              <a:rPr lang="en-US" sz="1800" dirty="0"/>
              <a:t>User defined </a:t>
            </a:r>
            <a:r>
              <a:rPr lang="en-US" sz="1800" dirty="0" smtClean="0"/>
              <a:t>rights</a:t>
            </a:r>
            <a:endParaRPr lang="en-US" sz="1800" dirty="0"/>
          </a:p>
        </p:txBody>
      </p:sp>
    </p:spTree>
    <p:extLst>
      <p:ext uri="{BB962C8B-B14F-4D97-AF65-F5344CB8AC3E}">
        <p14:creationId xmlns:p14="http://schemas.microsoft.com/office/powerpoint/2010/main" val="216640101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Common Errors and Best Practice Guidelines</a:t>
            </a:r>
            <a:endParaRPr lang="en-GB" dirty="0"/>
          </a:p>
        </p:txBody>
      </p:sp>
      <p:sp>
        <p:nvSpPr>
          <p:cNvPr id="6" name="Content Placeholder 5"/>
          <p:cNvSpPr>
            <a:spLocks noGrp="1"/>
          </p:cNvSpPr>
          <p:nvPr>
            <p:ph sz="quarter" idx="10"/>
          </p:nvPr>
        </p:nvSpPr>
        <p:spPr/>
        <p:txBody>
          <a:bodyPr/>
          <a:lstStyle/>
          <a:p>
            <a:pPr>
              <a:spcAft>
                <a:spcPts val="600"/>
              </a:spcAft>
            </a:pPr>
            <a:r>
              <a:rPr lang="en-US" dirty="0"/>
              <a:t>Common errors</a:t>
            </a:r>
          </a:p>
          <a:p>
            <a:pPr lvl="1">
              <a:spcAft>
                <a:spcPts val="600"/>
              </a:spcAft>
            </a:pPr>
            <a:r>
              <a:rPr lang="en-US" dirty="0"/>
              <a:t>Lack of administrator knowledge</a:t>
            </a:r>
          </a:p>
          <a:p>
            <a:pPr lvl="1">
              <a:spcAft>
                <a:spcPts val="600"/>
              </a:spcAft>
            </a:pPr>
            <a:r>
              <a:rPr lang="en-US" dirty="0"/>
              <a:t>Lack of end-user training</a:t>
            </a:r>
          </a:p>
          <a:p>
            <a:pPr lvl="1">
              <a:spcAft>
                <a:spcPts val="600"/>
              </a:spcAft>
            </a:pPr>
            <a:r>
              <a:rPr lang="en-US" dirty="0"/>
              <a:t>RMS policies too complex</a:t>
            </a:r>
          </a:p>
          <a:p>
            <a:pPr lvl="1">
              <a:spcAft>
                <a:spcPts val="600"/>
              </a:spcAft>
            </a:pPr>
            <a:r>
              <a:rPr lang="en-US" dirty="0"/>
              <a:t>Non-MS device </a:t>
            </a:r>
            <a:r>
              <a:rPr lang="en-US" dirty="0" smtClean="0"/>
              <a:t>compatibility</a:t>
            </a:r>
            <a:endParaRPr lang="en-US" dirty="0"/>
          </a:p>
          <a:p>
            <a:pPr>
              <a:spcAft>
                <a:spcPts val="600"/>
              </a:spcAft>
            </a:pPr>
            <a:r>
              <a:rPr lang="en-US" dirty="0"/>
              <a:t>Best practices</a:t>
            </a:r>
          </a:p>
          <a:p>
            <a:pPr lvl="1">
              <a:spcAft>
                <a:spcPts val="600"/>
              </a:spcAft>
            </a:pPr>
            <a:r>
              <a:rPr lang="en-US" dirty="0"/>
              <a:t>Use KISS principle</a:t>
            </a:r>
          </a:p>
          <a:p>
            <a:pPr lvl="1">
              <a:spcAft>
                <a:spcPts val="600"/>
              </a:spcAft>
            </a:pPr>
            <a:r>
              <a:rPr lang="en-US" dirty="0"/>
              <a:t>Ensure users are aware that IRM is only for Office 2010/ 2013 </a:t>
            </a:r>
            <a:r>
              <a:rPr lang="en-US" dirty="0" smtClean="0"/>
              <a:t>clients</a:t>
            </a:r>
            <a:endParaRPr lang="en-US" dirty="0"/>
          </a:p>
        </p:txBody>
      </p:sp>
    </p:spTree>
    <p:extLst>
      <p:ext uri="{BB962C8B-B14F-4D97-AF65-F5344CB8AC3E}">
        <p14:creationId xmlns:p14="http://schemas.microsoft.com/office/powerpoint/2010/main" val="406792804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Manage Administrator Roles in Office 365
Configure Password Management
Administer Rights </a:t>
            </a:r>
            <a:r>
              <a:rPr lang="en-GB" dirty="0" smtClean="0"/>
              <a:t>Management</a:t>
            </a:r>
            <a:endParaRPr lang="en-GB" dirty="0"/>
          </a:p>
        </p:txBody>
      </p:sp>
      <p:sp>
        <p:nvSpPr>
          <p:cNvPr id="2" name="Title 1"/>
          <p:cNvSpPr>
            <a:spLocks noGrp="1"/>
          </p:cNvSpPr>
          <p:nvPr>
            <p:ph type="title"/>
          </p:nvPr>
        </p:nvSpPr>
        <p:spPr/>
        <p:txBody>
          <a:bodyPr/>
          <a:lstStyle/>
          <a:p>
            <a:r>
              <a:rPr lang="en-US" dirty="0" smtClean="0"/>
              <a:t>Module Review</a:t>
            </a:r>
            <a:endParaRPr lang="en-US" dirty="0"/>
          </a:p>
        </p:txBody>
      </p:sp>
    </p:spTree>
    <p:extLst>
      <p:ext uri="{BB962C8B-B14F-4D97-AF65-F5344CB8AC3E}">
        <p14:creationId xmlns:p14="http://schemas.microsoft.com/office/powerpoint/2010/main" val="132565954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Users\meghan.ragsdale\AppData\Local\Microsoft\Windows\Temporary Internet Files\Content.IE5\IYXBBARM\MC900281116[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8405"/>
            <a:ext cx="6248400" cy="66411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2582057"/>
            <a:ext cx="8686800" cy="1862048"/>
          </a:xfrm>
          <a:prstGeom prst="rect">
            <a:avLst/>
          </a:prstGeom>
          <a:noFill/>
        </p:spPr>
        <p:txBody>
          <a:bodyPr wrap="square" rtlCol="0">
            <a:spAutoFit/>
          </a:bodyPr>
          <a:lstStyle/>
          <a:p>
            <a:pPr algn="ctr"/>
            <a:r>
              <a:rPr lang="en-US" sz="11500" b="1" dirty="0" smtClean="0">
                <a:ln w="76200">
                  <a:solidFill>
                    <a:srgbClr val="FF0000"/>
                  </a:solidFill>
                  <a:prstDash val="solid"/>
                </a:ln>
                <a:solidFill>
                  <a:srgbClr val="FFFF00"/>
                </a:solidFill>
                <a:effectLst>
                  <a:glow rad="101600">
                    <a:srgbClr val="FFFF00">
                      <a:alpha val="60000"/>
                    </a:srgbClr>
                  </a:glow>
                  <a:outerShdw blurRad="50800" dist="38100" dir="10800000" algn="r" rotWithShape="0">
                    <a:prstClr val="black">
                      <a:alpha val="40000"/>
                    </a:prstClr>
                  </a:outerShdw>
                </a:effectLst>
                <a:latin typeface="Curlz MT" pitchFamily="82" charset="0"/>
                <a:cs typeface="Aharoni" pitchFamily="2" charset="-79"/>
              </a:rPr>
              <a:t>RECYCLING</a:t>
            </a:r>
            <a:endParaRPr lang="en-US" sz="11500" b="1" dirty="0">
              <a:ln w="76200">
                <a:solidFill>
                  <a:srgbClr val="FF0000"/>
                </a:solidFill>
                <a:prstDash val="solid"/>
              </a:ln>
              <a:solidFill>
                <a:srgbClr val="FFFF00"/>
              </a:solidFill>
              <a:effectLst>
                <a:glow rad="101600">
                  <a:srgbClr val="FFFF00">
                    <a:alpha val="60000"/>
                  </a:srgbClr>
                </a:glow>
                <a:outerShdw blurRad="50800" dist="38100" dir="10800000" algn="r" rotWithShape="0">
                  <a:prstClr val="black">
                    <a:alpha val="40000"/>
                  </a:prstClr>
                </a:outerShdw>
              </a:effectLst>
              <a:latin typeface="Curlz MT" pitchFamily="82" charset="0"/>
              <a:cs typeface="Aharoni" pitchFamily="2" charset="-79"/>
            </a:endParaRPr>
          </a:p>
        </p:txBody>
      </p:sp>
      <p:sp>
        <p:nvSpPr>
          <p:cNvPr id="2" name="TextBox 1"/>
          <p:cNvSpPr txBox="1"/>
          <p:nvPr/>
        </p:nvSpPr>
        <p:spPr>
          <a:xfrm>
            <a:off x="36342" y="6304117"/>
            <a:ext cx="5044440" cy="461665"/>
          </a:xfrm>
          <a:prstGeom prst="rect">
            <a:avLst/>
          </a:prstGeom>
          <a:noFill/>
        </p:spPr>
        <p:txBody>
          <a:bodyPr wrap="square" rtlCol="0">
            <a:spAutoFit/>
          </a:bodyPr>
          <a:lstStyle/>
          <a:p>
            <a:r>
              <a:rPr lang="en-US" sz="1200" dirty="0" smtClean="0"/>
              <a:t>PLEASE NOTE: </a:t>
            </a:r>
          </a:p>
          <a:p>
            <a:r>
              <a:rPr lang="en-US" sz="1200" dirty="0" smtClean="0"/>
              <a:t>This PowerPoint is intended to be remodeled for the purposes of </a:t>
            </a:r>
            <a:r>
              <a:rPr lang="en-US" sz="1200" dirty="0" err="1" smtClean="0"/>
              <a:t>SlideFest</a:t>
            </a:r>
            <a:r>
              <a:rPr lang="en-US" sz="1200" dirty="0" smtClean="0"/>
              <a:t>.</a:t>
            </a:r>
            <a:endParaRPr lang="en-US" sz="1200" dirty="0"/>
          </a:p>
        </p:txBody>
      </p:sp>
    </p:spTree>
    <p:extLst>
      <p:ext uri="{BB962C8B-B14F-4D97-AF65-F5344CB8AC3E}">
        <p14:creationId xmlns:p14="http://schemas.microsoft.com/office/powerpoint/2010/main" val="58026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8" presetClass="emph" presetSubtype="0" fill="hold" nodeType="withEffect">
                                  <p:stCondLst>
                                    <p:cond delay="0"/>
                                  </p:stCondLst>
                                  <p:childTnLst>
                                    <p:animRot by="21600000">
                                      <p:cBhvr>
                                        <p:cTn id="9" dur="2000" fill="hold"/>
                                        <p:tgtEl>
                                          <p:spTgt spid="4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TextBox 2"/>
          <p:cNvSpPr txBox="1"/>
          <p:nvPr/>
        </p:nvSpPr>
        <p:spPr>
          <a:xfrm>
            <a:off x="152400" y="152400"/>
            <a:ext cx="6519352" cy="3477875"/>
          </a:xfrm>
          <a:prstGeom prst="rect">
            <a:avLst/>
          </a:prstGeom>
          <a:noFill/>
        </p:spPr>
        <p:txBody>
          <a:bodyPr wrap="square" rtlCol="0">
            <a:spAutoFit/>
          </a:bodyPr>
          <a:lstStyle/>
          <a:p>
            <a:pPr algn="ctr"/>
            <a:r>
              <a:rPr lang="en-US" sz="4400" b="1" dirty="0" smtClean="0">
                <a:ln w="18000">
                  <a:solidFill>
                    <a:srgbClr val="7030A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Curlz MT" pitchFamily="82" charset="0"/>
                <a:cs typeface="Aharoni" pitchFamily="2" charset="-79"/>
              </a:rPr>
              <a:t>According to the Environmental Protection Agency, in 2009 </a:t>
            </a:r>
            <a:r>
              <a:rPr lang="en-US" sz="4400" b="1" dirty="0" smtClean="0">
                <a:ln w="18000">
                  <a:solidFill>
                    <a:srgbClr val="7030A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Curlz MT" pitchFamily="82" charset="0"/>
                <a:cs typeface="Aharoni" pitchFamily="2" charset="-79"/>
              </a:rPr>
              <a:t>Americans </a:t>
            </a:r>
            <a:r>
              <a:rPr lang="en-US" sz="4400" b="1" dirty="0" smtClean="0">
                <a:ln w="18000">
                  <a:solidFill>
                    <a:srgbClr val="7030A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Curlz MT" pitchFamily="82" charset="0"/>
                <a:cs typeface="Aharoni" pitchFamily="2" charset="-79"/>
              </a:rPr>
              <a:t>produced about </a:t>
            </a:r>
          </a:p>
          <a:p>
            <a:pPr algn="ctr"/>
            <a:r>
              <a:rPr lang="en-US" sz="4400" b="1" dirty="0" smtClean="0">
                <a:ln w="18000">
                  <a:solidFill>
                    <a:srgbClr val="7030A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Curlz MT" pitchFamily="82" charset="0"/>
                <a:cs typeface="Aharoni" pitchFamily="2" charset="-79"/>
              </a:rPr>
              <a:t>243 million tons of trash.</a:t>
            </a:r>
            <a:endParaRPr lang="en-US" sz="4400" b="1" dirty="0">
              <a:ln w="18000">
                <a:solidFill>
                  <a:srgbClr val="7030A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Curlz MT" pitchFamily="82" charset="0"/>
              <a:cs typeface="Aharoni" pitchFamily="2" charset="-79"/>
            </a:endParaRPr>
          </a:p>
        </p:txBody>
      </p:sp>
      <p:grpSp>
        <p:nvGrpSpPr>
          <p:cNvPr id="4" name="Group 3"/>
          <p:cNvGrpSpPr/>
          <p:nvPr/>
        </p:nvGrpSpPr>
        <p:grpSpPr>
          <a:xfrm>
            <a:off x="381000" y="457200"/>
            <a:ext cx="8610600" cy="6247685"/>
            <a:chOff x="381000" y="610315"/>
            <a:chExt cx="8610600" cy="6247685"/>
          </a:xfrm>
        </p:grpSpPr>
        <p:pic>
          <p:nvPicPr>
            <p:cNvPr id="3074" name="Picture 2" descr="C:\Users\meghan.ragsdale\AppData\Local\Microsoft\Windows\Temporary Internet Files\Content.IE5\DSHW2H7T\MC90021565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1070" y="2743200"/>
              <a:ext cx="2850530" cy="311137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meghan.ragsdale\AppData\Local\Microsoft\Windows\Temporary Internet Files\Content.IE5\OP18EFG3\MC90002270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2529" y="3962400"/>
              <a:ext cx="2975871" cy="2895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meghan.ragsdale\AppData\Local\Microsoft\Windows\Temporary Internet Files\Content.IE5\DSHW2H7T\MC900104556[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7952" y="610315"/>
              <a:ext cx="1636765" cy="181474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meghan.ragsdale\AppData\Local\Microsoft\Windows\Temporary Internet Files\Content.IE5\0G10ZFML\MC900054932[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3733800"/>
              <a:ext cx="2743767" cy="28065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466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00830" y="3089244"/>
            <a:ext cx="5216551" cy="970922"/>
          </a:xfrm>
        </p:spPr>
        <p:txBody>
          <a:bodyPr>
            <a:noAutofit/>
          </a:bodyPr>
          <a:lstStyle/>
          <a:p>
            <a:pPr>
              <a:lnSpc>
                <a:spcPts val="4100"/>
              </a:lnSpc>
            </a:pPr>
            <a:r>
              <a:rPr lang="en-US" sz="4800" dirty="0" smtClean="0"/>
              <a:t>Please silence </a:t>
            </a:r>
            <a:br>
              <a:rPr lang="en-US" sz="4800" dirty="0" smtClean="0"/>
            </a:br>
            <a:r>
              <a:rPr lang="en-US" sz="4800" dirty="0" smtClean="0"/>
              <a:t>cell phones</a:t>
            </a:r>
            <a:endParaRPr lang="en-US" sz="4800" dirty="0"/>
          </a:p>
        </p:txBody>
      </p:sp>
      <p:pic>
        <p:nvPicPr>
          <p:cNvPr id="2" name="Picture 1"/>
          <p:cNvPicPr>
            <a:picLocks noChangeAspect="1"/>
          </p:cNvPicPr>
          <p:nvPr/>
        </p:nvPicPr>
        <p:blipFill>
          <a:blip r:embed="rId2"/>
          <a:stretch>
            <a:fillRect/>
          </a:stretch>
        </p:blipFill>
        <p:spPr>
          <a:xfrm>
            <a:off x="2816560" y="2883563"/>
            <a:ext cx="603523" cy="1087057"/>
          </a:xfrm>
          <a:prstGeom prst="rect">
            <a:avLst/>
          </a:prstGeom>
        </p:spPr>
      </p:pic>
    </p:spTree>
    <p:extLst>
      <p:ext uri="{BB962C8B-B14F-4D97-AF65-F5344CB8AC3E}">
        <p14:creationId xmlns:p14="http://schemas.microsoft.com/office/powerpoint/2010/main" val="25078040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224726" y="2292778"/>
            <a:ext cx="8531816" cy="828675"/>
          </a:xfrm>
        </p:spPr>
        <p:txBody>
          <a:bodyPr>
            <a:noAutofit/>
          </a:bodyPr>
          <a:lstStyle/>
          <a:p>
            <a:pPr algn="ctr"/>
            <a:r>
              <a:rPr lang="en-US" sz="2800" dirty="0">
                <a:solidFill>
                  <a:schemeClr val="bg2"/>
                </a:solidFill>
              </a:rPr>
              <a:t> Parallel</a:t>
            </a:r>
            <a:r>
              <a:rPr lang="en-US" sz="2800" dirty="0" smtClean="0">
                <a:solidFill>
                  <a:schemeClr val="bg2"/>
                </a:solidFill>
              </a:rPr>
              <a:t> Import of HDFS data &amp; Export into HDFS</a:t>
            </a:r>
            <a:endParaRPr lang="en-US" sz="2800" dirty="0">
              <a:solidFill>
                <a:schemeClr val="bg2"/>
              </a:solidFill>
            </a:endParaRPr>
          </a:p>
        </p:txBody>
      </p:sp>
    </p:spTree>
    <p:extLst>
      <p:ext uri="{BB962C8B-B14F-4D97-AF65-F5344CB8AC3E}">
        <p14:creationId xmlns:p14="http://schemas.microsoft.com/office/powerpoint/2010/main" val="368646615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3399"/>
        </a:solidFill>
        <a:effectLst/>
      </p:bgPr>
    </p:bg>
    <p:spTree>
      <p:nvGrpSpPr>
        <p:cNvPr id="1" name=""/>
        <p:cNvGrpSpPr/>
        <p:nvPr/>
      </p:nvGrpSpPr>
      <p:grpSpPr>
        <a:xfrm>
          <a:off x="0" y="0"/>
          <a:ext cx="0" cy="0"/>
          <a:chOff x="0" y="0"/>
          <a:chExt cx="0" cy="0"/>
        </a:xfrm>
      </p:grpSpPr>
      <p:sp>
        <p:nvSpPr>
          <p:cNvPr id="5" name="TextBox 4"/>
          <p:cNvSpPr txBox="1"/>
          <p:nvPr/>
        </p:nvSpPr>
        <p:spPr>
          <a:xfrm>
            <a:off x="3962400" y="414278"/>
            <a:ext cx="5040923" cy="2308324"/>
          </a:xfrm>
          <a:prstGeom prst="rect">
            <a:avLst/>
          </a:prstGeom>
          <a:noFill/>
        </p:spPr>
        <p:txBody>
          <a:bodyPr wrap="square" rtlCol="0">
            <a:spAutoFit/>
          </a:bodyPr>
          <a:lstStyle/>
          <a:p>
            <a:pPr algn="ctr"/>
            <a:r>
              <a:rPr lang="en-US" sz="3600" b="1" dirty="0" smtClean="0">
                <a:ln w="18000">
                  <a:solidFill>
                    <a:srgbClr val="99FF99"/>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That’s an average of about 4.3 pounds of waste per person per day!</a:t>
            </a:r>
            <a:endParaRPr lang="en-US" sz="3600" b="1" dirty="0">
              <a:ln w="18000">
                <a:solidFill>
                  <a:srgbClr val="99FF99"/>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endParaRPr>
          </a:p>
        </p:txBody>
      </p:sp>
      <p:pic>
        <p:nvPicPr>
          <p:cNvPr id="1026" name="Picture 2" descr="C:\Users\meghan.ragsdale\Desktop\recycling\us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17800"/>
            <a:ext cx="5638800"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48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000" fill="hold"/>
                                        <p:tgtEl>
                                          <p:spTgt spid="1026"/>
                                        </p:tgtEl>
                                        <p:attrNameLst>
                                          <p:attrName>ppt_x</p:attrName>
                                        </p:attrNameLst>
                                      </p:cBhvr>
                                      <p:tavLst>
                                        <p:tav tm="0">
                                          <p:val>
                                            <p:strVal val="1+#ppt_w/2"/>
                                          </p:val>
                                        </p:tav>
                                        <p:tav tm="100000">
                                          <p:val>
                                            <p:strVal val="#ppt_x"/>
                                          </p:val>
                                        </p:tav>
                                      </p:tavLst>
                                    </p:anim>
                                    <p:anim calcmode="lin" valueType="num">
                                      <p:cBhvr additive="base">
                                        <p:cTn id="8" dur="1000" fill="hold"/>
                                        <p:tgtEl>
                                          <p:spTgt spid="1026"/>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ppt_x"/>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1" name="Picture 3" descr="C:\Users\meghan.ragsdale\AppData\Local\Microsoft\Windows\Temporary Internet Files\Content.IE5\OP18EFG3\MC90041359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3238500"/>
            <a:ext cx="2113984" cy="34418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228600"/>
            <a:ext cx="7919896" cy="1569660"/>
          </a:xfrm>
          <a:prstGeom prst="rect">
            <a:avLst/>
          </a:prstGeom>
          <a:noFill/>
        </p:spPr>
        <p:txBody>
          <a:bodyPr wrap="square" rtlCol="0">
            <a:spAutoFit/>
          </a:bodyPr>
          <a:lstStyle/>
          <a:p>
            <a:pPr algn="ctr"/>
            <a:r>
              <a:rPr lang="en-US" sz="4800" b="1" dirty="0" smtClean="0">
                <a:ln w="18000">
                  <a:solidFill>
                    <a:srgbClr val="FFFF00"/>
                  </a:solidFill>
                  <a:prstDash val="solid"/>
                  <a:miter lim="800000"/>
                </a:ln>
                <a:solidFill>
                  <a:srgbClr val="FF3399"/>
                </a:solidFill>
                <a:effectLst>
                  <a:outerShdw blurRad="25500" dist="23000" dir="7020000" algn="tl">
                    <a:srgbClr val="000000">
                      <a:alpha val="50000"/>
                    </a:srgbClr>
                  </a:outerShdw>
                </a:effectLst>
                <a:latin typeface="Curlz MT" pitchFamily="82" charset="0"/>
                <a:cs typeface="Aharoni" pitchFamily="2" charset="-79"/>
              </a:rPr>
              <a:t>It’s important that we all do our part to save the environment.</a:t>
            </a:r>
            <a:endParaRPr lang="en-US" sz="4800" b="1" dirty="0">
              <a:ln w="18000">
                <a:solidFill>
                  <a:srgbClr val="FFFF00"/>
                </a:solidFill>
                <a:prstDash val="solid"/>
                <a:miter lim="800000"/>
              </a:ln>
              <a:solidFill>
                <a:srgbClr val="FF3399"/>
              </a:solidFill>
              <a:effectLst>
                <a:outerShdw blurRad="25500" dist="23000" dir="7020000" algn="tl">
                  <a:srgbClr val="000000">
                    <a:alpha val="50000"/>
                  </a:srgbClr>
                </a:outerShdw>
              </a:effectLst>
              <a:latin typeface="Curlz MT" pitchFamily="82" charset="0"/>
              <a:cs typeface="Aharoni" pitchFamily="2" charset="-79"/>
            </a:endParaRPr>
          </a:p>
        </p:txBody>
      </p:sp>
      <p:pic>
        <p:nvPicPr>
          <p:cNvPr id="11" name="Picture 3" descr="C:\Users\meghan.ragsdale\AppData\Local\Microsoft\Windows\Temporary Internet Files\Content.IE5\OP18EFG3\MC90041359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238500"/>
            <a:ext cx="2113984" cy="34418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meghan.ragsdale\AppData\Local\Microsoft\Windows\Temporary Internet Files\Content.IE5\OP18EFG3\MC90041359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3238500"/>
            <a:ext cx="2113984" cy="34418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meghan.ragsdale\AppData\Local\Microsoft\Windows\Temporary Internet Files\Content.IE5\OP18EFG3\MC90041359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238500"/>
            <a:ext cx="2113984" cy="344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 presetClass="entr" presetSubtype="8" fill="hold" nodeType="after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3000" fill="hold"/>
                                        <p:tgtEl>
                                          <p:spTgt spid="2051"/>
                                        </p:tgtEl>
                                        <p:attrNameLst>
                                          <p:attrName>ppt_x</p:attrName>
                                        </p:attrNameLst>
                                      </p:cBhvr>
                                      <p:tavLst>
                                        <p:tav tm="0">
                                          <p:val>
                                            <p:strVal val="0-#ppt_w/2"/>
                                          </p:val>
                                        </p:tav>
                                        <p:tav tm="100000">
                                          <p:val>
                                            <p:strVal val="#ppt_x"/>
                                          </p:val>
                                        </p:tav>
                                      </p:tavLst>
                                    </p:anim>
                                    <p:anim calcmode="lin" valueType="num">
                                      <p:cBhvr additive="base">
                                        <p:cTn id="14" dur="3000" fill="hold"/>
                                        <p:tgtEl>
                                          <p:spTgt spid="2051"/>
                                        </p:tgtEl>
                                        <p:attrNameLst>
                                          <p:attrName>ppt_y</p:attrName>
                                        </p:attrNameLst>
                                      </p:cBhvr>
                                      <p:tavLst>
                                        <p:tav tm="0">
                                          <p:val>
                                            <p:strVal val="#ppt_y"/>
                                          </p:val>
                                        </p:tav>
                                        <p:tav tm="100000">
                                          <p:val>
                                            <p:strVal val="#ppt_y"/>
                                          </p:val>
                                        </p:tav>
                                      </p:tavLst>
                                    </p:anim>
                                  </p:childTnLst>
                                </p:cTn>
                              </p:par>
                            </p:childTnLst>
                          </p:cTn>
                        </p:par>
                        <p:par>
                          <p:cTn id="15" fill="hold">
                            <p:stCondLst>
                              <p:cond delay="4500"/>
                            </p:stCondLst>
                            <p:childTnLst>
                              <p:par>
                                <p:cTn id="16" presetID="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000" fill="hold"/>
                                        <p:tgtEl>
                                          <p:spTgt spid="11"/>
                                        </p:tgtEl>
                                        <p:attrNameLst>
                                          <p:attrName>ppt_x</p:attrName>
                                        </p:attrNameLst>
                                      </p:cBhvr>
                                      <p:tavLst>
                                        <p:tav tm="0">
                                          <p:val>
                                            <p:strVal val="0-#ppt_w/2"/>
                                          </p:val>
                                        </p:tav>
                                        <p:tav tm="100000">
                                          <p:val>
                                            <p:strVal val="#ppt_x"/>
                                          </p:val>
                                        </p:tav>
                                      </p:tavLst>
                                    </p:anim>
                                    <p:anim calcmode="lin" valueType="num">
                                      <p:cBhvr additive="base">
                                        <p:cTn id="19" dur="20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6500"/>
                            </p:stCondLst>
                            <p:childTnLst>
                              <p:par>
                                <p:cTn id="21" presetID="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0-#ppt_w/2"/>
                                          </p:val>
                                        </p:tav>
                                        <p:tav tm="100000">
                                          <p:val>
                                            <p:strVal val="#ppt_x"/>
                                          </p:val>
                                        </p:tav>
                                      </p:tavLst>
                                    </p:anim>
                                    <p:anim calcmode="lin" valueType="num">
                                      <p:cBhvr additive="base">
                                        <p:cTn id="24" dur="10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7500"/>
                            </p:stCondLst>
                            <p:childTnLst>
                              <p:par>
                                <p:cTn id="26" presetID="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924209" y="76200"/>
            <a:ext cx="7533991" cy="6740307"/>
          </a:xfrm>
          <a:prstGeom prst="rect">
            <a:avLst/>
          </a:prstGeom>
          <a:noFill/>
        </p:spPr>
        <p:txBody>
          <a:bodyPr wrap="square" rtlCol="0">
            <a:spAutoFit/>
          </a:bodyPr>
          <a:lstStyle/>
          <a:p>
            <a:pPr algn="ctr"/>
            <a:r>
              <a:rPr lang="en-US" sz="7200" b="1" dirty="0" smtClean="0">
                <a:ln w="18000">
                  <a:solidFill>
                    <a:srgbClr val="00B050"/>
                  </a:solidFill>
                  <a:prstDash val="solid"/>
                  <a:miter lim="800000"/>
                </a:ln>
                <a:solidFill>
                  <a:srgbClr val="FFFF00"/>
                </a:solidFill>
                <a:effectLst>
                  <a:outerShdw blurRad="25500" dist="23000" dir="7020000" algn="tl">
                    <a:srgbClr val="000000">
                      <a:alpha val="50000"/>
                    </a:srgbClr>
                  </a:outerShdw>
                </a:effectLst>
                <a:latin typeface="Cooper Black" pitchFamily="18" charset="0"/>
                <a:cs typeface="Aharoni" pitchFamily="2" charset="-79"/>
              </a:rPr>
              <a:t>Recycling is something we all have the power to do to save </a:t>
            </a:r>
          </a:p>
          <a:p>
            <a:pPr algn="ctr"/>
            <a:r>
              <a:rPr lang="en-US" sz="7200" b="1" dirty="0" smtClean="0">
                <a:ln w="18000">
                  <a:solidFill>
                    <a:srgbClr val="00B050"/>
                  </a:solidFill>
                  <a:prstDash val="solid"/>
                  <a:miter lim="800000"/>
                </a:ln>
                <a:solidFill>
                  <a:srgbClr val="FFFF00"/>
                </a:solidFill>
                <a:effectLst>
                  <a:outerShdw blurRad="25500" dist="23000" dir="7020000" algn="tl">
                    <a:srgbClr val="000000">
                      <a:alpha val="50000"/>
                    </a:srgbClr>
                  </a:outerShdw>
                </a:effectLst>
                <a:latin typeface="Cooper Black" pitchFamily="18" charset="0"/>
                <a:cs typeface="Aharoni" pitchFamily="2" charset="-79"/>
              </a:rPr>
              <a:t>Mother Earth.</a:t>
            </a:r>
            <a:endParaRPr lang="en-US" sz="7200" b="1" dirty="0">
              <a:ln w="18000">
                <a:solidFill>
                  <a:srgbClr val="00B050"/>
                </a:solidFill>
                <a:prstDash val="solid"/>
                <a:miter lim="800000"/>
              </a:ln>
              <a:solidFill>
                <a:srgbClr val="FFFF00"/>
              </a:solidFill>
              <a:effectLst>
                <a:outerShdw blurRad="25500" dist="23000" dir="7020000" algn="tl">
                  <a:srgbClr val="000000">
                    <a:alpha val="50000"/>
                  </a:srgbClr>
                </a:outerShdw>
              </a:effectLst>
              <a:latin typeface="Cooper Black" pitchFamily="18" charset="0"/>
              <a:cs typeface="Aharoni" pitchFamily="2" charset="-79"/>
            </a:endParaRPr>
          </a:p>
        </p:txBody>
      </p:sp>
    </p:spTree>
    <p:extLst>
      <p:ext uri="{BB962C8B-B14F-4D97-AF65-F5344CB8AC3E}">
        <p14:creationId xmlns:p14="http://schemas.microsoft.com/office/powerpoint/2010/main" val="66655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218" name="Picture 2" descr="C:\Users\meghan.ragsdale\AppData\Local\Microsoft\Windows\Temporary Internet Files\Content.IE5\IYXBBARM\MC90043749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706" y="4648661"/>
            <a:ext cx="1966555"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meghan.ragsdale\AppData\Local\Microsoft\Windows\Temporary Internet Files\Content.IE5\DSHW2H7T\MC900437489[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1400" y="4648661"/>
            <a:ext cx="1836943"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C:\Users\meghan.ragsdale\AppData\Local\Microsoft\Windows\Temporary Internet Files\Content.IE5\OP18EFG3\MC900437491[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4518" y="4648661"/>
            <a:ext cx="1841737"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Users\meghan.ragsdale\AppData\Local\Microsoft\Windows\Temporary Internet Files\Content.IE5\IYXBBARM\MC900437503[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49527" y="227775"/>
            <a:ext cx="2100688"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C:\Users\meghan.ragsdale\AppData\Local\Microsoft\Windows\Temporary Internet Files\Content.IE5\0G10ZFML\MC900437495[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0688" y="2465872"/>
            <a:ext cx="1829397"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Users\meghan.ragsdale\AppData\Local\Microsoft\Windows\Temporary Internet Files\Content.IE5\IYXBBARM\MC900437513[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5866" y="227775"/>
            <a:ext cx="1872234"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descr="C:\Users\meghan.ragsdale\AppData\Local\Microsoft\Windows\Temporary Internet Files\Content.IE5\DSHW2H7T\MC900437499[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433" y="2465872"/>
            <a:ext cx="1781101" cy="1892808"/>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C:\Users\meghan.ragsdale\AppData\Local\Microsoft\Windows\Temporary Internet Files\Content.IE5\IYXBBARM\MC90043751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8773" y="227775"/>
            <a:ext cx="1873227" cy="18928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51971" y="2523523"/>
            <a:ext cx="4495800" cy="1938992"/>
          </a:xfrm>
          <a:prstGeom prst="rect">
            <a:avLst/>
          </a:prstGeom>
          <a:noFill/>
        </p:spPr>
        <p:txBody>
          <a:bodyPr wrap="square" rtlCol="0">
            <a:spAutoFit/>
          </a:bodyPr>
          <a:lstStyle/>
          <a:p>
            <a:pPr algn="ctr"/>
            <a:r>
              <a:rPr lang="en-US" sz="6000" b="1" dirty="0" smtClean="0">
                <a:ln w="18000">
                  <a:solidFill>
                    <a:schemeClr val="accent6">
                      <a:lumMod val="75000"/>
                    </a:schemeClr>
                  </a:solidFill>
                  <a:prstDash val="solid"/>
                  <a:miter lim="800000"/>
                </a:ln>
                <a:solidFill>
                  <a:schemeClr val="bg2">
                    <a:lumMod val="50000"/>
                  </a:schemeClr>
                </a:solidFill>
                <a:effectLst>
                  <a:outerShdw blurRad="25500" dist="23000" dir="7020000" algn="tl">
                    <a:srgbClr val="000000">
                      <a:alpha val="50000"/>
                    </a:srgbClr>
                  </a:outerShdw>
                </a:effectLst>
                <a:latin typeface="Curlz MT" pitchFamily="82" charset="0"/>
                <a:cs typeface="Aharoni" pitchFamily="2" charset="-79"/>
              </a:rPr>
              <a:t>Kids &amp; adults can </a:t>
            </a:r>
            <a:r>
              <a:rPr lang="en-US" sz="6000" b="1" dirty="0" smtClean="0">
                <a:ln w="18000">
                  <a:solidFill>
                    <a:schemeClr val="accent6">
                      <a:lumMod val="75000"/>
                    </a:schemeClr>
                  </a:solidFill>
                  <a:prstDash val="solid"/>
                  <a:miter lim="800000"/>
                </a:ln>
                <a:solidFill>
                  <a:schemeClr val="bg2">
                    <a:lumMod val="50000"/>
                  </a:schemeClr>
                </a:solidFill>
                <a:effectLst>
                  <a:outerShdw blurRad="25500" dist="23000" dir="7020000" algn="tl">
                    <a:srgbClr val="000000">
                      <a:alpha val="50000"/>
                    </a:srgbClr>
                  </a:outerShdw>
                </a:effectLst>
                <a:latin typeface="Curlz MT" pitchFamily="82" charset="0"/>
                <a:cs typeface="Aharoni" pitchFamily="2" charset="-79"/>
              </a:rPr>
              <a:t>recycle.</a:t>
            </a:r>
            <a:endParaRPr lang="en-US" sz="6000" b="1" dirty="0">
              <a:ln w="18000">
                <a:solidFill>
                  <a:schemeClr val="accent6">
                    <a:lumMod val="75000"/>
                  </a:schemeClr>
                </a:solidFill>
                <a:prstDash val="solid"/>
                <a:miter lim="800000"/>
              </a:ln>
              <a:solidFill>
                <a:schemeClr val="bg2">
                  <a:lumMod val="50000"/>
                </a:schemeClr>
              </a:solidFill>
              <a:effectLst>
                <a:outerShdw blurRad="25500" dist="23000" dir="7020000" algn="tl">
                  <a:srgbClr val="000000">
                    <a:alpha val="50000"/>
                  </a:srgbClr>
                </a:outerShdw>
              </a:effectLst>
              <a:latin typeface="Curlz MT" pitchFamily="82" charset="0"/>
              <a:cs typeface="Aharoni" pitchFamily="2" charset="-79"/>
            </a:endParaRPr>
          </a:p>
        </p:txBody>
      </p:sp>
    </p:spTree>
    <p:extLst>
      <p:ext uri="{BB962C8B-B14F-4D97-AF65-F5344CB8AC3E}">
        <p14:creationId xmlns:p14="http://schemas.microsoft.com/office/powerpoint/2010/main" val="149952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2" presetClass="entr" presetSubtype="9" fill="hold" nodeType="withEffect">
                                  <p:stCondLst>
                                    <p:cond delay="0"/>
                                  </p:stCondLst>
                                  <p:childTnLst>
                                    <p:set>
                                      <p:cBhvr>
                                        <p:cTn id="9" dur="1" fill="hold">
                                          <p:stCondLst>
                                            <p:cond delay="0"/>
                                          </p:stCondLst>
                                        </p:cTn>
                                        <p:tgtEl>
                                          <p:spTgt spid="9224"/>
                                        </p:tgtEl>
                                        <p:attrNameLst>
                                          <p:attrName>style.visibility</p:attrName>
                                        </p:attrNameLst>
                                      </p:cBhvr>
                                      <p:to>
                                        <p:strVal val="visible"/>
                                      </p:to>
                                    </p:set>
                                    <p:anim calcmode="lin" valueType="num">
                                      <p:cBhvr additive="base">
                                        <p:cTn id="10" dur="500" fill="hold"/>
                                        <p:tgtEl>
                                          <p:spTgt spid="9224"/>
                                        </p:tgtEl>
                                        <p:attrNameLst>
                                          <p:attrName>ppt_x</p:attrName>
                                        </p:attrNameLst>
                                      </p:cBhvr>
                                      <p:tavLst>
                                        <p:tav tm="0">
                                          <p:val>
                                            <p:strVal val="0-#ppt_w/2"/>
                                          </p:val>
                                        </p:tav>
                                        <p:tav tm="100000">
                                          <p:val>
                                            <p:strVal val="#ppt_x"/>
                                          </p:val>
                                        </p:tav>
                                      </p:tavLst>
                                    </p:anim>
                                    <p:anim calcmode="lin" valueType="num">
                                      <p:cBhvr additive="base">
                                        <p:cTn id="11" dur="500" fill="hold"/>
                                        <p:tgtEl>
                                          <p:spTgt spid="9224"/>
                                        </p:tgtEl>
                                        <p:attrNameLst>
                                          <p:attrName>ppt_y</p:attrName>
                                        </p:attrNameLst>
                                      </p:cBhvr>
                                      <p:tavLst>
                                        <p:tav tm="0">
                                          <p:val>
                                            <p:strVal val="0-#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9222"/>
                                        </p:tgtEl>
                                        <p:attrNameLst>
                                          <p:attrName>style.visibility</p:attrName>
                                        </p:attrNameLst>
                                      </p:cBhvr>
                                      <p:to>
                                        <p:strVal val="visible"/>
                                      </p:to>
                                    </p:set>
                                    <p:anim calcmode="lin" valueType="num">
                                      <p:cBhvr additive="base">
                                        <p:cTn id="14" dur="500" fill="hold"/>
                                        <p:tgtEl>
                                          <p:spTgt spid="9222"/>
                                        </p:tgtEl>
                                        <p:attrNameLst>
                                          <p:attrName>ppt_x</p:attrName>
                                        </p:attrNameLst>
                                      </p:cBhvr>
                                      <p:tavLst>
                                        <p:tav tm="0">
                                          <p:val>
                                            <p:strVal val="#ppt_x"/>
                                          </p:val>
                                        </p:tav>
                                        <p:tav tm="100000">
                                          <p:val>
                                            <p:strVal val="#ppt_x"/>
                                          </p:val>
                                        </p:tav>
                                      </p:tavLst>
                                    </p:anim>
                                    <p:anim calcmode="lin" valueType="num">
                                      <p:cBhvr additive="base">
                                        <p:cTn id="15" dur="500" fill="hold"/>
                                        <p:tgtEl>
                                          <p:spTgt spid="9222"/>
                                        </p:tgtEl>
                                        <p:attrNameLst>
                                          <p:attrName>ppt_y</p:attrName>
                                        </p:attrNameLst>
                                      </p:cBhvr>
                                      <p:tavLst>
                                        <p:tav tm="0">
                                          <p:val>
                                            <p:strVal val="0-#ppt_h/2"/>
                                          </p:val>
                                        </p:tav>
                                        <p:tav tm="100000">
                                          <p:val>
                                            <p:strVal val="#ppt_y"/>
                                          </p:val>
                                        </p:tav>
                                      </p:tavLst>
                                    </p:anim>
                                  </p:childTnLst>
                                </p:cTn>
                              </p:par>
                              <p:par>
                                <p:cTn id="16" presetID="2" presetClass="entr" presetSubtype="3" fill="hold" nodeType="withEffect">
                                  <p:stCondLst>
                                    <p:cond delay="0"/>
                                  </p:stCondLst>
                                  <p:childTnLst>
                                    <p:set>
                                      <p:cBhvr>
                                        <p:cTn id="17" dur="1" fill="hold">
                                          <p:stCondLst>
                                            <p:cond delay="0"/>
                                          </p:stCondLst>
                                        </p:cTn>
                                        <p:tgtEl>
                                          <p:spTgt spid="9226"/>
                                        </p:tgtEl>
                                        <p:attrNameLst>
                                          <p:attrName>style.visibility</p:attrName>
                                        </p:attrNameLst>
                                      </p:cBhvr>
                                      <p:to>
                                        <p:strVal val="visible"/>
                                      </p:to>
                                    </p:set>
                                    <p:anim calcmode="lin" valueType="num">
                                      <p:cBhvr additive="base">
                                        <p:cTn id="18" dur="500" fill="hold"/>
                                        <p:tgtEl>
                                          <p:spTgt spid="9226"/>
                                        </p:tgtEl>
                                        <p:attrNameLst>
                                          <p:attrName>ppt_x</p:attrName>
                                        </p:attrNameLst>
                                      </p:cBhvr>
                                      <p:tavLst>
                                        <p:tav tm="0">
                                          <p:val>
                                            <p:strVal val="1+#ppt_w/2"/>
                                          </p:val>
                                        </p:tav>
                                        <p:tav tm="100000">
                                          <p:val>
                                            <p:strVal val="#ppt_x"/>
                                          </p:val>
                                        </p:tav>
                                      </p:tavLst>
                                    </p:anim>
                                    <p:anim calcmode="lin" valueType="num">
                                      <p:cBhvr additive="base">
                                        <p:cTn id="19" dur="500" fill="hold"/>
                                        <p:tgtEl>
                                          <p:spTgt spid="9226"/>
                                        </p:tgtEl>
                                        <p:attrNameLst>
                                          <p:attrName>ppt_y</p:attrName>
                                        </p:attrNameLst>
                                      </p:cBhvr>
                                      <p:tavLst>
                                        <p:tav tm="0">
                                          <p:val>
                                            <p:strVal val="0-#ppt_h/2"/>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9223"/>
                                        </p:tgtEl>
                                        <p:attrNameLst>
                                          <p:attrName>style.visibility</p:attrName>
                                        </p:attrNameLst>
                                      </p:cBhvr>
                                      <p:to>
                                        <p:strVal val="visible"/>
                                      </p:to>
                                    </p:set>
                                    <p:anim calcmode="lin" valueType="num">
                                      <p:cBhvr additive="base">
                                        <p:cTn id="22" dur="500" fill="hold"/>
                                        <p:tgtEl>
                                          <p:spTgt spid="9223"/>
                                        </p:tgtEl>
                                        <p:attrNameLst>
                                          <p:attrName>ppt_x</p:attrName>
                                        </p:attrNameLst>
                                      </p:cBhvr>
                                      <p:tavLst>
                                        <p:tav tm="0">
                                          <p:val>
                                            <p:strVal val="1+#ppt_w/2"/>
                                          </p:val>
                                        </p:tav>
                                        <p:tav tm="100000">
                                          <p:val>
                                            <p:strVal val="#ppt_x"/>
                                          </p:val>
                                        </p:tav>
                                      </p:tavLst>
                                    </p:anim>
                                    <p:anim calcmode="lin" valueType="num">
                                      <p:cBhvr additive="base">
                                        <p:cTn id="23" dur="500" fill="hold"/>
                                        <p:tgtEl>
                                          <p:spTgt spid="9223"/>
                                        </p:tgtEl>
                                        <p:attrNameLst>
                                          <p:attrName>ppt_y</p:attrName>
                                        </p:attrNameLst>
                                      </p:cBhvr>
                                      <p:tavLst>
                                        <p:tav tm="0">
                                          <p:val>
                                            <p:strVal val="#ppt_y"/>
                                          </p:val>
                                        </p:tav>
                                        <p:tav tm="100000">
                                          <p:val>
                                            <p:strVal val="#ppt_y"/>
                                          </p:val>
                                        </p:tav>
                                      </p:tavLst>
                                    </p:anim>
                                  </p:childTnLst>
                                </p:cTn>
                              </p:par>
                              <p:par>
                                <p:cTn id="24" presetID="2" presetClass="entr" presetSubtype="6" fill="hold" nodeType="withEffect">
                                  <p:stCondLst>
                                    <p:cond delay="0"/>
                                  </p:stCondLst>
                                  <p:childTnLst>
                                    <p:set>
                                      <p:cBhvr>
                                        <p:cTn id="25" dur="1" fill="hold">
                                          <p:stCondLst>
                                            <p:cond delay="0"/>
                                          </p:stCondLst>
                                        </p:cTn>
                                        <p:tgtEl>
                                          <p:spTgt spid="9221"/>
                                        </p:tgtEl>
                                        <p:attrNameLst>
                                          <p:attrName>style.visibility</p:attrName>
                                        </p:attrNameLst>
                                      </p:cBhvr>
                                      <p:to>
                                        <p:strVal val="visible"/>
                                      </p:to>
                                    </p:set>
                                    <p:anim calcmode="lin" valueType="num">
                                      <p:cBhvr additive="base">
                                        <p:cTn id="26" dur="500" fill="hold"/>
                                        <p:tgtEl>
                                          <p:spTgt spid="9221"/>
                                        </p:tgtEl>
                                        <p:attrNameLst>
                                          <p:attrName>ppt_x</p:attrName>
                                        </p:attrNameLst>
                                      </p:cBhvr>
                                      <p:tavLst>
                                        <p:tav tm="0">
                                          <p:val>
                                            <p:strVal val="1+#ppt_w/2"/>
                                          </p:val>
                                        </p:tav>
                                        <p:tav tm="100000">
                                          <p:val>
                                            <p:strVal val="#ppt_x"/>
                                          </p:val>
                                        </p:tav>
                                      </p:tavLst>
                                    </p:anim>
                                    <p:anim calcmode="lin" valueType="num">
                                      <p:cBhvr additive="base">
                                        <p:cTn id="27" dur="500" fill="hold"/>
                                        <p:tgtEl>
                                          <p:spTgt spid="9221"/>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9220"/>
                                        </p:tgtEl>
                                        <p:attrNameLst>
                                          <p:attrName>style.visibility</p:attrName>
                                        </p:attrNameLst>
                                      </p:cBhvr>
                                      <p:to>
                                        <p:strVal val="visible"/>
                                      </p:to>
                                    </p:set>
                                    <p:anim calcmode="lin" valueType="num">
                                      <p:cBhvr additive="base">
                                        <p:cTn id="30" dur="500" fill="hold"/>
                                        <p:tgtEl>
                                          <p:spTgt spid="9220"/>
                                        </p:tgtEl>
                                        <p:attrNameLst>
                                          <p:attrName>ppt_x</p:attrName>
                                        </p:attrNameLst>
                                      </p:cBhvr>
                                      <p:tavLst>
                                        <p:tav tm="0">
                                          <p:val>
                                            <p:strVal val="#ppt_x"/>
                                          </p:val>
                                        </p:tav>
                                        <p:tav tm="100000">
                                          <p:val>
                                            <p:strVal val="#ppt_x"/>
                                          </p:val>
                                        </p:tav>
                                      </p:tavLst>
                                    </p:anim>
                                    <p:anim calcmode="lin" valueType="num">
                                      <p:cBhvr additive="base">
                                        <p:cTn id="31" dur="500" fill="hold"/>
                                        <p:tgtEl>
                                          <p:spTgt spid="9220"/>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0"/>
                                  </p:stCondLst>
                                  <p:childTnLst>
                                    <p:set>
                                      <p:cBhvr>
                                        <p:cTn id="33" dur="1" fill="hold">
                                          <p:stCondLst>
                                            <p:cond delay="0"/>
                                          </p:stCondLst>
                                        </p:cTn>
                                        <p:tgtEl>
                                          <p:spTgt spid="9218"/>
                                        </p:tgtEl>
                                        <p:attrNameLst>
                                          <p:attrName>style.visibility</p:attrName>
                                        </p:attrNameLst>
                                      </p:cBhvr>
                                      <p:to>
                                        <p:strVal val="visible"/>
                                      </p:to>
                                    </p:set>
                                    <p:anim calcmode="lin" valueType="num">
                                      <p:cBhvr additive="base">
                                        <p:cTn id="34" dur="500" fill="hold"/>
                                        <p:tgtEl>
                                          <p:spTgt spid="9218"/>
                                        </p:tgtEl>
                                        <p:attrNameLst>
                                          <p:attrName>ppt_x</p:attrName>
                                        </p:attrNameLst>
                                      </p:cBhvr>
                                      <p:tavLst>
                                        <p:tav tm="0">
                                          <p:val>
                                            <p:strVal val="0-#ppt_w/2"/>
                                          </p:val>
                                        </p:tav>
                                        <p:tav tm="100000">
                                          <p:val>
                                            <p:strVal val="#ppt_x"/>
                                          </p:val>
                                        </p:tav>
                                      </p:tavLst>
                                    </p:anim>
                                    <p:anim calcmode="lin" valueType="num">
                                      <p:cBhvr additive="base">
                                        <p:cTn id="35" dur="500" fill="hold"/>
                                        <p:tgtEl>
                                          <p:spTgt spid="9218"/>
                                        </p:tgtEl>
                                        <p:attrNameLst>
                                          <p:attrName>ppt_y</p:attrName>
                                        </p:attrNameLst>
                                      </p:cBhvr>
                                      <p:tavLst>
                                        <p:tav tm="0">
                                          <p:val>
                                            <p:strVal val="1+#ppt_h/2"/>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9225"/>
                                        </p:tgtEl>
                                        <p:attrNameLst>
                                          <p:attrName>style.visibility</p:attrName>
                                        </p:attrNameLst>
                                      </p:cBhvr>
                                      <p:to>
                                        <p:strVal val="visible"/>
                                      </p:to>
                                    </p:set>
                                    <p:anim calcmode="lin" valueType="num">
                                      <p:cBhvr additive="base">
                                        <p:cTn id="38" dur="500" fill="hold"/>
                                        <p:tgtEl>
                                          <p:spTgt spid="9225"/>
                                        </p:tgtEl>
                                        <p:attrNameLst>
                                          <p:attrName>ppt_x</p:attrName>
                                        </p:attrNameLst>
                                      </p:cBhvr>
                                      <p:tavLst>
                                        <p:tav tm="0">
                                          <p:val>
                                            <p:strVal val="0-#ppt_w/2"/>
                                          </p:val>
                                        </p:tav>
                                        <p:tav tm="100000">
                                          <p:val>
                                            <p:strVal val="#ppt_x"/>
                                          </p:val>
                                        </p:tav>
                                      </p:tavLst>
                                    </p:anim>
                                    <p:anim calcmode="lin" valueType="num">
                                      <p:cBhvr additive="base">
                                        <p:cTn id="39" dur="500" fill="hold"/>
                                        <p:tgtEl>
                                          <p:spTgt spid="92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rgbClr val="FF3399"/>
            </a:gs>
            <a:gs pos="25000">
              <a:srgbClr val="FF6633"/>
            </a:gs>
            <a:gs pos="50000">
              <a:srgbClr val="FFFF00"/>
            </a:gs>
            <a:gs pos="75000">
              <a:srgbClr val="01A78F"/>
            </a:gs>
            <a:gs pos="100000">
              <a:srgbClr val="3366FF"/>
            </a:gs>
          </a:gsLst>
          <a:lin ang="5400000" scaled="0"/>
        </a:gradFill>
        <a:effectLst/>
      </p:bgPr>
    </p:bg>
    <p:spTree>
      <p:nvGrpSpPr>
        <p:cNvPr id="1" name=""/>
        <p:cNvGrpSpPr/>
        <p:nvPr/>
      </p:nvGrpSpPr>
      <p:grpSpPr>
        <a:xfrm>
          <a:off x="0" y="0"/>
          <a:ext cx="0" cy="0"/>
          <a:chOff x="0" y="0"/>
          <a:chExt cx="0" cy="0"/>
        </a:xfrm>
      </p:grpSpPr>
      <p:pic>
        <p:nvPicPr>
          <p:cNvPr id="7170" name="Picture 2" descr="C:\Users\meghan.ragsdale\AppData\Local\Microsoft\Windows\Temporary Internet Files\Content.IE5\IYXBBARM\MC900434403[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4191000" cy="58713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67200" y="228600"/>
            <a:ext cx="4800600" cy="6247864"/>
          </a:xfrm>
          <a:prstGeom prst="rect">
            <a:avLst/>
          </a:prstGeom>
          <a:noFill/>
        </p:spPr>
        <p:txBody>
          <a:bodyPr wrap="square" rtlCol="0">
            <a:spAutoFit/>
          </a:bodyPr>
          <a:lstStyle/>
          <a:p>
            <a:pPr algn="ctr"/>
            <a:r>
              <a:rPr lang="en-US" sz="8000" b="1" dirty="0" smtClean="0">
                <a:ln w="18000">
                  <a:solidFill>
                    <a:srgbClr val="FFFF00"/>
                  </a:solidFill>
                  <a:prstDash val="solid"/>
                  <a:miter lim="800000"/>
                </a:ln>
                <a:solidFill>
                  <a:srgbClr val="0070C0"/>
                </a:solidFill>
                <a:effectLst>
                  <a:outerShdw blurRad="25500" dist="23000" dir="7020000" algn="tl">
                    <a:srgbClr val="000000">
                      <a:alpha val="50000"/>
                    </a:srgbClr>
                  </a:outerShdw>
                </a:effectLst>
                <a:latin typeface="Cooper Black" pitchFamily="18" charset="0"/>
                <a:cs typeface="Aharoni" pitchFamily="2" charset="-79"/>
              </a:rPr>
              <a:t>So, </a:t>
            </a:r>
          </a:p>
          <a:p>
            <a:pPr algn="ctr"/>
            <a:r>
              <a:rPr lang="en-US" sz="8000" b="1" dirty="0" smtClean="0">
                <a:ln w="18000">
                  <a:solidFill>
                    <a:srgbClr val="FFFF00"/>
                  </a:solidFill>
                  <a:prstDash val="solid"/>
                  <a:miter lim="800000"/>
                </a:ln>
                <a:solidFill>
                  <a:srgbClr val="0070C0"/>
                </a:solidFill>
                <a:effectLst>
                  <a:outerShdw blurRad="25500" dist="23000" dir="7020000" algn="tl">
                    <a:srgbClr val="000000">
                      <a:alpha val="50000"/>
                    </a:srgbClr>
                  </a:outerShdw>
                </a:effectLst>
                <a:latin typeface="Cooper Black" pitchFamily="18" charset="0"/>
                <a:cs typeface="Aharoni" pitchFamily="2" charset="-79"/>
              </a:rPr>
              <a:t>what exactly can you recycle?</a:t>
            </a:r>
            <a:endParaRPr lang="en-US" sz="8000" b="1" dirty="0">
              <a:ln w="18000">
                <a:solidFill>
                  <a:srgbClr val="FFFF00"/>
                </a:solidFill>
                <a:prstDash val="solid"/>
                <a:miter lim="800000"/>
              </a:ln>
              <a:solidFill>
                <a:srgbClr val="0070C0"/>
              </a:solidFill>
              <a:effectLst>
                <a:outerShdw blurRad="25500" dist="23000" dir="7020000" algn="tl">
                  <a:srgbClr val="000000">
                    <a:alpha val="50000"/>
                  </a:srgbClr>
                </a:outerShdw>
              </a:effectLst>
              <a:latin typeface="Cooper Black" pitchFamily="18" charset="0"/>
              <a:cs typeface="Aharoni" pitchFamily="2" charset="-79"/>
            </a:endParaRPr>
          </a:p>
        </p:txBody>
      </p:sp>
    </p:spTree>
    <p:extLst>
      <p:ext uri="{BB962C8B-B14F-4D97-AF65-F5344CB8AC3E}">
        <p14:creationId xmlns:p14="http://schemas.microsoft.com/office/powerpoint/2010/main" val="309524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par>
                                <p:cTn id="10" presetID="32" presetClass="emph" presetSubtype="0" repeatCount="3000" fill="hold" nodeType="withEffect">
                                  <p:stCondLst>
                                    <p:cond delay="0"/>
                                  </p:stCondLst>
                                  <p:childTnLst>
                                    <p:animRot by="120000">
                                      <p:cBhvr>
                                        <p:cTn id="11" dur="200" fill="hold">
                                          <p:stCondLst>
                                            <p:cond delay="0"/>
                                          </p:stCondLst>
                                        </p:cTn>
                                        <p:tgtEl>
                                          <p:spTgt spid="7170"/>
                                        </p:tgtEl>
                                        <p:attrNameLst>
                                          <p:attrName>r</p:attrName>
                                        </p:attrNameLst>
                                      </p:cBhvr>
                                    </p:animRot>
                                    <p:animRot by="-240000">
                                      <p:cBhvr>
                                        <p:cTn id="12" dur="400" fill="hold">
                                          <p:stCondLst>
                                            <p:cond delay="400"/>
                                          </p:stCondLst>
                                        </p:cTn>
                                        <p:tgtEl>
                                          <p:spTgt spid="7170"/>
                                        </p:tgtEl>
                                        <p:attrNameLst>
                                          <p:attrName>r</p:attrName>
                                        </p:attrNameLst>
                                      </p:cBhvr>
                                    </p:animRot>
                                    <p:animRot by="240000">
                                      <p:cBhvr>
                                        <p:cTn id="13" dur="400" fill="hold">
                                          <p:stCondLst>
                                            <p:cond delay="800"/>
                                          </p:stCondLst>
                                        </p:cTn>
                                        <p:tgtEl>
                                          <p:spTgt spid="7170"/>
                                        </p:tgtEl>
                                        <p:attrNameLst>
                                          <p:attrName>r</p:attrName>
                                        </p:attrNameLst>
                                      </p:cBhvr>
                                    </p:animRot>
                                    <p:animRot by="-240000">
                                      <p:cBhvr>
                                        <p:cTn id="14" dur="400" fill="hold">
                                          <p:stCondLst>
                                            <p:cond delay="1200"/>
                                          </p:stCondLst>
                                        </p:cTn>
                                        <p:tgtEl>
                                          <p:spTgt spid="7170"/>
                                        </p:tgtEl>
                                        <p:attrNameLst>
                                          <p:attrName>r</p:attrName>
                                        </p:attrNameLst>
                                      </p:cBhvr>
                                    </p:animRot>
                                    <p:animRot by="120000">
                                      <p:cBhvr>
                                        <p:cTn id="15" dur="400" fill="hold">
                                          <p:stCondLst>
                                            <p:cond delay="1600"/>
                                          </p:stCondLst>
                                        </p:cTn>
                                        <p:tgtEl>
                                          <p:spTgt spid="71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9" name="TextBox 18"/>
          <p:cNvSpPr txBox="1"/>
          <p:nvPr/>
        </p:nvSpPr>
        <p:spPr>
          <a:xfrm>
            <a:off x="63244" y="5135940"/>
            <a:ext cx="8928356" cy="1754326"/>
          </a:xfrm>
          <a:prstGeom prst="rect">
            <a:avLst/>
          </a:prstGeom>
          <a:noFill/>
        </p:spPr>
        <p:txBody>
          <a:bodyPr wrap="square" rtlCol="0">
            <a:spAutoFit/>
          </a:bodyPr>
          <a:lstStyle/>
          <a:p>
            <a:pPr algn="ctr"/>
            <a:r>
              <a:rPr lang="en-US" sz="5400" b="1" dirty="0" smtClean="0">
                <a:ln w="18000">
                  <a:solidFill>
                    <a:srgbClr val="00B050"/>
                  </a:solidFill>
                  <a:prstDash val="solid"/>
                  <a:miter lim="800000"/>
                </a:ln>
                <a:solidFill>
                  <a:srgbClr val="FF3399"/>
                </a:solidFill>
                <a:effectLst>
                  <a:outerShdw blurRad="25500" dist="23000" dir="7020000" algn="tl">
                    <a:srgbClr val="000000">
                      <a:alpha val="50000"/>
                    </a:srgbClr>
                  </a:outerShdw>
                </a:effectLst>
                <a:latin typeface="Curlz MT" pitchFamily="82" charset="0"/>
                <a:cs typeface="Aharoni" pitchFamily="2" charset="-79"/>
              </a:rPr>
              <a:t>All these items can be recycled</a:t>
            </a:r>
          </a:p>
          <a:p>
            <a:pPr algn="ctr"/>
            <a:r>
              <a:rPr lang="en-US" sz="5400" b="1" dirty="0" smtClean="0">
                <a:ln w="18000">
                  <a:solidFill>
                    <a:srgbClr val="00B050"/>
                  </a:solidFill>
                  <a:prstDash val="solid"/>
                  <a:miter lim="800000"/>
                </a:ln>
                <a:solidFill>
                  <a:srgbClr val="FF3399"/>
                </a:solidFill>
                <a:effectLst>
                  <a:outerShdw blurRad="25500" dist="23000" dir="7020000" algn="tl">
                    <a:srgbClr val="000000">
                      <a:alpha val="50000"/>
                    </a:srgbClr>
                  </a:outerShdw>
                </a:effectLst>
                <a:latin typeface="Curlz MT" pitchFamily="82" charset="0"/>
                <a:cs typeface="Aharoni" pitchFamily="2" charset="-79"/>
              </a:rPr>
              <a:t>!!!!!!!!!!!!!!!!!!!!</a:t>
            </a:r>
            <a:endParaRPr lang="en-US" sz="5400" b="1" dirty="0">
              <a:ln w="18000">
                <a:solidFill>
                  <a:srgbClr val="00B050"/>
                </a:solidFill>
                <a:prstDash val="solid"/>
                <a:miter lim="800000"/>
              </a:ln>
              <a:solidFill>
                <a:srgbClr val="FF3399"/>
              </a:solidFill>
              <a:effectLst>
                <a:outerShdw blurRad="25500" dist="23000" dir="7020000" algn="tl">
                  <a:srgbClr val="000000">
                    <a:alpha val="50000"/>
                  </a:srgbClr>
                </a:outerShdw>
              </a:effectLst>
              <a:latin typeface="Curlz MT" pitchFamily="82" charset="0"/>
              <a:cs typeface="Aharoni" pitchFamily="2" charset="-79"/>
            </a:endParaRPr>
          </a:p>
        </p:txBody>
      </p:sp>
      <p:pic>
        <p:nvPicPr>
          <p:cNvPr id="2050" name="Picture 2" descr="C:\Users\meghan.ragsdale\Desktop\recycling\use100_543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457200"/>
            <a:ext cx="3816714" cy="3200400"/>
          </a:xfrm>
          <a:prstGeom prst="ellipse">
            <a:avLst/>
          </a:prstGeom>
          <a:noFill/>
          <a:extLst>
            <a:ext uri="{909E8E84-426E-40DD-AFC4-6F175D3DCCD1}">
              <a14:hiddenFill xmlns:a14="http://schemas.microsoft.com/office/drawing/2010/main">
                <a:solidFill>
                  <a:srgbClr val="FFFFFF"/>
                </a:solidFill>
              </a14:hiddenFill>
            </a:ext>
          </a:extLst>
        </p:spPr>
      </p:pic>
      <p:pic>
        <p:nvPicPr>
          <p:cNvPr id="2051" name="Picture 3" descr="C:\Users\meghan.ragsdale\Desktop\recycling\Papelera__9_us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685800"/>
            <a:ext cx="3124200" cy="4165600"/>
          </a:xfrm>
          <a:prstGeom prst="ellipse">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23544" y="3967609"/>
            <a:ext cx="2911918" cy="1077218"/>
          </a:xfrm>
          <a:prstGeom prst="rect">
            <a:avLst/>
          </a:prstGeom>
          <a:noFill/>
        </p:spPr>
        <p:txBody>
          <a:bodyPr wrap="square" rtlCol="0">
            <a:spAutoFit/>
          </a:bodyPr>
          <a:lstStyle/>
          <a:p>
            <a:r>
              <a:rPr lang="en-US" sz="3200" dirty="0" smtClean="0">
                <a:solidFill>
                  <a:srgbClr val="FF0000"/>
                </a:solidFill>
                <a:latin typeface="Aharoni" pitchFamily="2" charset="-79"/>
                <a:cs typeface="Aharoni" pitchFamily="2" charset="-79"/>
              </a:rPr>
              <a:t>Aluminum &amp; Plastic</a:t>
            </a:r>
            <a:endParaRPr lang="en-US" sz="3200" dirty="0">
              <a:solidFill>
                <a:srgbClr val="FF0000"/>
              </a:solidFill>
              <a:latin typeface="Aharoni" pitchFamily="2" charset="-79"/>
              <a:cs typeface="Aharoni" pitchFamily="2" charset="-79"/>
            </a:endParaRPr>
          </a:p>
        </p:txBody>
      </p:sp>
      <p:sp>
        <p:nvSpPr>
          <p:cNvPr id="18" name="TextBox 17"/>
          <p:cNvSpPr txBox="1"/>
          <p:nvPr/>
        </p:nvSpPr>
        <p:spPr>
          <a:xfrm>
            <a:off x="5200244" y="4419600"/>
            <a:ext cx="2911918" cy="584775"/>
          </a:xfrm>
          <a:prstGeom prst="rect">
            <a:avLst/>
          </a:prstGeom>
          <a:noFill/>
        </p:spPr>
        <p:txBody>
          <a:bodyPr wrap="square" rtlCol="0">
            <a:spAutoFit/>
          </a:bodyPr>
          <a:lstStyle/>
          <a:p>
            <a:r>
              <a:rPr lang="en-US" sz="3200" dirty="0" smtClean="0">
                <a:solidFill>
                  <a:srgbClr val="FF0000"/>
                </a:solidFill>
                <a:latin typeface="Aharoni" pitchFamily="2" charset="-79"/>
                <a:cs typeface="Aharoni" pitchFamily="2" charset="-79"/>
              </a:rPr>
              <a:t>Newspapers</a:t>
            </a:r>
            <a:endParaRPr lang="en-US" sz="3200" dirty="0">
              <a:solidFill>
                <a:srgbClr val="FF0000"/>
              </a:solidFill>
              <a:latin typeface="Aharoni" pitchFamily="2" charset="-79"/>
              <a:cs typeface="Aharoni" pitchFamily="2" charset="-79"/>
            </a:endParaRPr>
          </a:p>
        </p:txBody>
      </p:sp>
    </p:spTree>
    <p:extLst>
      <p:ext uri="{BB962C8B-B14F-4D97-AF65-F5344CB8AC3E}">
        <p14:creationId xmlns:p14="http://schemas.microsoft.com/office/powerpoint/2010/main" val="115794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down)">
                                      <p:cBhvr>
                                        <p:cTn id="7" dur="580">
                                          <p:stCondLst>
                                            <p:cond delay="0"/>
                                          </p:stCondLst>
                                        </p:cTn>
                                        <p:tgtEl>
                                          <p:spTgt spid="2051"/>
                                        </p:tgtEl>
                                      </p:cBhvr>
                                    </p:animEffect>
                                    <p:anim calcmode="lin" valueType="num">
                                      <p:cBhvr>
                                        <p:cTn id="8" dur="1822" tmFilter="0,0; 0.14,0.36; 0.43,0.73; 0.71,0.91; 1.0,1.0">
                                          <p:stCondLst>
                                            <p:cond delay="0"/>
                                          </p:stCondLst>
                                        </p:cTn>
                                        <p:tgtEl>
                                          <p:spTgt spid="205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1"/>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1"/>
                                        </p:tgtEl>
                                      </p:cBhvr>
                                      <p:to x="100000" y="60000"/>
                                    </p:animScale>
                                    <p:animScale>
                                      <p:cBhvr>
                                        <p:cTn id="14" dur="166" decel="50000">
                                          <p:stCondLst>
                                            <p:cond delay="676"/>
                                          </p:stCondLst>
                                        </p:cTn>
                                        <p:tgtEl>
                                          <p:spTgt spid="2051"/>
                                        </p:tgtEl>
                                      </p:cBhvr>
                                      <p:to x="100000" y="100000"/>
                                    </p:animScale>
                                    <p:animScale>
                                      <p:cBhvr>
                                        <p:cTn id="15" dur="26">
                                          <p:stCondLst>
                                            <p:cond delay="1312"/>
                                          </p:stCondLst>
                                        </p:cTn>
                                        <p:tgtEl>
                                          <p:spTgt spid="2051"/>
                                        </p:tgtEl>
                                      </p:cBhvr>
                                      <p:to x="100000" y="80000"/>
                                    </p:animScale>
                                    <p:animScale>
                                      <p:cBhvr>
                                        <p:cTn id="16" dur="166" decel="50000">
                                          <p:stCondLst>
                                            <p:cond delay="1338"/>
                                          </p:stCondLst>
                                        </p:cTn>
                                        <p:tgtEl>
                                          <p:spTgt spid="2051"/>
                                        </p:tgtEl>
                                      </p:cBhvr>
                                      <p:to x="100000" y="100000"/>
                                    </p:animScale>
                                    <p:animScale>
                                      <p:cBhvr>
                                        <p:cTn id="17" dur="26">
                                          <p:stCondLst>
                                            <p:cond delay="1642"/>
                                          </p:stCondLst>
                                        </p:cTn>
                                        <p:tgtEl>
                                          <p:spTgt spid="2051"/>
                                        </p:tgtEl>
                                      </p:cBhvr>
                                      <p:to x="100000" y="90000"/>
                                    </p:animScale>
                                    <p:animScale>
                                      <p:cBhvr>
                                        <p:cTn id="18" dur="166" decel="50000">
                                          <p:stCondLst>
                                            <p:cond delay="1668"/>
                                          </p:stCondLst>
                                        </p:cTn>
                                        <p:tgtEl>
                                          <p:spTgt spid="2051"/>
                                        </p:tgtEl>
                                      </p:cBhvr>
                                      <p:to x="100000" y="100000"/>
                                    </p:animScale>
                                    <p:animScale>
                                      <p:cBhvr>
                                        <p:cTn id="19" dur="26">
                                          <p:stCondLst>
                                            <p:cond delay="1808"/>
                                          </p:stCondLst>
                                        </p:cTn>
                                        <p:tgtEl>
                                          <p:spTgt spid="2051"/>
                                        </p:tgtEl>
                                      </p:cBhvr>
                                      <p:to x="100000" y="95000"/>
                                    </p:animScale>
                                    <p:animScale>
                                      <p:cBhvr>
                                        <p:cTn id="20" dur="166" decel="50000">
                                          <p:stCondLst>
                                            <p:cond delay="1834"/>
                                          </p:stCondLst>
                                        </p:cTn>
                                        <p:tgtEl>
                                          <p:spTgt spid="2051"/>
                                        </p:tgtEl>
                                      </p:cBhvr>
                                      <p:to x="100000" y="100000"/>
                                    </p:animScale>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0-#ppt_w/2"/>
                                          </p:val>
                                        </p:tav>
                                        <p:tav tm="100000">
                                          <p:val>
                                            <p:strVal val="#ppt_x"/>
                                          </p:val>
                                        </p:tav>
                                      </p:tavLst>
                                    </p:anim>
                                    <p:anim calcmode="lin" valueType="num">
                                      <p:cBhvr additive="base">
                                        <p:cTn id="24" dur="100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6" presetClass="entr" presetSubtype="0" fill="hold" nodeType="afterEffect">
                                  <p:stCondLst>
                                    <p:cond delay="500"/>
                                  </p:stCondLst>
                                  <p:childTnLst>
                                    <p:set>
                                      <p:cBhvr>
                                        <p:cTn id="27" dur="1" fill="hold">
                                          <p:stCondLst>
                                            <p:cond delay="0"/>
                                          </p:stCondLst>
                                        </p:cTn>
                                        <p:tgtEl>
                                          <p:spTgt spid="2050"/>
                                        </p:tgtEl>
                                        <p:attrNameLst>
                                          <p:attrName>style.visibility</p:attrName>
                                        </p:attrNameLst>
                                      </p:cBhvr>
                                      <p:to>
                                        <p:strVal val="visible"/>
                                      </p:to>
                                    </p:set>
                                    <p:animEffect transition="in" filter="wipe(down)">
                                      <p:cBhvr>
                                        <p:cTn id="28" dur="580">
                                          <p:stCondLst>
                                            <p:cond delay="0"/>
                                          </p:stCondLst>
                                        </p:cTn>
                                        <p:tgtEl>
                                          <p:spTgt spid="2050"/>
                                        </p:tgtEl>
                                      </p:cBhvr>
                                    </p:animEffect>
                                    <p:anim calcmode="lin" valueType="num">
                                      <p:cBhvr>
                                        <p:cTn id="29"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34" dur="26">
                                          <p:stCondLst>
                                            <p:cond delay="650"/>
                                          </p:stCondLst>
                                        </p:cTn>
                                        <p:tgtEl>
                                          <p:spTgt spid="2050"/>
                                        </p:tgtEl>
                                      </p:cBhvr>
                                      <p:to x="100000" y="60000"/>
                                    </p:animScale>
                                    <p:animScale>
                                      <p:cBhvr>
                                        <p:cTn id="35" dur="166" decel="50000">
                                          <p:stCondLst>
                                            <p:cond delay="676"/>
                                          </p:stCondLst>
                                        </p:cTn>
                                        <p:tgtEl>
                                          <p:spTgt spid="2050"/>
                                        </p:tgtEl>
                                      </p:cBhvr>
                                      <p:to x="100000" y="100000"/>
                                    </p:animScale>
                                    <p:animScale>
                                      <p:cBhvr>
                                        <p:cTn id="36" dur="26">
                                          <p:stCondLst>
                                            <p:cond delay="1312"/>
                                          </p:stCondLst>
                                        </p:cTn>
                                        <p:tgtEl>
                                          <p:spTgt spid="2050"/>
                                        </p:tgtEl>
                                      </p:cBhvr>
                                      <p:to x="100000" y="80000"/>
                                    </p:animScale>
                                    <p:animScale>
                                      <p:cBhvr>
                                        <p:cTn id="37" dur="166" decel="50000">
                                          <p:stCondLst>
                                            <p:cond delay="1338"/>
                                          </p:stCondLst>
                                        </p:cTn>
                                        <p:tgtEl>
                                          <p:spTgt spid="2050"/>
                                        </p:tgtEl>
                                      </p:cBhvr>
                                      <p:to x="100000" y="100000"/>
                                    </p:animScale>
                                    <p:animScale>
                                      <p:cBhvr>
                                        <p:cTn id="38" dur="26">
                                          <p:stCondLst>
                                            <p:cond delay="1642"/>
                                          </p:stCondLst>
                                        </p:cTn>
                                        <p:tgtEl>
                                          <p:spTgt spid="2050"/>
                                        </p:tgtEl>
                                      </p:cBhvr>
                                      <p:to x="100000" y="90000"/>
                                    </p:animScale>
                                    <p:animScale>
                                      <p:cBhvr>
                                        <p:cTn id="39" dur="166" decel="50000">
                                          <p:stCondLst>
                                            <p:cond delay="1668"/>
                                          </p:stCondLst>
                                        </p:cTn>
                                        <p:tgtEl>
                                          <p:spTgt spid="2050"/>
                                        </p:tgtEl>
                                      </p:cBhvr>
                                      <p:to x="100000" y="100000"/>
                                    </p:animScale>
                                    <p:animScale>
                                      <p:cBhvr>
                                        <p:cTn id="40" dur="26">
                                          <p:stCondLst>
                                            <p:cond delay="1808"/>
                                          </p:stCondLst>
                                        </p:cTn>
                                        <p:tgtEl>
                                          <p:spTgt spid="2050"/>
                                        </p:tgtEl>
                                      </p:cBhvr>
                                      <p:to x="100000" y="95000"/>
                                    </p:animScale>
                                    <p:animScale>
                                      <p:cBhvr>
                                        <p:cTn id="41" dur="166" decel="50000">
                                          <p:stCondLst>
                                            <p:cond delay="1834"/>
                                          </p:stCondLst>
                                        </p:cTn>
                                        <p:tgtEl>
                                          <p:spTgt spid="2050"/>
                                        </p:tgtEl>
                                      </p:cBhvr>
                                      <p:to x="100000" y="100000"/>
                                    </p:animScale>
                                  </p:childTnLst>
                                </p:cTn>
                              </p:par>
                              <p:par>
                                <p:cTn id="42" presetID="2" presetClass="entr" presetSubtype="8"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1000" fill="hold"/>
                                        <p:tgtEl>
                                          <p:spTgt spid="6"/>
                                        </p:tgtEl>
                                        <p:attrNameLst>
                                          <p:attrName>ppt_x</p:attrName>
                                        </p:attrNameLst>
                                      </p:cBhvr>
                                      <p:tavLst>
                                        <p:tav tm="0">
                                          <p:val>
                                            <p:strVal val="0-#ppt_w/2"/>
                                          </p:val>
                                        </p:tav>
                                        <p:tav tm="100000">
                                          <p:val>
                                            <p:strVal val="#ppt_x"/>
                                          </p:val>
                                        </p:tav>
                                      </p:tavLst>
                                    </p:anim>
                                    <p:anim calcmode="lin" valueType="num">
                                      <p:cBhvr additive="base">
                                        <p:cTn id="45" dur="1000" fill="hold"/>
                                        <p:tgtEl>
                                          <p:spTgt spid="6"/>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4"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p:bldP spid="18" grpId="0"/>
    </p:bldLst>
  </p:timing>
</p:sld>
</file>

<file path=ppt/slides/slide20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075" name="Picture 3" descr="C:\Users\meghan.ragsdale\AppData\Local\Microsoft\Windows\Temporary Internet Files\Content.IE5\DSHW2H7T\MC90028592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304799"/>
            <a:ext cx="6324143" cy="63241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247" y="304799"/>
            <a:ext cx="8683496" cy="584775"/>
          </a:xfrm>
          <a:prstGeom prst="rect">
            <a:avLst/>
          </a:prstGeom>
          <a:noFill/>
        </p:spPr>
        <p:txBody>
          <a:bodyPr wrap="square" rtlCol="0">
            <a:spAutoFit/>
          </a:bodyPr>
          <a:lstStyle/>
          <a:p>
            <a:pPr algn="ct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Other items that can be recycled include:</a:t>
            </a:r>
          </a:p>
        </p:txBody>
      </p:sp>
      <p:sp>
        <p:nvSpPr>
          <p:cNvPr id="5" name="TextBox 4"/>
          <p:cNvSpPr txBox="1"/>
          <p:nvPr/>
        </p:nvSpPr>
        <p:spPr>
          <a:xfrm>
            <a:off x="39133" y="947631"/>
            <a:ext cx="4913867" cy="5509200"/>
          </a:xfrm>
          <a:prstGeom prst="rect">
            <a:avLst/>
          </a:prstGeom>
          <a:noFill/>
        </p:spPr>
        <p:txBody>
          <a:bodyPr wrap="square" rtlCol="0">
            <a:spAutoFit/>
          </a:bodyPr>
          <a:lstStyle/>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Magazines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Junk mail</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Glass soda bottles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Glass pasta jars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Soup cans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Coffee cans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Shampoo bottles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Cardboard boxes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Wrapping paper</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Wine bottles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Jam jars</a:t>
            </a:r>
            <a:endParaRPr lang="en-US" sz="3200" b="1" dirty="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endParaRPr>
          </a:p>
        </p:txBody>
      </p:sp>
      <p:sp>
        <p:nvSpPr>
          <p:cNvPr id="6" name="TextBox 5"/>
          <p:cNvSpPr txBox="1"/>
          <p:nvPr/>
        </p:nvSpPr>
        <p:spPr>
          <a:xfrm>
            <a:off x="4496995" y="947631"/>
            <a:ext cx="4531671" cy="5016758"/>
          </a:xfrm>
          <a:prstGeom prst="rect">
            <a:avLst/>
          </a:prstGeom>
          <a:noFill/>
        </p:spPr>
        <p:txBody>
          <a:bodyPr wrap="square" rtlCol="0">
            <a:spAutoFit/>
          </a:bodyPr>
          <a:lstStyle/>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Clean aluminum foil</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Outdated maps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Paper towel tubes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Tissue boxes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Empty cereal boxes</a:t>
            </a:r>
          </a:p>
          <a:p>
            <a:pPr marL="685800" indent="-685800">
              <a:buFont typeface="Arial" pitchFamily="34" charset="0"/>
              <a:buChar char="•"/>
            </a:pPr>
            <a:r>
              <a:rPr lang="en-US" sz="3200" b="1" dirty="0" smtClean="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rPr>
              <a:t>Cracked drinking glasses</a:t>
            </a:r>
            <a:endParaRPr lang="en-US" sz="3200" b="1" dirty="0">
              <a:ln w="18000">
                <a:solidFill>
                  <a:srgbClr val="FF9900"/>
                </a:solidFill>
                <a:prstDash val="solid"/>
                <a:miter lim="800000"/>
              </a:ln>
              <a:solidFill>
                <a:srgbClr val="99FF99"/>
              </a:solidFill>
              <a:effectLst>
                <a:outerShdw blurRad="25500" dist="23000" dir="7020000" algn="tl">
                  <a:srgbClr val="000000">
                    <a:alpha val="50000"/>
                  </a:srgbClr>
                </a:outerShdw>
              </a:effectLst>
              <a:latin typeface="Cooper Black" pitchFamily="18" charset="0"/>
              <a:cs typeface="Aharoni" pitchFamily="2" charset="-79"/>
            </a:endParaRPr>
          </a:p>
        </p:txBody>
      </p:sp>
    </p:spTree>
    <p:extLst>
      <p:ext uri="{BB962C8B-B14F-4D97-AF65-F5344CB8AC3E}">
        <p14:creationId xmlns:p14="http://schemas.microsoft.com/office/powerpoint/2010/main" val="27870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1000"/>
                                        <p:tgtEl>
                                          <p:spTgt spid="4"/>
                                        </p:tgtEl>
                                      </p:cBhvr>
                                    </p:animEffect>
                                  </p:childTnLst>
                                </p:cTn>
                              </p:par>
                              <p:par>
                                <p:cTn id="8" presetID="16" presetClass="entr" presetSubtype="42" fill="hold" nodeType="withEffect">
                                  <p:stCondLst>
                                    <p:cond delay="0"/>
                                  </p:stCondLst>
                                  <p:childTnLst>
                                    <p:set>
                                      <p:cBhvr>
                                        <p:cTn id="9" dur="1" fill="hold">
                                          <p:stCondLst>
                                            <p:cond delay="0"/>
                                          </p:stCondLst>
                                        </p:cTn>
                                        <p:tgtEl>
                                          <p:spTgt spid="3075"/>
                                        </p:tgtEl>
                                        <p:attrNameLst>
                                          <p:attrName>style.visibility</p:attrName>
                                        </p:attrNameLst>
                                      </p:cBhvr>
                                      <p:to>
                                        <p:strVal val="visible"/>
                                      </p:to>
                                    </p:set>
                                    <p:animEffect transition="in" filter="barn(outHorizontal)">
                                      <p:cBhvr>
                                        <p:cTn id="10" dur="2000"/>
                                        <p:tgtEl>
                                          <p:spTgt spid="3075"/>
                                        </p:tgtEl>
                                      </p:cBhvr>
                                    </p:animEffect>
                                  </p:childTnLst>
                                </p:cTn>
                              </p:par>
                            </p:childTnLst>
                          </p:cTn>
                        </p:par>
                        <p:par>
                          <p:cTn id="11" fill="hold">
                            <p:stCondLst>
                              <p:cond delay="2000"/>
                            </p:stCondLst>
                            <p:childTnLst>
                              <p:par>
                                <p:cTn id="12" presetID="16" presetClass="entr" presetSubtype="26" fill="hold" grpId="0" nodeType="after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barn(inHorizontal)">
                                      <p:cBhvr>
                                        <p:cTn id="14" dur="1000"/>
                                        <p:tgtEl>
                                          <p:spTgt spid="5"/>
                                        </p:tgtEl>
                                      </p:cBhvr>
                                    </p:animEffect>
                                  </p:childTnLst>
                                </p:cTn>
                              </p:par>
                            </p:childTnLst>
                          </p:cTn>
                        </p:par>
                        <p:par>
                          <p:cTn id="15" fill="hold">
                            <p:stCondLst>
                              <p:cond delay="3500"/>
                            </p:stCondLst>
                            <p:childTnLst>
                              <p:par>
                                <p:cTn id="16" presetID="16" presetClass="entr" presetSubtype="26" fill="hold" grpId="0" nodeType="after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barn(inHorizontal)">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pic>
        <p:nvPicPr>
          <p:cNvPr id="10242" name="Picture 2" descr="C:\Users\meghan.ragsdale\AppData\Local\Microsoft\Windows\Temporary Internet Files\Content.IE5\DSHW2H7T\MC90043756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3962400"/>
            <a:ext cx="3583646"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47685"/>
            <a:ext cx="8229600" cy="4524315"/>
          </a:xfrm>
          <a:prstGeom prst="rect">
            <a:avLst/>
          </a:prstGeom>
          <a:noFill/>
        </p:spPr>
        <p:txBody>
          <a:bodyPr wrap="square" rtlCol="0">
            <a:spAutoFit/>
          </a:bodyPr>
          <a:lstStyle/>
          <a:p>
            <a:pPr algn="ctr"/>
            <a:r>
              <a:rPr lang="en-US" sz="7200" b="1" dirty="0" smtClean="0">
                <a:ln w="18000">
                  <a:solidFill>
                    <a:srgbClr val="FF3399"/>
                  </a:solidFill>
                  <a:prstDash val="solid"/>
                  <a:miter lim="800000"/>
                </a:ln>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effectLst>
                  <a:outerShdw blurRad="25500" dist="23000" dir="7020000" algn="tl">
                    <a:srgbClr val="000000">
                      <a:alpha val="50000"/>
                    </a:srgbClr>
                  </a:outerShdw>
                </a:effectLst>
                <a:latin typeface="Curlz MT" pitchFamily="82" charset="0"/>
                <a:cs typeface="Aharoni" pitchFamily="2" charset="-79"/>
              </a:rPr>
              <a:t>So find the nearest recycling bin</a:t>
            </a:r>
          </a:p>
          <a:p>
            <a:pPr algn="ctr"/>
            <a:r>
              <a:rPr lang="en-US" sz="7200" b="1" dirty="0" smtClean="0">
                <a:ln w="18000">
                  <a:solidFill>
                    <a:srgbClr val="FF3399"/>
                  </a:solidFill>
                  <a:prstDash val="solid"/>
                  <a:miter lim="800000"/>
                </a:ln>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effectLst>
                  <a:outerShdw blurRad="25500" dist="23000" dir="7020000" algn="tl">
                    <a:srgbClr val="000000">
                      <a:alpha val="50000"/>
                    </a:srgbClr>
                  </a:outerShdw>
                </a:effectLst>
                <a:latin typeface="Curlz MT" pitchFamily="82" charset="0"/>
                <a:cs typeface="Aharoni" pitchFamily="2" charset="-79"/>
              </a:rPr>
              <a:t>&amp; </a:t>
            </a:r>
          </a:p>
          <a:p>
            <a:pPr algn="ctr"/>
            <a:r>
              <a:rPr lang="en-US" sz="7200" b="1" dirty="0" smtClean="0">
                <a:ln w="18000">
                  <a:solidFill>
                    <a:srgbClr val="FF3399"/>
                  </a:solidFill>
                  <a:prstDash val="solid"/>
                  <a:miter lim="800000"/>
                </a:ln>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effectLst>
                  <a:outerShdw blurRad="25500" dist="23000" dir="7020000" algn="tl">
                    <a:srgbClr val="000000">
                      <a:alpha val="50000"/>
                    </a:srgbClr>
                  </a:outerShdw>
                </a:effectLst>
                <a:latin typeface="Curlz MT" pitchFamily="82" charset="0"/>
                <a:cs typeface="Aharoni" pitchFamily="2" charset="-79"/>
              </a:rPr>
              <a:t>start recycling today!</a:t>
            </a:r>
            <a:endParaRPr lang="en-US" sz="7200" b="1" dirty="0">
              <a:ln w="18000">
                <a:solidFill>
                  <a:srgbClr val="FF3399"/>
                </a:solidFill>
                <a:prstDash val="solid"/>
                <a:miter lim="800000"/>
              </a:ln>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effectLst>
                <a:outerShdw blurRad="25500" dist="23000" dir="7020000" algn="tl">
                  <a:srgbClr val="000000">
                    <a:alpha val="50000"/>
                  </a:srgbClr>
                </a:outerShdw>
              </a:effectLst>
              <a:latin typeface="Curlz MT" pitchFamily="82" charset="0"/>
              <a:cs typeface="Aharoni" pitchFamily="2" charset="-79"/>
            </a:endParaRPr>
          </a:p>
        </p:txBody>
      </p:sp>
    </p:spTree>
    <p:extLst>
      <p:ext uri="{BB962C8B-B14F-4D97-AF65-F5344CB8AC3E}">
        <p14:creationId xmlns:p14="http://schemas.microsoft.com/office/powerpoint/2010/main" val="38925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1000"/>
                            </p:stCondLst>
                            <p:childTnLst>
                              <p:par>
                                <p:cTn id="8" presetID="42" presetClass="entr" presetSubtype="0" fill="hold" nodeType="afterEffect">
                                  <p:stCondLst>
                                    <p:cond delay="50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1000"/>
                                        <p:tgtEl>
                                          <p:spTgt spid="10242"/>
                                        </p:tgtEl>
                                      </p:cBhvr>
                                    </p:animEffect>
                                    <p:anim calcmode="lin" valueType="num">
                                      <p:cBhvr>
                                        <p:cTn id="11" dur="1000" fill="hold"/>
                                        <p:tgtEl>
                                          <p:spTgt spid="10242"/>
                                        </p:tgtEl>
                                        <p:attrNameLst>
                                          <p:attrName>ppt_x</p:attrName>
                                        </p:attrNameLst>
                                      </p:cBhvr>
                                      <p:tavLst>
                                        <p:tav tm="0">
                                          <p:val>
                                            <p:strVal val="#ppt_x"/>
                                          </p:val>
                                        </p:tav>
                                        <p:tav tm="100000">
                                          <p:val>
                                            <p:strVal val="#ppt_x"/>
                                          </p:val>
                                        </p:tav>
                                      </p:tavLst>
                                    </p:anim>
                                    <p:anim calcmode="lin" valueType="num">
                                      <p:cBhvr>
                                        <p:cTn id="12"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1704300" y="1609394"/>
            <a:ext cx="5137241" cy="4438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2">
                  <a:lumMod val="10000"/>
                </a:schemeClr>
              </a:solidFill>
              <a:latin typeface="Courier New" pitchFamily="49" charset="0"/>
              <a:cs typeface="Courier New" pitchFamily="49" charset="0"/>
            </a:endParaRPr>
          </a:p>
        </p:txBody>
      </p:sp>
      <p:sp>
        <p:nvSpPr>
          <p:cNvPr id="2" name="Title 1"/>
          <p:cNvSpPr>
            <a:spLocks noGrp="1"/>
          </p:cNvSpPr>
          <p:nvPr>
            <p:ph type="title"/>
          </p:nvPr>
        </p:nvSpPr>
        <p:spPr>
          <a:xfrm>
            <a:off x="434634" y="146865"/>
            <a:ext cx="8229600" cy="610408"/>
          </a:xfrm>
        </p:spPr>
        <p:txBody>
          <a:bodyPr/>
          <a:lstStyle/>
          <a:p>
            <a:r>
              <a:rPr lang="en-US" sz="2400" dirty="0" smtClean="0"/>
              <a:t>CTAS - Parallel data import from HDFS into PDW V2</a:t>
            </a:r>
            <a:endParaRPr lang="en-US" sz="2400" dirty="0"/>
          </a:p>
        </p:txBody>
      </p:sp>
      <p:sp>
        <p:nvSpPr>
          <p:cNvPr id="3" name="Content Placeholder 2"/>
          <p:cNvSpPr>
            <a:spLocks noGrp="1"/>
          </p:cNvSpPr>
          <p:nvPr>
            <p:ph idx="1"/>
          </p:nvPr>
        </p:nvSpPr>
        <p:spPr>
          <a:xfrm>
            <a:off x="546450" y="734818"/>
            <a:ext cx="8229600" cy="697660"/>
          </a:xfrm>
        </p:spPr>
        <p:txBody>
          <a:bodyPr>
            <a:normAutofit/>
          </a:bodyPr>
          <a:lstStyle/>
          <a:p>
            <a:pPr marL="0" lvl="1" indent="0">
              <a:buNone/>
            </a:pPr>
            <a:r>
              <a:rPr lang="en-US" sz="1600" dirty="0" smtClean="0"/>
              <a:t>Fully parallelized via CREATE TABLE AS SELECT (CTAS) with external tables as source table and PDW tables (either distributed or replicated) as destination </a:t>
            </a:r>
            <a:endParaRPr lang="en-US" sz="1600" dirty="0"/>
          </a:p>
        </p:txBody>
      </p:sp>
      <p:sp>
        <p:nvSpPr>
          <p:cNvPr id="59" name="Rectangle 58"/>
          <p:cNvSpPr/>
          <p:nvPr/>
        </p:nvSpPr>
        <p:spPr>
          <a:xfrm>
            <a:off x="1802577" y="1609394"/>
            <a:ext cx="5600700" cy="415498"/>
          </a:xfrm>
          <a:prstGeom prst="rect">
            <a:avLst/>
          </a:prstGeom>
        </p:spPr>
        <p:txBody>
          <a:bodyPr wrap="square">
            <a:spAutoFit/>
          </a:bodyPr>
          <a:lstStyle/>
          <a:p>
            <a:r>
              <a:rPr lang="en-US" sz="1050" b="1" dirty="0">
                <a:solidFill>
                  <a:schemeClr val="bg2">
                    <a:lumMod val="10000"/>
                  </a:schemeClr>
                </a:solidFill>
                <a:latin typeface="Courier New" pitchFamily="49" charset="0"/>
                <a:cs typeface="Courier New" pitchFamily="49" charset="0"/>
              </a:rPr>
              <a:t>CREATE TABLE </a:t>
            </a:r>
            <a:r>
              <a:rPr lang="en-US" sz="1050" dirty="0" err="1">
                <a:solidFill>
                  <a:schemeClr val="bg2">
                    <a:lumMod val="10000"/>
                  </a:schemeClr>
                </a:solidFill>
                <a:latin typeface="Courier New" pitchFamily="49" charset="0"/>
                <a:cs typeface="Courier New" pitchFamily="49" charset="0"/>
              </a:rPr>
              <a:t>ClickStream_PDW</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WITH DISTRIBUTION </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HASH</a:t>
            </a:r>
            <a:r>
              <a:rPr lang="en-US" sz="1050" dirty="0">
                <a:solidFill>
                  <a:schemeClr val="bg2">
                    <a:lumMod val="10000"/>
                  </a:schemeClr>
                </a:solidFill>
                <a:latin typeface="Courier New" pitchFamily="49" charset="0"/>
                <a:cs typeface="Courier New" pitchFamily="49" charset="0"/>
              </a:rPr>
              <a:t>(</a:t>
            </a:r>
            <a:r>
              <a:rPr lang="en-US" sz="1050" dirty="0" err="1">
                <a:solidFill>
                  <a:schemeClr val="bg2">
                    <a:lumMod val="10000"/>
                  </a:schemeClr>
                </a:solidFill>
                <a:latin typeface="Courier New" pitchFamily="49" charset="0"/>
                <a:cs typeface="Courier New" pitchFamily="49" charset="0"/>
              </a:rPr>
              <a:t>url</a:t>
            </a:r>
            <a:r>
              <a:rPr lang="en-US" sz="1050" dirty="0">
                <a:solidFill>
                  <a:schemeClr val="bg2">
                    <a:lumMod val="10000"/>
                  </a:schemeClr>
                </a:solidFill>
                <a:latin typeface="Courier New" pitchFamily="49" charset="0"/>
                <a:cs typeface="Courier New" pitchFamily="49" charset="0"/>
              </a:rPr>
              <a:t>) </a:t>
            </a:r>
            <a:br>
              <a:rPr lang="en-US" sz="1050" dirty="0">
                <a:solidFill>
                  <a:schemeClr val="bg2">
                    <a:lumMod val="10000"/>
                  </a:schemeClr>
                </a:solidFill>
                <a:latin typeface="Courier New" pitchFamily="49" charset="0"/>
                <a:cs typeface="Courier New" pitchFamily="49" charset="0"/>
              </a:rPr>
            </a:br>
            <a:r>
              <a:rPr lang="en-US" sz="1050" b="1" dirty="0">
                <a:solidFill>
                  <a:schemeClr val="accent2">
                    <a:lumMod val="50000"/>
                  </a:schemeClr>
                </a:solidFill>
                <a:latin typeface="Courier New" pitchFamily="49" charset="0"/>
                <a:cs typeface="Courier New" pitchFamily="49" charset="0"/>
              </a:rPr>
              <a:t>AS SELECT </a:t>
            </a:r>
            <a:r>
              <a:rPr lang="en-US" sz="1050" dirty="0" err="1">
                <a:solidFill>
                  <a:schemeClr val="accent2">
                    <a:lumMod val="50000"/>
                  </a:schemeClr>
                </a:solidFill>
                <a:latin typeface="Courier New" pitchFamily="49" charset="0"/>
                <a:cs typeface="Courier New" pitchFamily="49" charset="0"/>
              </a:rPr>
              <a:t>url</a:t>
            </a:r>
            <a:r>
              <a:rPr lang="en-US" sz="1050" dirty="0">
                <a:solidFill>
                  <a:schemeClr val="accent2">
                    <a:lumMod val="50000"/>
                  </a:schemeClr>
                </a:solidFill>
                <a:latin typeface="Courier New" pitchFamily="49" charset="0"/>
                <a:cs typeface="Courier New" pitchFamily="49" charset="0"/>
              </a:rPr>
              <a:t>, </a:t>
            </a:r>
            <a:r>
              <a:rPr lang="en-US" sz="1050" dirty="0" err="1">
                <a:solidFill>
                  <a:schemeClr val="accent2">
                    <a:lumMod val="50000"/>
                  </a:schemeClr>
                </a:solidFill>
                <a:latin typeface="Courier New" pitchFamily="49" charset="0"/>
                <a:cs typeface="Courier New" pitchFamily="49" charset="0"/>
              </a:rPr>
              <a:t>event_date</a:t>
            </a:r>
            <a:r>
              <a:rPr lang="en-US" sz="1050" dirty="0">
                <a:solidFill>
                  <a:schemeClr val="accent2">
                    <a:lumMod val="50000"/>
                  </a:schemeClr>
                </a:solidFill>
                <a:latin typeface="Courier New" pitchFamily="49" charset="0"/>
                <a:cs typeface="Courier New" pitchFamily="49" charset="0"/>
              </a:rPr>
              <a:t>, </a:t>
            </a:r>
            <a:r>
              <a:rPr lang="en-US" sz="1050" dirty="0" err="1">
                <a:solidFill>
                  <a:schemeClr val="accent2">
                    <a:lumMod val="50000"/>
                  </a:schemeClr>
                </a:solidFill>
                <a:latin typeface="Courier New" pitchFamily="49" charset="0"/>
                <a:cs typeface="Courier New" pitchFamily="49" charset="0"/>
              </a:rPr>
              <a:t>user_IP</a:t>
            </a:r>
            <a:r>
              <a:rPr lang="en-US" sz="1050" dirty="0">
                <a:solidFill>
                  <a:schemeClr val="accent2">
                    <a:lumMod val="50000"/>
                  </a:schemeClr>
                </a:solidFill>
                <a:latin typeface="Courier New" pitchFamily="49" charset="0"/>
                <a:cs typeface="Courier New" pitchFamily="49" charset="0"/>
              </a:rPr>
              <a:t> </a:t>
            </a:r>
            <a:r>
              <a:rPr lang="en-US" sz="1050" b="1" dirty="0">
                <a:solidFill>
                  <a:schemeClr val="accent2">
                    <a:lumMod val="50000"/>
                  </a:schemeClr>
                </a:solidFill>
                <a:latin typeface="Courier New" pitchFamily="49" charset="0"/>
                <a:cs typeface="Courier New" pitchFamily="49" charset="0"/>
              </a:rPr>
              <a:t>FROM</a:t>
            </a:r>
            <a:r>
              <a:rPr lang="en-US" sz="1050" dirty="0">
                <a:solidFill>
                  <a:schemeClr val="accent2">
                    <a:lumMod val="50000"/>
                  </a:schemeClr>
                </a:solidFill>
                <a:latin typeface="Courier New" pitchFamily="49" charset="0"/>
                <a:cs typeface="Courier New" pitchFamily="49" charset="0"/>
              </a:rPr>
              <a:t> </a:t>
            </a:r>
            <a:r>
              <a:rPr lang="en-US" sz="1050" dirty="0" err="1">
                <a:solidFill>
                  <a:schemeClr val="accent2">
                    <a:lumMod val="50000"/>
                  </a:schemeClr>
                </a:solidFill>
                <a:latin typeface="Courier New" pitchFamily="49" charset="0"/>
                <a:cs typeface="Courier New" pitchFamily="49" charset="0"/>
              </a:rPr>
              <a:t>ClickStream</a:t>
            </a:r>
            <a:endParaRPr lang="en-US" sz="1050" dirty="0">
              <a:solidFill>
                <a:schemeClr val="accent2">
                  <a:lumMod val="50000"/>
                </a:schemeClr>
              </a:solidFill>
              <a:latin typeface="Courier New" pitchFamily="49" charset="0"/>
              <a:cs typeface="Courier New" pitchFamily="49" charset="0"/>
            </a:endParaRPr>
          </a:p>
        </p:txBody>
      </p:sp>
      <p:sp>
        <p:nvSpPr>
          <p:cNvPr id="62" name="Rectangle 61"/>
          <p:cNvSpPr/>
          <p:nvPr/>
        </p:nvSpPr>
        <p:spPr>
          <a:xfrm>
            <a:off x="1802578" y="1815826"/>
            <a:ext cx="4284647" cy="174361"/>
          </a:xfrm>
          <a:prstGeom prst="rect">
            <a:avLst/>
          </a:prstGeom>
          <a:noFill/>
          <a:ln w="19050">
            <a:solidFill>
              <a:schemeClr val="accent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TextBox 63"/>
          <p:cNvSpPr txBox="1"/>
          <p:nvPr/>
        </p:nvSpPr>
        <p:spPr>
          <a:xfrm>
            <a:off x="7048148" y="1514200"/>
            <a:ext cx="1657350" cy="484748"/>
          </a:xfrm>
          <a:prstGeom prst="rect">
            <a:avLst/>
          </a:prstGeom>
          <a:noFill/>
        </p:spPr>
        <p:txBody>
          <a:bodyPr wrap="square" rtlCol="0">
            <a:spAutoFit/>
          </a:bodyPr>
          <a:lstStyle/>
          <a:p>
            <a:pPr algn="ctr"/>
            <a:r>
              <a:rPr lang="en-US" sz="1275" dirty="0"/>
              <a:t>Retrieval of data in HDFS ‘on-the-fly</a:t>
            </a:r>
            <a:r>
              <a:rPr lang="en-US" sz="1275" dirty="0">
                <a:solidFill>
                  <a:schemeClr val="accent2">
                    <a:lumMod val="50000"/>
                  </a:schemeClr>
                </a:solidFill>
              </a:rPr>
              <a:t>’</a:t>
            </a:r>
          </a:p>
        </p:txBody>
      </p:sp>
      <p:sp>
        <p:nvSpPr>
          <p:cNvPr id="66" name="Content Placeholder 2"/>
          <p:cNvSpPr txBox="1">
            <a:spLocks/>
          </p:cNvSpPr>
          <p:nvPr/>
        </p:nvSpPr>
        <p:spPr>
          <a:xfrm>
            <a:off x="1087935" y="1342597"/>
            <a:ext cx="971550" cy="28575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350" dirty="0"/>
              <a:t>Example</a:t>
            </a:r>
            <a:endParaRPr lang="en-US" sz="1500" dirty="0"/>
          </a:p>
        </p:txBody>
      </p:sp>
      <p:cxnSp>
        <p:nvCxnSpPr>
          <p:cNvPr id="61" name="Straight Arrow Connector 60"/>
          <p:cNvCxnSpPr/>
          <p:nvPr/>
        </p:nvCxnSpPr>
        <p:spPr>
          <a:xfrm flipH="1">
            <a:off x="6355767" y="1782518"/>
            <a:ext cx="798855" cy="106452"/>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pic>
        <p:nvPicPr>
          <p:cNvPr id="129" name="Picture 128" descr="http://en.opensuse.org/images/0/0b/Icon-use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2461" y="2080926"/>
            <a:ext cx="377116" cy="407306"/>
          </a:xfrm>
          <a:prstGeom prst="rect">
            <a:avLst/>
          </a:prstGeom>
          <a:noFill/>
          <a:ln>
            <a:noFill/>
          </a:ln>
        </p:spPr>
      </p:pic>
      <p:sp>
        <p:nvSpPr>
          <p:cNvPr id="67" name="Rounded Rectangle 66"/>
          <p:cNvSpPr/>
          <p:nvPr/>
        </p:nvSpPr>
        <p:spPr>
          <a:xfrm>
            <a:off x="3906399" y="3699497"/>
            <a:ext cx="994718" cy="866450"/>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lumMod val="95000"/>
                  <a:lumOff val="5000"/>
                </a:schemeClr>
              </a:solidFill>
            </a:endParaRPr>
          </a:p>
        </p:txBody>
      </p:sp>
      <p:cxnSp>
        <p:nvCxnSpPr>
          <p:cNvPr id="96" name="Straight Arrow Connector 95"/>
          <p:cNvCxnSpPr/>
          <p:nvPr/>
        </p:nvCxnSpPr>
        <p:spPr>
          <a:xfrm flipV="1">
            <a:off x="3657601" y="3410408"/>
            <a:ext cx="1437746" cy="9944"/>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97" name="Rounded Rectangle 96"/>
          <p:cNvSpPr/>
          <p:nvPr/>
        </p:nvSpPr>
        <p:spPr>
          <a:xfrm>
            <a:off x="3889495" y="3116821"/>
            <a:ext cx="973958" cy="52399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lumMod val="95000"/>
                  <a:lumOff val="5000"/>
                </a:schemeClr>
              </a:solidFill>
            </a:endParaRPr>
          </a:p>
        </p:txBody>
      </p:sp>
      <p:sp>
        <p:nvSpPr>
          <p:cNvPr id="98" name="TextBox 97"/>
          <p:cNvSpPr txBox="1"/>
          <p:nvPr/>
        </p:nvSpPr>
        <p:spPr>
          <a:xfrm>
            <a:off x="3878644" y="3125766"/>
            <a:ext cx="1020336" cy="577081"/>
          </a:xfrm>
          <a:prstGeom prst="rect">
            <a:avLst/>
          </a:prstGeom>
          <a:noFill/>
        </p:spPr>
        <p:txBody>
          <a:bodyPr wrap="square" rtlCol="0">
            <a:spAutoFit/>
          </a:bodyPr>
          <a:lstStyle/>
          <a:p>
            <a:pPr algn="ctr"/>
            <a:r>
              <a:rPr lang="en-US" sz="1050" dirty="0">
                <a:solidFill>
                  <a:schemeClr val="tx1">
                    <a:lumMod val="95000"/>
                    <a:lumOff val="5000"/>
                  </a:schemeClr>
                </a:solidFill>
              </a:rPr>
              <a:t>Enhanced</a:t>
            </a:r>
          </a:p>
          <a:p>
            <a:pPr algn="ctr"/>
            <a:r>
              <a:rPr lang="en-US" sz="1050" dirty="0">
                <a:solidFill>
                  <a:schemeClr val="tx1">
                    <a:lumMod val="95000"/>
                    <a:lumOff val="5000"/>
                  </a:schemeClr>
                </a:solidFill>
              </a:rPr>
              <a:t>PDW query </a:t>
            </a:r>
            <a:br>
              <a:rPr lang="en-US" sz="1050" dirty="0">
                <a:solidFill>
                  <a:schemeClr val="tx1">
                    <a:lumMod val="95000"/>
                    <a:lumOff val="5000"/>
                  </a:schemeClr>
                </a:solidFill>
              </a:rPr>
            </a:br>
            <a:r>
              <a:rPr lang="en-US" sz="1050" dirty="0">
                <a:solidFill>
                  <a:schemeClr val="tx1">
                    <a:lumMod val="95000"/>
                    <a:lumOff val="5000"/>
                  </a:schemeClr>
                </a:solidFill>
              </a:rPr>
              <a:t>engine</a:t>
            </a:r>
          </a:p>
        </p:txBody>
      </p:sp>
      <p:cxnSp>
        <p:nvCxnSpPr>
          <p:cNvPr id="99" name="Straight Arrow Connector 98"/>
          <p:cNvCxnSpPr/>
          <p:nvPr/>
        </p:nvCxnSpPr>
        <p:spPr>
          <a:xfrm flipV="1">
            <a:off x="4389463" y="2476022"/>
            <a:ext cx="0" cy="356504"/>
          </a:xfrm>
          <a:prstGeom prst="straightConnector1">
            <a:avLst/>
          </a:prstGeom>
          <a:ln>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00" name="Text Box 2"/>
          <p:cNvSpPr txBox="1">
            <a:spLocks noChangeArrowheads="1"/>
          </p:cNvSpPr>
          <p:nvPr/>
        </p:nvSpPr>
        <p:spPr bwMode="auto">
          <a:xfrm>
            <a:off x="3832916" y="2492874"/>
            <a:ext cx="602926" cy="21241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solidFill>
                  <a:schemeClr val="tx1">
                    <a:lumMod val="95000"/>
                    <a:lumOff val="5000"/>
                  </a:schemeClr>
                </a:solidFill>
                <a:latin typeface="Calibri"/>
                <a:ea typeface="Calibri"/>
                <a:cs typeface="Times New Roman"/>
              </a:rPr>
              <a:t>CTAS</a:t>
            </a:r>
          </a:p>
        </p:txBody>
      </p:sp>
      <p:sp>
        <p:nvSpPr>
          <p:cNvPr id="101" name="Text Box 2"/>
          <p:cNvSpPr txBox="1">
            <a:spLocks noChangeArrowheads="1"/>
          </p:cNvSpPr>
          <p:nvPr/>
        </p:nvSpPr>
        <p:spPr bwMode="auto">
          <a:xfrm>
            <a:off x="4488074" y="2489626"/>
            <a:ext cx="597327" cy="238994"/>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solidFill>
                  <a:schemeClr val="tx1">
                    <a:lumMod val="95000"/>
                    <a:lumOff val="5000"/>
                  </a:schemeClr>
                </a:solidFill>
                <a:latin typeface="Calibri"/>
                <a:ea typeface="Calibri"/>
                <a:cs typeface="Times New Roman"/>
              </a:rPr>
              <a:t>Results</a:t>
            </a:r>
          </a:p>
        </p:txBody>
      </p:sp>
      <p:cxnSp>
        <p:nvCxnSpPr>
          <p:cNvPr id="102" name="Straight Arrow Connector 101"/>
          <p:cNvCxnSpPr/>
          <p:nvPr/>
        </p:nvCxnSpPr>
        <p:spPr>
          <a:xfrm flipV="1">
            <a:off x="4482221" y="2459885"/>
            <a:ext cx="0" cy="356504"/>
          </a:xfrm>
          <a:prstGeom prst="straightConnector1">
            <a:avLst/>
          </a:prstGeom>
          <a:ln>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17" name="Rounded Rectangle 116"/>
          <p:cNvSpPr/>
          <p:nvPr/>
        </p:nvSpPr>
        <p:spPr>
          <a:xfrm>
            <a:off x="3900782" y="2841034"/>
            <a:ext cx="962670" cy="227651"/>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lumMod val="95000"/>
                  <a:lumOff val="5000"/>
                </a:schemeClr>
              </a:solidFill>
            </a:endParaRPr>
          </a:p>
        </p:txBody>
      </p:sp>
      <p:sp>
        <p:nvSpPr>
          <p:cNvPr id="118" name="TextBox 117"/>
          <p:cNvSpPr txBox="1"/>
          <p:nvPr/>
        </p:nvSpPr>
        <p:spPr>
          <a:xfrm>
            <a:off x="3804844" y="2840526"/>
            <a:ext cx="1167935" cy="253916"/>
          </a:xfrm>
          <a:prstGeom prst="rect">
            <a:avLst/>
          </a:prstGeom>
          <a:noFill/>
        </p:spPr>
        <p:txBody>
          <a:bodyPr wrap="square" rtlCol="0">
            <a:spAutoFit/>
          </a:bodyPr>
          <a:lstStyle/>
          <a:p>
            <a:pPr algn="ctr"/>
            <a:r>
              <a:rPr lang="en-US" sz="1050" dirty="0">
                <a:solidFill>
                  <a:schemeClr val="tx1">
                    <a:lumMod val="95000"/>
                    <a:lumOff val="5000"/>
                  </a:schemeClr>
                </a:solidFill>
              </a:rPr>
              <a:t>External Table</a:t>
            </a:r>
          </a:p>
        </p:txBody>
      </p:sp>
      <p:sp>
        <p:nvSpPr>
          <p:cNvPr id="133" name="Rounded Rectangle 132"/>
          <p:cNvSpPr/>
          <p:nvPr/>
        </p:nvSpPr>
        <p:spPr>
          <a:xfrm>
            <a:off x="3947677" y="3985274"/>
            <a:ext cx="428796" cy="465112"/>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lumMod val="95000"/>
                  <a:lumOff val="5000"/>
                </a:schemeClr>
              </a:solidFill>
            </a:endParaRPr>
          </a:p>
        </p:txBody>
      </p:sp>
      <p:sp>
        <p:nvSpPr>
          <p:cNvPr id="137" name="Rounded Rectangle 136"/>
          <p:cNvSpPr/>
          <p:nvPr/>
        </p:nvSpPr>
        <p:spPr>
          <a:xfrm>
            <a:off x="4459049" y="3994116"/>
            <a:ext cx="404403" cy="456270"/>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lumMod val="95000"/>
                  <a:lumOff val="5000"/>
                </a:schemeClr>
              </a:solidFill>
            </a:endParaRPr>
          </a:p>
        </p:txBody>
      </p:sp>
      <p:sp>
        <p:nvSpPr>
          <p:cNvPr id="134" name="TextBox 133"/>
          <p:cNvSpPr txBox="1"/>
          <p:nvPr/>
        </p:nvSpPr>
        <p:spPr>
          <a:xfrm>
            <a:off x="3859960" y="3924777"/>
            <a:ext cx="607727" cy="577081"/>
          </a:xfrm>
          <a:prstGeom prst="rect">
            <a:avLst/>
          </a:prstGeom>
          <a:noFill/>
        </p:spPr>
        <p:txBody>
          <a:bodyPr wrap="square" rtlCol="0">
            <a:spAutoFit/>
          </a:bodyPr>
          <a:lstStyle/>
          <a:p>
            <a:pPr algn="ctr"/>
            <a:r>
              <a:rPr lang="en-US" sz="1050" dirty="0">
                <a:solidFill>
                  <a:schemeClr val="bg1"/>
                </a:solidFill>
              </a:rPr>
              <a:t>DMS </a:t>
            </a:r>
            <a:br>
              <a:rPr lang="en-US" sz="1050" dirty="0">
                <a:solidFill>
                  <a:schemeClr val="bg1"/>
                </a:solidFill>
              </a:rPr>
            </a:br>
            <a:r>
              <a:rPr lang="en-US" sz="1050" dirty="0">
                <a:solidFill>
                  <a:schemeClr val="bg1"/>
                </a:solidFill>
              </a:rPr>
              <a:t>Reader </a:t>
            </a:r>
            <a:br>
              <a:rPr lang="en-US" sz="1050" dirty="0">
                <a:solidFill>
                  <a:schemeClr val="bg1"/>
                </a:solidFill>
              </a:rPr>
            </a:br>
            <a:r>
              <a:rPr lang="en-US" sz="1050" dirty="0">
                <a:solidFill>
                  <a:schemeClr val="bg1"/>
                </a:solidFill>
              </a:rPr>
              <a:t>1 </a:t>
            </a:r>
          </a:p>
        </p:txBody>
      </p:sp>
      <p:sp>
        <p:nvSpPr>
          <p:cNvPr id="138" name="TextBox 137"/>
          <p:cNvSpPr txBox="1"/>
          <p:nvPr/>
        </p:nvSpPr>
        <p:spPr>
          <a:xfrm>
            <a:off x="4359885" y="3948050"/>
            <a:ext cx="608443" cy="577081"/>
          </a:xfrm>
          <a:prstGeom prst="rect">
            <a:avLst/>
          </a:prstGeom>
          <a:noFill/>
        </p:spPr>
        <p:txBody>
          <a:bodyPr wrap="square" rtlCol="0">
            <a:spAutoFit/>
          </a:bodyPr>
          <a:lstStyle/>
          <a:p>
            <a:pPr algn="ctr"/>
            <a:r>
              <a:rPr lang="en-US" sz="1050" dirty="0">
                <a:solidFill>
                  <a:schemeClr val="bg1"/>
                </a:solidFill>
              </a:rPr>
              <a:t>DMS </a:t>
            </a:r>
            <a:br>
              <a:rPr lang="en-US" sz="1050" dirty="0">
                <a:solidFill>
                  <a:schemeClr val="bg1"/>
                </a:solidFill>
              </a:rPr>
            </a:br>
            <a:r>
              <a:rPr lang="en-US" sz="1050" dirty="0">
                <a:solidFill>
                  <a:schemeClr val="bg1"/>
                </a:solidFill>
              </a:rPr>
              <a:t>Reader N </a:t>
            </a:r>
          </a:p>
        </p:txBody>
      </p:sp>
      <p:sp>
        <p:nvSpPr>
          <p:cNvPr id="139" name="TextBox 138"/>
          <p:cNvSpPr txBox="1"/>
          <p:nvPr/>
        </p:nvSpPr>
        <p:spPr>
          <a:xfrm>
            <a:off x="4295500" y="4308731"/>
            <a:ext cx="275978" cy="415498"/>
          </a:xfrm>
          <a:prstGeom prst="rect">
            <a:avLst/>
          </a:prstGeom>
          <a:noFill/>
        </p:spPr>
        <p:txBody>
          <a:bodyPr wrap="square" rtlCol="0">
            <a:spAutoFit/>
          </a:bodyPr>
          <a:lstStyle/>
          <a:p>
            <a:pPr algn="ctr"/>
            <a:r>
              <a:rPr lang="en-US" sz="1050" dirty="0">
                <a:solidFill>
                  <a:schemeClr val="tx1">
                    <a:lumMod val="95000"/>
                    <a:lumOff val="5000"/>
                  </a:schemeClr>
                </a:solidFill>
              </a:rPr>
              <a:t>…</a:t>
            </a:r>
          </a:p>
          <a:p>
            <a:pPr algn="ctr"/>
            <a:endParaRPr lang="en-US" sz="1050" dirty="0">
              <a:solidFill>
                <a:schemeClr val="tx1">
                  <a:lumMod val="95000"/>
                  <a:lumOff val="5000"/>
                </a:schemeClr>
              </a:solidFill>
            </a:endParaRPr>
          </a:p>
        </p:txBody>
      </p:sp>
      <p:sp>
        <p:nvSpPr>
          <p:cNvPr id="140" name="TextBox 139"/>
          <p:cNvSpPr txBox="1"/>
          <p:nvPr/>
        </p:nvSpPr>
        <p:spPr>
          <a:xfrm>
            <a:off x="3943029" y="3697484"/>
            <a:ext cx="1020336" cy="253916"/>
          </a:xfrm>
          <a:prstGeom prst="rect">
            <a:avLst/>
          </a:prstGeom>
          <a:noFill/>
        </p:spPr>
        <p:txBody>
          <a:bodyPr wrap="square" rtlCol="0">
            <a:spAutoFit/>
          </a:bodyPr>
          <a:lstStyle/>
          <a:p>
            <a:pPr algn="ctr"/>
            <a:r>
              <a:rPr lang="en-US" sz="1050" dirty="0">
                <a:solidFill>
                  <a:schemeClr val="tx1">
                    <a:lumMod val="95000"/>
                    <a:lumOff val="5000"/>
                  </a:schemeClr>
                </a:solidFill>
              </a:rPr>
              <a:t>HDFS bridge</a:t>
            </a:r>
          </a:p>
        </p:txBody>
      </p:sp>
      <p:grpSp>
        <p:nvGrpSpPr>
          <p:cNvPr id="68" name="Group 67"/>
          <p:cNvGrpSpPr/>
          <p:nvPr/>
        </p:nvGrpSpPr>
        <p:grpSpPr>
          <a:xfrm>
            <a:off x="1619910" y="2467375"/>
            <a:ext cx="1904459" cy="2180877"/>
            <a:chOff x="228124" y="2777148"/>
            <a:chExt cx="2362676" cy="3088230"/>
          </a:xfrm>
          <a:solidFill>
            <a:schemeClr val="accent5">
              <a:lumMod val="50000"/>
            </a:schemeClr>
          </a:solidFill>
        </p:grpSpPr>
        <p:sp>
          <p:nvSpPr>
            <p:cNvPr id="69" name="Rectangle 68"/>
            <p:cNvSpPr/>
            <p:nvPr/>
          </p:nvSpPr>
          <p:spPr bwMode="auto">
            <a:xfrm>
              <a:off x="228600" y="2777148"/>
              <a:ext cx="2362200" cy="3071968"/>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200" dirty="0">
                <a:ln>
                  <a:solidFill>
                    <a:schemeClr val="bg1">
                      <a:alpha val="0"/>
                    </a:schemeClr>
                  </a:solidFill>
                </a:ln>
                <a:solidFill>
                  <a:schemeClr val="tx1">
                    <a:lumMod val="95000"/>
                    <a:lumOff val="5000"/>
                  </a:schemeClr>
                </a:solidFill>
              </a:endParaRPr>
            </a:p>
          </p:txBody>
        </p:sp>
        <p:sp>
          <p:nvSpPr>
            <p:cNvPr id="70" name="Rectangle 69"/>
            <p:cNvSpPr/>
            <p:nvPr/>
          </p:nvSpPr>
          <p:spPr bwMode="auto">
            <a:xfrm>
              <a:off x="228600" y="5407760"/>
              <a:ext cx="2362200" cy="457618"/>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200" kern="0" dirty="0">
                <a:ln>
                  <a:solidFill>
                    <a:schemeClr val="bg1">
                      <a:alpha val="0"/>
                    </a:schemeClr>
                  </a:solidFill>
                </a:ln>
                <a:solidFill>
                  <a:schemeClr val="tx1">
                    <a:lumMod val="95000"/>
                    <a:lumOff val="5000"/>
                  </a:schemeClr>
                </a:solidFill>
              </a:endParaRPr>
            </a:p>
          </p:txBody>
        </p:sp>
        <p:pic>
          <p:nvPicPr>
            <p:cNvPr id="71" name="Picture 70"/>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332818" y="4064068"/>
              <a:ext cx="881287" cy="674105"/>
            </a:xfrm>
            <a:prstGeom prst="rect">
              <a:avLst/>
            </a:prstGeom>
            <a:grpFill/>
          </p:spPr>
        </p:pic>
        <p:sp>
          <p:nvSpPr>
            <p:cNvPr id="72" name="TextBox 71"/>
            <p:cNvSpPr txBox="1"/>
            <p:nvPr/>
          </p:nvSpPr>
          <p:spPr>
            <a:xfrm>
              <a:off x="228124" y="5469691"/>
              <a:ext cx="2362676" cy="392244"/>
            </a:xfrm>
            <a:prstGeom prst="rect">
              <a:avLst/>
            </a:prstGeom>
            <a:solidFill>
              <a:schemeClr val="accent5">
                <a:lumMod val="20000"/>
                <a:lumOff val="80000"/>
              </a:schemeClr>
            </a:solidFill>
          </p:spPr>
          <p:txBody>
            <a:bodyPr wrap="square" rtlCol="0">
              <a:spAutoFit/>
            </a:bodyPr>
            <a:lstStyle/>
            <a:p>
              <a:pPr algn="ctr"/>
              <a:r>
                <a:rPr lang="en-US" sz="1200" dirty="0">
                  <a:solidFill>
                    <a:schemeClr val="tx1">
                      <a:lumMod val="95000"/>
                      <a:lumOff val="5000"/>
                    </a:schemeClr>
                  </a:solidFill>
                </a:rPr>
                <a:t>Non-Relational data</a:t>
              </a:r>
            </a:p>
          </p:txBody>
        </p:sp>
      </p:grpSp>
      <p:grpSp>
        <p:nvGrpSpPr>
          <p:cNvPr id="73" name="Group 72"/>
          <p:cNvGrpSpPr/>
          <p:nvPr/>
        </p:nvGrpSpPr>
        <p:grpSpPr>
          <a:xfrm>
            <a:off x="2036470" y="3778775"/>
            <a:ext cx="1264127" cy="550441"/>
            <a:chOff x="1137787" y="5029200"/>
            <a:chExt cx="2133600" cy="856331"/>
          </a:xfrm>
        </p:grpSpPr>
        <p:sp>
          <p:nvSpPr>
            <p:cNvPr id="74" name="Text Box 2"/>
            <p:cNvSpPr txBox="1">
              <a:spLocks noChangeArrowheads="1"/>
            </p:cNvSpPr>
            <p:nvPr/>
          </p:nvSpPr>
          <p:spPr bwMode="auto">
            <a:xfrm>
              <a:off x="1137787" y="5442300"/>
              <a:ext cx="21336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HDFS data nodes</a:t>
              </a:r>
            </a:p>
          </p:txBody>
        </p:sp>
        <p:pic>
          <p:nvPicPr>
            <p:cNvPr id="75" name="Picture 74"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9076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3742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24410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1942989" y="2492813"/>
            <a:ext cx="591332" cy="430887"/>
            <a:chOff x="4490221" y="3167390"/>
            <a:chExt cx="767579" cy="670339"/>
          </a:xfrm>
        </p:grpSpPr>
        <p:sp>
          <p:nvSpPr>
            <p:cNvPr id="79" name="Rounded Rectangle 78"/>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lumMod val="95000"/>
                    <a:lumOff val="5000"/>
                  </a:schemeClr>
                </a:solidFill>
              </a:endParaRPr>
            </a:p>
          </p:txBody>
        </p:sp>
        <p:sp>
          <p:nvSpPr>
            <p:cNvPr id="80" name="TextBox 79"/>
            <p:cNvSpPr txBox="1"/>
            <p:nvPr/>
          </p:nvSpPr>
          <p:spPr>
            <a:xfrm>
              <a:off x="4495800" y="3167390"/>
              <a:ext cx="762000" cy="670339"/>
            </a:xfrm>
            <a:prstGeom prst="rect">
              <a:avLst/>
            </a:prstGeom>
            <a:noFill/>
          </p:spPr>
          <p:txBody>
            <a:bodyPr wrap="square" rtlCol="0">
              <a:spAutoFit/>
            </a:bodyPr>
            <a:lstStyle/>
            <a:p>
              <a:pPr algn="ctr"/>
              <a:r>
                <a:rPr lang="en-US" sz="1100" dirty="0">
                  <a:solidFill>
                    <a:schemeClr val="tx1">
                      <a:lumMod val="95000"/>
                      <a:lumOff val="5000"/>
                    </a:schemeClr>
                  </a:solidFill>
                </a:rPr>
                <a:t>Social </a:t>
              </a:r>
              <a:br>
                <a:rPr lang="en-US" sz="1100" dirty="0">
                  <a:solidFill>
                    <a:schemeClr val="tx1">
                      <a:lumMod val="95000"/>
                      <a:lumOff val="5000"/>
                    </a:schemeClr>
                  </a:solidFill>
                </a:rPr>
              </a:br>
              <a:r>
                <a:rPr lang="en-US" sz="1100" dirty="0">
                  <a:solidFill>
                    <a:schemeClr val="tx1">
                      <a:lumMod val="95000"/>
                      <a:lumOff val="5000"/>
                    </a:schemeClr>
                  </a:solidFill>
                </a:rPr>
                <a:t>Apps</a:t>
              </a:r>
            </a:p>
          </p:txBody>
        </p:sp>
      </p:grpSp>
      <p:grpSp>
        <p:nvGrpSpPr>
          <p:cNvPr id="81" name="Group 80"/>
          <p:cNvGrpSpPr/>
          <p:nvPr/>
        </p:nvGrpSpPr>
        <p:grpSpPr>
          <a:xfrm>
            <a:off x="2555334" y="2509356"/>
            <a:ext cx="645737" cy="430887"/>
            <a:chOff x="4439045" y="3189508"/>
            <a:chExt cx="838200" cy="670337"/>
          </a:xfrm>
        </p:grpSpPr>
        <p:sp>
          <p:nvSpPr>
            <p:cNvPr id="82" name="Rounded Rectangle 81"/>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lumMod val="95000"/>
                    <a:lumOff val="5000"/>
                  </a:schemeClr>
                </a:solidFill>
              </a:endParaRPr>
            </a:p>
          </p:txBody>
        </p:sp>
        <p:sp>
          <p:nvSpPr>
            <p:cNvPr id="83" name="TextBox 82"/>
            <p:cNvSpPr txBox="1"/>
            <p:nvPr/>
          </p:nvSpPr>
          <p:spPr>
            <a:xfrm>
              <a:off x="4439045" y="3189508"/>
              <a:ext cx="838200" cy="670337"/>
            </a:xfrm>
            <a:prstGeom prst="rect">
              <a:avLst/>
            </a:prstGeom>
            <a:noFill/>
          </p:spPr>
          <p:txBody>
            <a:bodyPr wrap="square" rtlCol="0">
              <a:spAutoFit/>
            </a:bodyPr>
            <a:lstStyle/>
            <a:p>
              <a:pPr algn="ctr"/>
              <a:r>
                <a:rPr lang="en-US" sz="1100" dirty="0">
                  <a:solidFill>
                    <a:schemeClr val="tx1">
                      <a:lumMod val="95000"/>
                      <a:lumOff val="5000"/>
                    </a:schemeClr>
                  </a:solidFill>
                </a:rPr>
                <a:t>Sensor </a:t>
              </a:r>
              <a:br>
                <a:rPr lang="en-US" sz="1100" dirty="0">
                  <a:solidFill>
                    <a:schemeClr val="tx1">
                      <a:lumMod val="95000"/>
                      <a:lumOff val="5000"/>
                    </a:schemeClr>
                  </a:solidFill>
                </a:rPr>
              </a:br>
              <a:r>
                <a:rPr lang="en-US" sz="1100" dirty="0">
                  <a:solidFill>
                    <a:schemeClr val="tx1">
                      <a:lumMod val="95000"/>
                      <a:lumOff val="5000"/>
                    </a:schemeClr>
                  </a:solidFill>
                </a:rPr>
                <a:t>&amp; RFID</a:t>
              </a:r>
            </a:p>
          </p:txBody>
        </p:sp>
      </p:grpSp>
      <p:grpSp>
        <p:nvGrpSpPr>
          <p:cNvPr id="84" name="Group 83"/>
          <p:cNvGrpSpPr/>
          <p:nvPr/>
        </p:nvGrpSpPr>
        <p:grpSpPr>
          <a:xfrm>
            <a:off x="1859550" y="2915463"/>
            <a:ext cx="763143" cy="432592"/>
            <a:chOff x="4382627" y="3194496"/>
            <a:chExt cx="990600" cy="672989"/>
          </a:xfrm>
        </p:grpSpPr>
        <p:sp>
          <p:nvSpPr>
            <p:cNvPr id="85" name="Rounded Rectangle 84"/>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lumMod val="95000"/>
                    <a:lumOff val="5000"/>
                  </a:schemeClr>
                </a:solidFill>
              </a:endParaRPr>
            </a:p>
          </p:txBody>
        </p:sp>
        <p:sp>
          <p:nvSpPr>
            <p:cNvPr id="86" name="TextBox 85"/>
            <p:cNvSpPr txBox="1"/>
            <p:nvPr/>
          </p:nvSpPr>
          <p:spPr>
            <a:xfrm>
              <a:off x="4382627" y="3197148"/>
              <a:ext cx="990600" cy="670337"/>
            </a:xfrm>
            <a:prstGeom prst="rect">
              <a:avLst/>
            </a:prstGeom>
            <a:noFill/>
          </p:spPr>
          <p:txBody>
            <a:bodyPr wrap="square" rtlCol="0">
              <a:spAutoFit/>
            </a:bodyPr>
            <a:lstStyle/>
            <a:p>
              <a:pPr algn="ctr"/>
              <a:r>
                <a:rPr lang="en-US" sz="1100" dirty="0">
                  <a:solidFill>
                    <a:schemeClr val="tx1">
                      <a:lumMod val="95000"/>
                      <a:lumOff val="5000"/>
                    </a:schemeClr>
                  </a:solidFill>
                </a:rPr>
                <a:t>Mobile </a:t>
              </a:r>
              <a:br>
                <a:rPr lang="en-US" sz="1100" dirty="0">
                  <a:solidFill>
                    <a:schemeClr val="tx1">
                      <a:lumMod val="95000"/>
                      <a:lumOff val="5000"/>
                    </a:schemeClr>
                  </a:solidFill>
                </a:rPr>
              </a:br>
              <a:r>
                <a:rPr lang="en-US" sz="1100" dirty="0">
                  <a:solidFill>
                    <a:schemeClr val="tx1">
                      <a:lumMod val="95000"/>
                      <a:lumOff val="5000"/>
                    </a:schemeClr>
                  </a:solidFill>
                </a:rPr>
                <a:t>Apps</a:t>
              </a:r>
            </a:p>
          </p:txBody>
        </p:sp>
      </p:grpSp>
      <p:grpSp>
        <p:nvGrpSpPr>
          <p:cNvPr id="87" name="Group 86"/>
          <p:cNvGrpSpPr/>
          <p:nvPr/>
        </p:nvGrpSpPr>
        <p:grpSpPr>
          <a:xfrm>
            <a:off x="2567250" y="2917679"/>
            <a:ext cx="645737" cy="430887"/>
            <a:chOff x="4462330" y="3185973"/>
            <a:chExt cx="838200" cy="670339"/>
          </a:xfrm>
        </p:grpSpPr>
        <p:sp>
          <p:nvSpPr>
            <p:cNvPr id="88" name="Rounded Rectangle 87"/>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solidFill>
                  <a:schemeClr val="tx1">
                    <a:lumMod val="95000"/>
                    <a:lumOff val="5000"/>
                  </a:schemeClr>
                </a:solidFill>
              </a:endParaRPr>
            </a:p>
          </p:txBody>
        </p:sp>
        <p:sp>
          <p:nvSpPr>
            <p:cNvPr id="89" name="TextBox 88"/>
            <p:cNvSpPr txBox="1"/>
            <p:nvPr/>
          </p:nvSpPr>
          <p:spPr>
            <a:xfrm>
              <a:off x="4462330" y="3185973"/>
              <a:ext cx="838200" cy="670339"/>
            </a:xfrm>
            <a:prstGeom prst="rect">
              <a:avLst/>
            </a:prstGeom>
            <a:noFill/>
          </p:spPr>
          <p:txBody>
            <a:bodyPr wrap="square" rtlCol="0">
              <a:spAutoFit/>
            </a:bodyPr>
            <a:lstStyle/>
            <a:p>
              <a:pPr algn="ctr"/>
              <a:r>
                <a:rPr lang="en-US" sz="1100" dirty="0">
                  <a:solidFill>
                    <a:schemeClr val="tx1">
                      <a:lumMod val="95000"/>
                      <a:lumOff val="5000"/>
                    </a:schemeClr>
                  </a:solidFill>
                </a:rPr>
                <a:t>Web</a:t>
              </a:r>
              <a:br>
                <a:rPr lang="en-US" sz="1100" dirty="0">
                  <a:solidFill>
                    <a:schemeClr val="tx1">
                      <a:lumMod val="95000"/>
                      <a:lumOff val="5000"/>
                    </a:schemeClr>
                  </a:solidFill>
                </a:rPr>
              </a:br>
              <a:r>
                <a:rPr lang="en-US" sz="1100" dirty="0">
                  <a:solidFill>
                    <a:schemeClr val="tx1">
                      <a:lumMod val="95000"/>
                      <a:lumOff val="5000"/>
                    </a:schemeClr>
                  </a:solidFill>
                </a:rPr>
                <a:t>Apps</a:t>
              </a:r>
            </a:p>
          </p:txBody>
        </p:sp>
      </p:grpSp>
      <p:grpSp>
        <p:nvGrpSpPr>
          <p:cNvPr id="5" name="Group 4"/>
          <p:cNvGrpSpPr/>
          <p:nvPr/>
        </p:nvGrpSpPr>
        <p:grpSpPr>
          <a:xfrm>
            <a:off x="3158797" y="3798144"/>
            <a:ext cx="576353" cy="264914"/>
            <a:chOff x="3117778" y="5562600"/>
            <a:chExt cx="705060" cy="304086"/>
          </a:xfrm>
        </p:grpSpPr>
        <p:cxnSp>
          <p:nvCxnSpPr>
            <p:cNvPr id="121" name="Straight Arrow Connector 120"/>
            <p:cNvCxnSpPr/>
            <p:nvPr/>
          </p:nvCxnSpPr>
          <p:spPr>
            <a:xfrm>
              <a:off x="3117778" y="5719718"/>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3" name="Straight Arrow Connector 172"/>
            <p:cNvCxnSpPr/>
            <p:nvPr/>
          </p:nvCxnSpPr>
          <p:spPr>
            <a:xfrm>
              <a:off x="3124200" y="5562600"/>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4" name="Straight Arrow Connector 173"/>
            <p:cNvCxnSpPr/>
            <p:nvPr/>
          </p:nvCxnSpPr>
          <p:spPr>
            <a:xfrm>
              <a:off x="3124200" y="5863572"/>
              <a:ext cx="698638" cy="3114"/>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grpSp>
        <p:nvGrpSpPr>
          <p:cNvPr id="90" name="Group 89"/>
          <p:cNvGrpSpPr/>
          <p:nvPr/>
        </p:nvGrpSpPr>
        <p:grpSpPr>
          <a:xfrm>
            <a:off x="5264786" y="2448530"/>
            <a:ext cx="1800728" cy="2191828"/>
            <a:chOff x="217266" y="2777148"/>
            <a:chExt cx="2373534" cy="3086266"/>
          </a:xfrm>
        </p:grpSpPr>
        <p:sp>
          <p:nvSpPr>
            <p:cNvPr id="91" name="Rectangle 90"/>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050" dirty="0">
                <a:ln>
                  <a:solidFill>
                    <a:schemeClr val="bg1">
                      <a:alpha val="0"/>
                    </a:schemeClr>
                  </a:solidFill>
                </a:ln>
                <a:solidFill>
                  <a:schemeClr val="tx1">
                    <a:lumMod val="95000"/>
                    <a:lumOff val="5000"/>
                  </a:schemeClr>
                </a:solidFill>
              </a:endParaRPr>
            </a:p>
          </p:txBody>
        </p:sp>
        <p:sp>
          <p:nvSpPr>
            <p:cNvPr id="92" name="Rectangle 91"/>
            <p:cNvSpPr/>
            <p:nvPr/>
          </p:nvSpPr>
          <p:spPr bwMode="auto">
            <a:xfrm>
              <a:off x="228600" y="5436210"/>
              <a:ext cx="2362200" cy="422539"/>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050" kern="0" dirty="0">
                <a:ln>
                  <a:solidFill>
                    <a:schemeClr val="bg1">
                      <a:alpha val="0"/>
                    </a:schemeClr>
                  </a:solidFill>
                </a:ln>
                <a:solidFill>
                  <a:schemeClr val="tx1">
                    <a:lumMod val="95000"/>
                    <a:lumOff val="5000"/>
                  </a:schemeClr>
                </a:solidFill>
              </a:endParaRPr>
            </a:p>
          </p:txBody>
        </p:sp>
        <p:sp>
          <p:nvSpPr>
            <p:cNvPr id="93" name="TextBox 92"/>
            <p:cNvSpPr txBox="1"/>
            <p:nvPr/>
          </p:nvSpPr>
          <p:spPr>
            <a:xfrm>
              <a:off x="217266" y="5473378"/>
              <a:ext cx="2324092" cy="390036"/>
            </a:xfrm>
            <a:prstGeom prst="rect">
              <a:avLst/>
            </a:prstGeom>
            <a:noFill/>
          </p:spPr>
          <p:txBody>
            <a:bodyPr wrap="square" rtlCol="0">
              <a:spAutoFit/>
            </a:bodyPr>
            <a:lstStyle/>
            <a:p>
              <a:pPr algn="ctr"/>
              <a:r>
                <a:rPr lang="en-US" sz="1200" dirty="0">
                  <a:solidFill>
                    <a:schemeClr val="tx1">
                      <a:lumMod val="95000"/>
                      <a:lumOff val="5000"/>
                    </a:schemeClr>
                  </a:solidFill>
                </a:rPr>
                <a:t>Relational data</a:t>
              </a:r>
            </a:p>
          </p:txBody>
        </p:sp>
      </p:grpSp>
      <p:sp>
        <p:nvSpPr>
          <p:cNvPr id="94" name="Rounded Rectangle 93"/>
          <p:cNvSpPr/>
          <p:nvPr/>
        </p:nvSpPr>
        <p:spPr>
          <a:xfrm>
            <a:off x="5380020" y="2563742"/>
            <a:ext cx="1583404" cy="38130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lumMod val="95000"/>
                  <a:lumOff val="5000"/>
                </a:schemeClr>
              </a:solidFill>
            </a:endParaRPr>
          </a:p>
        </p:txBody>
      </p:sp>
      <p:sp>
        <p:nvSpPr>
          <p:cNvPr id="95" name="TextBox 94"/>
          <p:cNvSpPr txBox="1"/>
          <p:nvPr/>
        </p:nvSpPr>
        <p:spPr>
          <a:xfrm>
            <a:off x="5337967" y="2563742"/>
            <a:ext cx="1690037" cy="415498"/>
          </a:xfrm>
          <a:prstGeom prst="rect">
            <a:avLst/>
          </a:prstGeom>
          <a:noFill/>
        </p:spPr>
        <p:txBody>
          <a:bodyPr wrap="square" rtlCol="0">
            <a:spAutoFit/>
          </a:bodyPr>
          <a:lstStyle/>
          <a:p>
            <a:pPr algn="ctr"/>
            <a:r>
              <a:rPr lang="en-US" sz="1050" dirty="0">
                <a:solidFill>
                  <a:schemeClr val="tx1">
                    <a:lumMod val="95000"/>
                    <a:lumOff val="5000"/>
                  </a:schemeClr>
                </a:solidFill>
              </a:rPr>
              <a:t>Traditional schema-based DW applications</a:t>
            </a:r>
          </a:p>
        </p:txBody>
      </p:sp>
      <p:sp>
        <p:nvSpPr>
          <p:cNvPr id="103" name="Text Box 2"/>
          <p:cNvSpPr txBox="1">
            <a:spLocks noChangeArrowheads="1"/>
          </p:cNvSpPr>
          <p:nvPr/>
        </p:nvSpPr>
        <p:spPr bwMode="auto">
          <a:xfrm>
            <a:off x="5526678" y="4046012"/>
            <a:ext cx="1020968" cy="28651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PDW V2</a:t>
            </a:r>
          </a:p>
        </p:txBody>
      </p:sp>
      <p:grpSp>
        <p:nvGrpSpPr>
          <p:cNvPr id="104" name="Group 103"/>
          <p:cNvGrpSpPr/>
          <p:nvPr/>
        </p:nvGrpSpPr>
        <p:grpSpPr>
          <a:xfrm>
            <a:off x="5899216" y="3132281"/>
            <a:ext cx="1153055" cy="1008887"/>
            <a:chOff x="6324600" y="3782906"/>
            <a:chExt cx="1752600" cy="1739819"/>
          </a:xfrm>
        </p:grpSpPr>
        <p:cxnSp>
          <p:nvCxnSpPr>
            <p:cNvPr id="105" name="Straight Connector 104"/>
            <p:cNvCxnSpPr>
              <a:stCxn id="116" idx="2"/>
              <a:endCxn id="115"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106" name="Straight Connector 105"/>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107" name="Straight Connector 106"/>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108" name="Straight Connector 107"/>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109" name="Straight Connector 108"/>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110" name="Picture 109"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5" name="Straight Arrow Connector 174"/>
          <p:cNvCxnSpPr/>
          <p:nvPr/>
        </p:nvCxnSpPr>
        <p:spPr>
          <a:xfrm>
            <a:off x="5086350" y="3969765"/>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6" name="Straight Arrow Connector 175"/>
          <p:cNvCxnSpPr/>
          <p:nvPr/>
        </p:nvCxnSpPr>
        <p:spPr>
          <a:xfrm>
            <a:off x="5091652" y="3832112"/>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7" name="Straight Arrow Connector 176"/>
          <p:cNvCxnSpPr/>
          <p:nvPr/>
        </p:nvCxnSpPr>
        <p:spPr>
          <a:xfrm>
            <a:off x="5091652" y="4095797"/>
            <a:ext cx="576734" cy="2729"/>
          </a:xfrm>
          <a:prstGeom prst="straightConnector1">
            <a:avLst/>
          </a:prstGeom>
          <a:ln w="22225">
            <a:solidFill>
              <a:schemeClr val="tx1"/>
            </a:solidFill>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4" name="Group 3"/>
          <p:cNvGrpSpPr/>
          <p:nvPr/>
        </p:nvGrpSpPr>
        <p:grpSpPr>
          <a:xfrm>
            <a:off x="2418940" y="3103887"/>
            <a:ext cx="3652463" cy="594193"/>
            <a:chOff x="1701254" y="4510478"/>
            <a:chExt cx="4869950" cy="792257"/>
          </a:xfrm>
        </p:grpSpPr>
        <p:sp>
          <p:nvSpPr>
            <p:cNvPr id="178" name="Text Box 2"/>
            <p:cNvSpPr txBox="1">
              <a:spLocks noChangeArrowheads="1"/>
            </p:cNvSpPr>
            <p:nvPr/>
          </p:nvSpPr>
          <p:spPr bwMode="auto">
            <a:xfrm>
              <a:off x="1701254" y="4739156"/>
              <a:ext cx="1685503" cy="518644"/>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 </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HDFS Reads</a:t>
              </a:r>
            </a:p>
          </p:txBody>
        </p:sp>
        <p:sp>
          <p:nvSpPr>
            <p:cNvPr id="179" name="Text Box 2"/>
            <p:cNvSpPr txBox="1">
              <a:spLocks noChangeArrowheads="1"/>
            </p:cNvSpPr>
            <p:nvPr/>
          </p:nvSpPr>
          <p:spPr bwMode="auto">
            <a:xfrm>
              <a:off x="5410200" y="4510478"/>
              <a:ext cx="1161004" cy="79225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Importing</a:t>
              </a:r>
            </a:p>
          </p:txBody>
        </p:sp>
      </p:grpSp>
    </p:spTree>
    <p:extLst>
      <p:ext uri="{BB962C8B-B14F-4D97-AF65-F5344CB8AC3E}">
        <p14:creationId xmlns:p14="http://schemas.microsoft.com/office/powerpoint/2010/main" val="12225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77"/>
                                        </p:tgtEl>
                                        <p:attrNameLst>
                                          <p:attrName>style.visibility</p:attrName>
                                        </p:attrNameLst>
                                      </p:cBhvr>
                                      <p:to>
                                        <p:strVal val="visible"/>
                                      </p:to>
                                    </p:set>
                                    <p:anim calcmode="lin" valueType="num">
                                      <p:cBhvr additive="base">
                                        <p:cTn id="33" dur="500" fill="hold"/>
                                        <p:tgtEl>
                                          <p:spTgt spid="177"/>
                                        </p:tgtEl>
                                        <p:attrNameLst>
                                          <p:attrName>ppt_x</p:attrName>
                                        </p:attrNameLst>
                                      </p:cBhvr>
                                      <p:tavLst>
                                        <p:tav tm="0">
                                          <p:val>
                                            <p:strVal val="#ppt_x"/>
                                          </p:val>
                                        </p:tav>
                                        <p:tav tm="100000">
                                          <p:val>
                                            <p:strVal val="#ppt_x"/>
                                          </p:val>
                                        </p:tav>
                                      </p:tavLst>
                                    </p:anim>
                                    <p:anim calcmode="lin" valueType="num">
                                      <p:cBhvr additive="base">
                                        <p:cTn id="34" dur="500" fill="hold"/>
                                        <p:tgtEl>
                                          <p:spTgt spid="17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75"/>
                                        </p:tgtEl>
                                        <p:attrNameLst>
                                          <p:attrName>style.visibility</p:attrName>
                                        </p:attrNameLst>
                                      </p:cBhvr>
                                      <p:to>
                                        <p:strVal val="visible"/>
                                      </p:to>
                                    </p:set>
                                    <p:anim calcmode="lin" valueType="num">
                                      <p:cBhvr additive="base">
                                        <p:cTn id="37" dur="500" fill="hold"/>
                                        <p:tgtEl>
                                          <p:spTgt spid="175"/>
                                        </p:tgtEl>
                                        <p:attrNameLst>
                                          <p:attrName>ppt_x</p:attrName>
                                        </p:attrNameLst>
                                      </p:cBhvr>
                                      <p:tavLst>
                                        <p:tav tm="0">
                                          <p:val>
                                            <p:strVal val="#ppt_x"/>
                                          </p:val>
                                        </p:tav>
                                        <p:tav tm="100000">
                                          <p:val>
                                            <p:strVal val="#ppt_x"/>
                                          </p:val>
                                        </p:tav>
                                      </p:tavLst>
                                    </p:anim>
                                    <p:anim calcmode="lin" valueType="num">
                                      <p:cBhvr additive="base">
                                        <p:cTn id="38" dur="500" fill="hold"/>
                                        <p:tgtEl>
                                          <p:spTgt spid="17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6"/>
                                        </p:tgtEl>
                                        <p:attrNameLst>
                                          <p:attrName>style.visibility</p:attrName>
                                        </p:attrNameLst>
                                      </p:cBhvr>
                                      <p:to>
                                        <p:strVal val="visible"/>
                                      </p:to>
                                    </p:set>
                                    <p:anim calcmode="lin" valueType="num">
                                      <p:cBhvr additive="base">
                                        <p:cTn id="41" dur="500" fill="hold"/>
                                        <p:tgtEl>
                                          <p:spTgt spid="176"/>
                                        </p:tgtEl>
                                        <p:attrNameLst>
                                          <p:attrName>ppt_x</p:attrName>
                                        </p:attrNameLst>
                                      </p:cBhvr>
                                      <p:tavLst>
                                        <p:tav tm="0">
                                          <p:val>
                                            <p:strVal val="#ppt_x"/>
                                          </p:val>
                                        </p:tav>
                                        <p:tav tm="100000">
                                          <p:val>
                                            <p:strVal val="#ppt_x"/>
                                          </p:val>
                                        </p:tav>
                                      </p:tavLst>
                                    </p:anim>
                                    <p:anim calcmode="lin" valueType="num">
                                      <p:cBhvr additive="base">
                                        <p:cTn id="42"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133" grpId="0" animBg="1"/>
      <p:bldP spid="137" grpId="0" animBg="1"/>
      <p:bldP spid="134" grpId="0"/>
      <p:bldP spid="138" grpId="0"/>
      <p:bldP spid="139" grpId="0"/>
      <p:bldP spid="1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1714500" y="1553706"/>
            <a:ext cx="6057900" cy="5193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latin typeface="Courier New" pitchFamily="49" charset="0"/>
              <a:cs typeface="Courier New" pitchFamily="49" charset="0"/>
            </a:endParaRPr>
          </a:p>
        </p:txBody>
      </p:sp>
      <p:sp>
        <p:nvSpPr>
          <p:cNvPr id="2" name="Title 1"/>
          <p:cNvSpPr>
            <a:spLocks noGrp="1"/>
          </p:cNvSpPr>
          <p:nvPr>
            <p:ph type="title"/>
          </p:nvPr>
        </p:nvSpPr>
        <p:spPr>
          <a:xfrm>
            <a:off x="557939" y="148828"/>
            <a:ext cx="7100161" cy="536972"/>
          </a:xfrm>
        </p:spPr>
        <p:txBody>
          <a:bodyPr>
            <a:normAutofit/>
          </a:bodyPr>
          <a:lstStyle/>
          <a:p>
            <a:r>
              <a:rPr lang="en-US" sz="2400" dirty="0"/>
              <a:t>CETAS - Parallel data export from PDW into HDFS</a:t>
            </a:r>
          </a:p>
        </p:txBody>
      </p:sp>
      <p:sp>
        <p:nvSpPr>
          <p:cNvPr id="3" name="Content Placeholder 2"/>
          <p:cNvSpPr>
            <a:spLocks noGrp="1"/>
          </p:cNvSpPr>
          <p:nvPr>
            <p:ph idx="1"/>
          </p:nvPr>
        </p:nvSpPr>
        <p:spPr>
          <a:xfrm>
            <a:off x="643179" y="742737"/>
            <a:ext cx="7524427" cy="549117"/>
          </a:xfrm>
        </p:spPr>
        <p:txBody>
          <a:bodyPr>
            <a:normAutofit/>
          </a:bodyPr>
          <a:lstStyle/>
          <a:p>
            <a:r>
              <a:rPr lang="en-US" sz="1500" dirty="0"/>
              <a:t>Fully</a:t>
            </a:r>
            <a:r>
              <a:rPr lang="en-US" sz="1500" dirty="0">
                <a:solidFill>
                  <a:schemeClr val="tx1"/>
                </a:solidFill>
              </a:rPr>
              <a:t> parallelized </a:t>
            </a:r>
            <a:r>
              <a:rPr lang="en-US" sz="1500" dirty="0"/>
              <a:t>via CREATE EXTERNAL TABLE AS SELECT (CETAS) with external tables as destination table and PDW tables as source</a:t>
            </a:r>
          </a:p>
        </p:txBody>
      </p:sp>
      <p:sp>
        <p:nvSpPr>
          <p:cNvPr id="59" name="Rectangle 58"/>
          <p:cNvSpPr/>
          <p:nvPr/>
        </p:nvSpPr>
        <p:spPr>
          <a:xfrm>
            <a:off x="1714500" y="1530459"/>
            <a:ext cx="6915150" cy="519373"/>
          </a:xfrm>
          <a:prstGeom prst="rect">
            <a:avLst/>
          </a:prstGeom>
        </p:spPr>
        <p:txBody>
          <a:bodyPr wrap="square">
            <a:noAutofit/>
          </a:bodyPr>
          <a:lstStyle/>
          <a:p>
            <a:r>
              <a:rPr lang="en-US" sz="975" b="1" dirty="0">
                <a:solidFill>
                  <a:schemeClr val="bg2">
                    <a:lumMod val="10000"/>
                  </a:schemeClr>
                </a:solidFill>
                <a:latin typeface="Courier New" pitchFamily="49" charset="0"/>
                <a:cs typeface="Courier New" pitchFamily="49" charset="0"/>
              </a:rPr>
              <a:t>CREATE EXTERNAL TABLE </a:t>
            </a:r>
            <a:r>
              <a:rPr lang="en-US" sz="975" dirty="0" err="1">
                <a:solidFill>
                  <a:schemeClr val="bg2">
                    <a:lumMod val="10000"/>
                  </a:schemeClr>
                </a:solidFill>
                <a:latin typeface="Courier New" pitchFamily="49" charset="0"/>
                <a:cs typeface="Courier New" pitchFamily="49" charset="0"/>
              </a:rPr>
              <a:t>ClickStream</a:t>
            </a:r>
            <a:r>
              <a:rPr lang="en-US" sz="975" dirty="0">
                <a:solidFill>
                  <a:schemeClr val="bg2">
                    <a:lumMod val="10000"/>
                  </a:schemeClr>
                </a:solidFill>
                <a:latin typeface="Courier New" pitchFamily="49" charset="0"/>
                <a:cs typeface="Courier New" pitchFamily="49" charset="0"/>
              </a:rPr>
              <a:t> </a:t>
            </a:r>
            <a:r>
              <a:rPr lang="en-US" sz="975" b="1" dirty="0">
                <a:solidFill>
                  <a:schemeClr val="bg2">
                    <a:lumMod val="10000"/>
                  </a:schemeClr>
                </a:solidFill>
                <a:latin typeface="Courier New" pitchFamily="49" charset="0"/>
                <a:cs typeface="Courier New" pitchFamily="49" charset="0"/>
              </a:rPr>
              <a:t>WITH</a:t>
            </a:r>
            <a:r>
              <a:rPr lang="en-US" sz="975" dirty="0">
                <a:solidFill>
                  <a:schemeClr val="bg2">
                    <a:lumMod val="10000"/>
                  </a:schemeClr>
                </a:solidFill>
                <a:latin typeface="Courier New" pitchFamily="49" charset="0"/>
                <a:cs typeface="Courier New" pitchFamily="49" charset="0"/>
              </a:rPr>
              <a:t>(</a:t>
            </a:r>
            <a:r>
              <a:rPr lang="en-US" sz="975" b="1" dirty="0">
                <a:solidFill>
                  <a:schemeClr val="bg2">
                    <a:lumMod val="10000"/>
                  </a:schemeClr>
                </a:solidFill>
                <a:latin typeface="Courier New" pitchFamily="49" charset="0"/>
                <a:cs typeface="Courier New" pitchFamily="49" charset="0"/>
              </a:rPr>
              <a:t>LOCATION</a:t>
            </a:r>
            <a:r>
              <a:rPr lang="en-US" sz="975" dirty="0">
                <a:solidFill>
                  <a:schemeClr val="bg2">
                    <a:lumMod val="10000"/>
                  </a:schemeClr>
                </a:solidFill>
                <a:latin typeface="Courier New" pitchFamily="49" charset="0"/>
                <a:cs typeface="Courier New" pitchFamily="49" charset="0"/>
              </a:rPr>
              <a:t> =‘</a:t>
            </a:r>
            <a:r>
              <a:rPr lang="en-US" sz="975" dirty="0" err="1">
                <a:solidFill>
                  <a:schemeClr val="bg2">
                    <a:lumMod val="10000"/>
                  </a:schemeClr>
                </a:solidFill>
                <a:latin typeface="Courier New" pitchFamily="49" charset="0"/>
                <a:cs typeface="Courier New" pitchFamily="49" charset="0"/>
              </a:rPr>
              <a:t>hdfs</a:t>
            </a:r>
            <a:r>
              <a:rPr lang="en-US" sz="975" dirty="0">
                <a:solidFill>
                  <a:schemeClr val="bg2">
                    <a:lumMod val="10000"/>
                  </a:schemeClr>
                </a:solidFill>
                <a:latin typeface="Courier New" pitchFamily="49" charset="0"/>
                <a:cs typeface="Courier New" pitchFamily="49" charset="0"/>
              </a:rPr>
              <a:t>://MyHadoop:5000/users/</a:t>
            </a:r>
            <a:r>
              <a:rPr lang="en-US" sz="975" dirty="0" err="1">
                <a:solidFill>
                  <a:schemeClr val="bg2">
                    <a:lumMod val="10000"/>
                  </a:schemeClr>
                </a:solidFill>
                <a:latin typeface="Courier New" pitchFamily="49" charset="0"/>
                <a:cs typeface="Courier New" pitchFamily="49" charset="0"/>
              </a:rPr>
              <a:t>outputDir</a:t>
            </a:r>
            <a:r>
              <a:rPr lang="en-US" sz="975" dirty="0">
                <a:solidFill>
                  <a:schemeClr val="bg2">
                    <a:lumMod val="10000"/>
                  </a:schemeClr>
                </a:solidFill>
                <a:latin typeface="Courier New" pitchFamily="49" charset="0"/>
                <a:cs typeface="Courier New" pitchFamily="49" charset="0"/>
              </a:rPr>
              <a:t>’,</a:t>
            </a:r>
            <a:r>
              <a:rPr lang="en-US" sz="975" b="1" dirty="0">
                <a:solidFill>
                  <a:schemeClr val="bg2">
                    <a:lumMod val="10000"/>
                  </a:schemeClr>
                </a:solidFill>
                <a:latin typeface="Courier New" pitchFamily="49" charset="0"/>
                <a:cs typeface="Courier New" pitchFamily="49" charset="0"/>
              </a:rPr>
              <a:t>FORMAT_OPTIONS </a:t>
            </a:r>
            <a:r>
              <a:rPr lang="en-US" sz="975" dirty="0">
                <a:solidFill>
                  <a:schemeClr val="bg2">
                    <a:lumMod val="10000"/>
                  </a:schemeClr>
                </a:solidFill>
                <a:latin typeface="Courier New" pitchFamily="49" charset="0"/>
                <a:cs typeface="Courier New" pitchFamily="49" charset="0"/>
              </a:rPr>
              <a:t>(</a:t>
            </a:r>
            <a:r>
              <a:rPr lang="en-US" sz="975" b="1" dirty="0">
                <a:solidFill>
                  <a:schemeClr val="bg2">
                    <a:lumMod val="10000"/>
                  </a:schemeClr>
                </a:solidFill>
                <a:latin typeface="Courier New" pitchFamily="49" charset="0"/>
                <a:cs typeface="Courier New" pitchFamily="49" charset="0"/>
              </a:rPr>
              <a:t>FIELD_TERMINATOR </a:t>
            </a:r>
            <a:r>
              <a:rPr lang="en-US" sz="975" dirty="0">
                <a:solidFill>
                  <a:schemeClr val="bg2">
                    <a:lumMod val="10000"/>
                  </a:schemeClr>
                </a:solidFill>
                <a:latin typeface="Courier New" pitchFamily="49" charset="0"/>
                <a:cs typeface="Courier New" pitchFamily="49" charset="0"/>
              </a:rPr>
              <a:t>= '|')) </a:t>
            </a:r>
            <a:br>
              <a:rPr lang="en-US" sz="975" dirty="0">
                <a:solidFill>
                  <a:schemeClr val="bg2">
                    <a:lumMod val="10000"/>
                  </a:schemeClr>
                </a:solidFill>
                <a:latin typeface="Courier New" pitchFamily="49" charset="0"/>
                <a:cs typeface="Courier New" pitchFamily="49" charset="0"/>
              </a:rPr>
            </a:br>
            <a:r>
              <a:rPr lang="en-US" sz="975" b="1" dirty="0">
                <a:solidFill>
                  <a:schemeClr val="accent2">
                    <a:lumMod val="50000"/>
                  </a:schemeClr>
                </a:solidFill>
                <a:latin typeface="Courier New" pitchFamily="49" charset="0"/>
                <a:cs typeface="Courier New" pitchFamily="49" charset="0"/>
              </a:rPr>
              <a:t>AS</a:t>
            </a:r>
            <a:r>
              <a:rPr lang="en-US" sz="975" b="1" dirty="0">
                <a:solidFill>
                  <a:schemeClr val="bg2">
                    <a:lumMod val="10000"/>
                  </a:schemeClr>
                </a:solidFill>
                <a:latin typeface="Courier New" pitchFamily="49" charset="0"/>
                <a:cs typeface="Courier New" pitchFamily="49" charset="0"/>
              </a:rPr>
              <a:t> </a:t>
            </a:r>
            <a:r>
              <a:rPr lang="en-US" sz="975" b="1" dirty="0">
                <a:solidFill>
                  <a:schemeClr val="accent2">
                    <a:lumMod val="50000"/>
                  </a:schemeClr>
                </a:solidFill>
                <a:latin typeface="Courier New" pitchFamily="49" charset="0"/>
                <a:cs typeface="Courier New" pitchFamily="49" charset="0"/>
              </a:rPr>
              <a:t>SELECT </a:t>
            </a:r>
            <a:r>
              <a:rPr lang="en-US" sz="975" dirty="0" err="1">
                <a:solidFill>
                  <a:schemeClr val="accent2">
                    <a:lumMod val="50000"/>
                  </a:schemeClr>
                </a:solidFill>
                <a:latin typeface="Courier New" pitchFamily="49" charset="0"/>
                <a:cs typeface="Courier New" pitchFamily="49" charset="0"/>
              </a:rPr>
              <a:t>url</a:t>
            </a:r>
            <a:r>
              <a:rPr lang="en-US" sz="975" dirty="0">
                <a:solidFill>
                  <a:schemeClr val="accent2">
                    <a:lumMod val="50000"/>
                  </a:schemeClr>
                </a:solidFill>
                <a:latin typeface="Courier New" pitchFamily="49" charset="0"/>
                <a:cs typeface="Courier New" pitchFamily="49" charset="0"/>
              </a:rPr>
              <a:t>, </a:t>
            </a:r>
            <a:r>
              <a:rPr lang="en-US" sz="975" dirty="0" err="1">
                <a:solidFill>
                  <a:schemeClr val="accent2">
                    <a:lumMod val="50000"/>
                  </a:schemeClr>
                </a:solidFill>
                <a:latin typeface="Courier New" pitchFamily="49" charset="0"/>
                <a:cs typeface="Courier New" pitchFamily="49" charset="0"/>
              </a:rPr>
              <a:t>event_date</a:t>
            </a:r>
            <a:r>
              <a:rPr lang="en-US" sz="975" dirty="0">
                <a:solidFill>
                  <a:schemeClr val="accent2">
                    <a:lumMod val="50000"/>
                  </a:schemeClr>
                </a:solidFill>
                <a:latin typeface="Courier New" pitchFamily="49" charset="0"/>
                <a:cs typeface="Courier New" pitchFamily="49" charset="0"/>
              </a:rPr>
              <a:t>, </a:t>
            </a:r>
            <a:r>
              <a:rPr lang="en-US" sz="975" dirty="0" err="1">
                <a:solidFill>
                  <a:schemeClr val="accent2">
                    <a:lumMod val="50000"/>
                  </a:schemeClr>
                </a:solidFill>
                <a:latin typeface="Courier New" pitchFamily="49" charset="0"/>
                <a:cs typeface="Courier New" pitchFamily="49" charset="0"/>
              </a:rPr>
              <a:t>user_IP</a:t>
            </a:r>
            <a:r>
              <a:rPr lang="en-US" sz="975" dirty="0">
                <a:solidFill>
                  <a:schemeClr val="accent2">
                    <a:lumMod val="50000"/>
                  </a:schemeClr>
                </a:solidFill>
                <a:latin typeface="Courier New" pitchFamily="49" charset="0"/>
                <a:cs typeface="Courier New" pitchFamily="49" charset="0"/>
              </a:rPr>
              <a:t> </a:t>
            </a:r>
            <a:r>
              <a:rPr lang="en-US" sz="975" b="1" dirty="0">
                <a:solidFill>
                  <a:schemeClr val="accent2">
                    <a:lumMod val="50000"/>
                  </a:schemeClr>
                </a:solidFill>
                <a:latin typeface="Courier New" pitchFamily="49" charset="0"/>
                <a:cs typeface="Courier New" pitchFamily="49" charset="0"/>
              </a:rPr>
              <a:t>FROM</a:t>
            </a:r>
            <a:r>
              <a:rPr lang="en-US" sz="975" dirty="0">
                <a:solidFill>
                  <a:schemeClr val="accent2">
                    <a:lumMod val="50000"/>
                  </a:schemeClr>
                </a:solidFill>
                <a:latin typeface="Courier New" pitchFamily="49" charset="0"/>
                <a:cs typeface="Courier New" pitchFamily="49" charset="0"/>
              </a:rPr>
              <a:t> </a:t>
            </a:r>
            <a:r>
              <a:rPr lang="en-US" sz="975" dirty="0" err="1">
                <a:solidFill>
                  <a:schemeClr val="accent2">
                    <a:lumMod val="50000"/>
                  </a:schemeClr>
                </a:solidFill>
                <a:latin typeface="Courier New" pitchFamily="49" charset="0"/>
                <a:cs typeface="Courier New" pitchFamily="49" charset="0"/>
              </a:rPr>
              <a:t>ClickStream_PDW</a:t>
            </a:r>
            <a:endParaRPr lang="en-US" sz="975" dirty="0">
              <a:solidFill>
                <a:schemeClr val="accent2">
                  <a:lumMod val="50000"/>
                </a:schemeClr>
              </a:solidFill>
              <a:latin typeface="Courier New" pitchFamily="49" charset="0"/>
              <a:cs typeface="Courier New" pitchFamily="49" charset="0"/>
            </a:endParaRPr>
          </a:p>
        </p:txBody>
      </p:sp>
      <p:sp>
        <p:nvSpPr>
          <p:cNvPr id="66" name="Content Placeholder 2"/>
          <p:cNvSpPr txBox="1">
            <a:spLocks/>
          </p:cNvSpPr>
          <p:nvPr/>
        </p:nvSpPr>
        <p:spPr>
          <a:xfrm>
            <a:off x="1228725" y="1325083"/>
            <a:ext cx="971550" cy="259773"/>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350" dirty="0"/>
              <a:t>Example</a:t>
            </a:r>
            <a:endParaRPr lang="en-US" sz="1500" dirty="0"/>
          </a:p>
        </p:txBody>
      </p:sp>
      <p:sp>
        <p:nvSpPr>
          <p:cNvPr id="67" name="Rounded Rectangle 66"/>
          <p:cNvSpPr/>
          <p:nvPr/>
        </p:nvSpPr>
        <p:spPr>
          <a:xfrm>
            <a:off x="3991888" y="3785387"/>
            <a:ext cx="962670" cy="780077"/>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cxnSp>
        <p:nvCxnSpPr>
          <p:cNvPr id="96" name="Straight Arrow Connector 95"/>
          <p:cNvCxnSpPr/>
          <p:nvPr/>
        </p:nvCxnSpPr>
        <p:spPr>
          <a:xfrm flipV="1">
            <a:off x="3743089" y="3489870"/>
            <a:ext cx="1437746" cy="9410"/>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97" name="Rounded Rectangle 96"/>
          <p:cNvSpPr/>
          <p:nvPr/>
        </p:nvSpPr>
        <p:spPr>
          <a:xfrm>
            <a:off x="3972872" y="3211475"/>
            <a:ext cx="1013123" cy="52211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98" name="TextBox 97"/>
          <p:cNvSpPr txBox="1"/>
          <p:nvPr/>
        </p:nvSpPr>
        <p:spPr>
          <a:xfrm>
            <a:off x="3986864" y="3155819"/>
            <a:ext cx="971409" cy="646331"/>
          </a:xfrm>
          <a:prstGeom prst="rect">
            <a:avLst/>
          </a:prstGeom>
          <a:noFill/>
        </p:spPr>
        <p:txBody>
          <a:bodyPr wrap="square" rtlCol="0">
            <a:spAutoFit/>
          </a:bodyPr>
          <a:lstStyle/>
          <a:p>
            <a:pPr algn="ctr"/>
            <a:r>
              <a:rPr lang="en-US" sz="1200" dirty="0"/>
              <a:t>Enhanced</a:t>
            </a:r>
          </a:p>
          <a:p>
            <a:pPr algn="ctr"/>
            <a:r>
              <a:rPr lang="en-US" sz="1200" dirty="0"/>
              <a:t>PDW query </a:t>
            </a:r>
            <a:br>
              <a:rPr lang="en-US" sz="1200" dirty="0"/>
            </a:br>
            <a:r>
              <a:rPr lang="en-US" sz="1200" dirty="0"/>
              <a:t>engine</a:t>
            </a:r>
          </a:p>
        </p:txBody>
      </p:sp>
      <p:cxnSp>
        <p:nvCxnSpPr>
          <p:cNvPr id="99" name="Straight Arrow Connector 98"/>
          <p:cNvCxnSpPr/>
          <p:nvPr/>
        </p:nvCxnSpPr>
        <p:spPr>
          <a:xfrm flipV="1">
            <a:off x="4485152" y="2597234"/>
            <a:ext cx="0" cy="337340"/>
          </a:xfrm>
          <a:prstGeom prst="straightConnector1">
            <a:avLst/>
          </a:prstGeom>
          <a:ln>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00" name="Text Box 2"/>
          <p:cNvSpPr txBox="1">
            <a:spLocks noChangeArrowheads="1"/>
          </p:cNvSpPr>
          <p:nvPr/>
        </p:nvSpPr>
        <p:spPr bwMode="auto">
          <a:xfrm>
            <a:off x="3923790" y="2549575"/>
            <a:ext cx="602926" cy="200999"/>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latin typeface="Calibri"/>
                <a:ea typeface="Calibri"/>
                <a:cs typeface="Times New Roman"/>
              </a:rPr>
              <a:t>CETAS</a:t>
            </a:r>
          </a:p>
        </p:txBody>
      </p:sp>
      <p:sp>
        <p:nvSpPr>
          <p:cNvPr id="101" name="Text Box 2"/>
          <p:cNvSpPr txBox="1">
            <a:spLocks noChangeArrowheads="1"/>
          </p:cNvSpPr>
          <p:nvPr/>
        </p:nvSpPr>
        <p:spPr bwMode="auto">
          <a:xfrm>
            <a:off x="4583763" y="2549575"/>
            <a:ext cx="597327" cy="22614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b="1" dirty="0">
                <a:latin typeface="Calibri"/>
                <a:ea typeface="Calibri"/>
                <a:cs typeface="Times New Roman"/>
              </a:rPr>
              <a:t>Results</a:t>
            </a:r>
          </a:p>
        </p:txBody>
      </p:sp>
      <p:cxnSp>
        <p:nvCxnSpPr>
          <p:cNvPr id="102" name="Straight Arrow Connector 101"/>
          <p:cNvCxnSpPr/>
          <p:nvPr/>
        </p:nvCxnSpPr>
        <p:spPr>
          <a:xfrm flipV="1">
            <a:off x="4577909" y="2582498"/>
            <a:ext cx="0" cy="337340"/>
          </a:xfrm>
          <a:prstGeom prst="straightConnector1">
            <a:avLst/>
          </a:prstGeom>
          <a:ln>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17" name="Rounded Rectangle 116"/>
          <p:cNvSpPr/>
          <p:nvPr/>
        </p:nvSpPr>
        <p:spPr>
          <a:xfrm>
            <a:off x="3986271" y="2951102"/>
            <a:ext cx="962670" cy="215414"/>
          </a:xfrm>
          <a:prstGeom prst="round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18" name="TextBox 117"/>
          <p:cNvSpPr txBox="1"/>
          <p:nvPr/>
        </p:nvSpPr>
        <p:spPr>
          <a:xfrm>
            <a:off x="3880395" y="2921728"/>
            <a:ext cx="1167935" cy="276999"/>
          </a:xfrm>
          <a:prstGeom prst="rect">
            <a:avLst/>
          </a:prstGeom>
          <a:noFill/>
        </p:spPr>
        <p:txBody>
          <a:bodyPr wrap="square" rtlCol="0">
            <a:spAutoFit/>
          </a:bodyPr>
          <a:lstStyle/>
          <a:p>
            <a:pPr algn="ctr"/>
            <a:r>
              <a:rPr lang="en-US" sz="1200" dirty="0"/>
              <a:t>External Table</a:t>
            </a:r>
          </a:p>
        </p:txBody>
      </p:sp>
      <p:pic>
        <p:nvPicPr>
          <p:cNvPr id="129" name="Picture 128" descr="http://en.opensuse.org/images/0/0b/Icon-use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3840" y="2115622"/>
            <a:ext cx="428625" cy="451933"/>
          </a:xfrm>
          <a:prstGeom prst="rect">
            <a:avLst/>
          </a:prstGeom>
          <a:noFill/>
          <a:ln>
            <a:noFill/>
          </a:ln>
        </p:spPr>
      </p:pic>
      <p:sp>
        <p:nvSpPr>
          <p:cNvPr id="133" name="Rounded Rectangle 132"/>
          <p:cNvSpPr/>
          <p:nvPr/>
        </p:nvSpPr>
        <p:spPr>
          <a:xfrm>
            <a:off x="4032382" y="4039866"/>
            <a:ext cx="385741" cy="451705"/>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37" name="Rounded Rectangle 136"/>
          <p:cNvSpPr/>
          <p:nvPr/>
        </p:nvSpPr>
        <p:spPr>
          <a:xfrm>
            <a:off x="4544538" y="4059862"/>
            <a:ext cx="372733" cy="446418"/>
          </a:xfrm>
          <a:prstGeom prst="roundRect">
            <a:avLst/>
          </a:prstGeom>
          <a:solidFill>
            <a:schemeClr val="accent5">
              <a:lumMod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solidFill>
                <a:schemeClr val="tx1"/>
              </a:solidFill>
            </a:endParaRPr>
          </a:p>
        </p:txBody>
      </p:sp>
      <p:sp>
        <p:nvSpPr>
          <p:cNvPr id="138" name="TextBox 137"/>
          <p:cNvSpPr txBox="1"/>
          <p:nvPr/>
        </p:nvSpPr>
        <p:spPr>
          <a:xfrm>
            <a:off x="4438330" y="3988634"/>
            <a:ext cx="594942" cy="577081"/>
          </a:xfrm>
          <a:prstGeom prst="rect">
            <a:avLst/>
          </a:prstGeom>
          <a:noFill/>
        </p:spPr>
        <p:txBody>
          <a:bodyPr wrap="square" rtlCol="0">
            <a:spAutoFit/>
          </a:bodyPr>
          <a:lstStyle/>
          <a:p>
            <a:pPr algn="ctr"/>
            <a:r>
              <a:rPr lang="en-US" sz="1050" dirty="0" smtClean="0">
                <a:solidFill>
                  <a:schemeClr val="bg1"/>
                </a:solidFill>
              </a:rPr>
              <a:t>HDFS </a:t>
            </a:r>
            <a:r>
              <a:rPr lang="en-US" sz="1050" dirty="0">
                <a:solidFill>
                  <a:schemeClr val="bg1"/>
                </a:solidFill>
              </a:rPr>
              <a:t/>
            </a:r>
            <a:br>
              <a:rPr lang="en-US" sz="1050" dirty="0">
                <a:solidFill>
                  <a:schemeClr val="bg1"/>
                </a:solidFill>
              </a:rPr>
            </a:br>
            <a:r>
              <a:rPr lang="en-US" sz="1050" dirty="0">
                <a:solidFill>
                  <a:schemeClr val="bg1"/>
                </a:solidFill>
              </a:rPr>
              <a:t>Writer</a:t>
            </a:r>
            <a:br>
              <a:rPr lang="en-US" sz="1050" dirty="0">
                <a:solidFill>
                  <a:schemeClr val="bg1"/>
                </a:solidFill>
              </a:rPr>
            </a:br>
            <a:r>
              <a:rPr lang="en-US" sz="1050" dirty="0"/>
              <a:t> </a:t>
            </a:r>
            <a:r>
              <a:rPr lang="en-US" sz="1050" dirty="0">
                <a:solidFill>
                  <a:schemeClr val="bg1"/>
                </a:solidFill>
              </a:rPr>
              <a:t>N</a:t>
            </a:r>
            <a:r>
              <a:rPr lang="en-US" sz="1050" dirty="0"/>
              <a:t> </a:t>
            </a:r>
          </a:p>
        </p:txBody>
      </p:sp>
      <p:sp>
        <p:nvSpPr>
          <p:cNvPr id="139" name="TextBox 138"/>
          <p:cNvSpPr txBox="1"/>
          <p:nvPr/>
        </p:nvSpPr>
        <p:spPr>
          <a:xfrm>
            <a:off x="4372922" y="4328860"/>
            <a:ext cx="242344" cy="415498"/>
          </a:xfrm>
          <a:prstGeom prst="rect">
            <a:avLst/>
          </a:prstGeom>
          <a:noFill/>
        </p:spPr>
        <p:txBody>
          <a:bodyPr wrap="square" rtlCol="0">
            <a:spAutoFit/>
          </a:bodyPr>
          <a:lstStyle/>
          <a:p>
            <a:pPr algn="ctr"/>
            <a:r>
              <a:rPr lang="en-US" sz="1050" dirty="0"/>
              <a:t>…</a:t>
            </a:r>
          </a:p>
          <a:p>
            <a:pPr algn="ctr"/>
            <a:endParaRPr lang="en-US" sz="1050" dirty="0"/>
          </a:p>
        </p:txBody>
      </p:sp>
      <p:sp>
        <p:nvSpPr>
          <p:cNvPr id="140" name="TextBox 139"/>
          <p:cNvSpPr txBox="1"/>
          <p:nvPr/>
        </p:nvSpPr>
        <p:spPr>
          <a:xfrm>
            <a:off x="3953627" y="3774158"/>
            <a:ext cx="1020336" cy="265457"/>
          </a:xfrm>
          <a:prstGeom prst="rect">
            <a:avLst/>
          </a:prstGeom>
          <a:noFill/>
        </p:spPr>
        <p:txBody>
          <a:bodyPr wrap="square" rtlCol="0">
            <a:spAutoFit/>
          </a:bodyPr>
          <a:lstStyle/>
          <a:p>
            <a:pPr algn="ctr"/>
            <a:r>
              <a:rPr lang="en-US" sz="1125" dirty="0"/>
              <a:t>HDFS bridge</a:t>
            </a:r>
          </a:p>
        </p:txBody>
      </p:sp>
      <p:grpSp>
        <p:nvGrpSpPr>
          <p:cNvPr id="68" name="Group 67"/>
          <p:cNvGrpSpPr/>
          <p:nvPr/>
        </p:nvGrpSpPr>
        <p:grpSpPr>
          <a:xfrm>
            <a:off x="1866391" y="2458523"/>
            <a:ext cx="1810370" cy="2220098"/>
            <a:chOff x="228600" y="2777148"/>
            <a:chExt cx="2362200" cy="3088090"/>
          </a:xfrm>
        </p:grpSpPr>
        <p:sp>
          <p:nvSpPr>
            <p:cNvPr id="69" name="Rectangle 68"/>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050" dirty="0">
                <a:ln>
                  <a:solidFill>
                    <a:schemeClr val="bg1">
                      <a:alpha val="0"/>
                    </a:schemeClr>
                  </a:solidFill>
                </a:ln>
                <a:solidFill>
                  <a:schemeClr val="tx1"/>
                </a:solidFill>
              </a:endParaRPr>
            </a:p>
          </p:txBody>
        </p:sp>
        <p:sp>
          <p:nvSpPr>
            <p:cNvPr id="70" name="Rectangle 69"/>
            <p:cNvSpPr/>
            <p:nvPr/>
          </p:nvSpPr>
          <p:spPr bwMode="auto">
            <a:xfrm>
              <a:off x="228600" y="5427864"/>
              <a:ext cx="2362200" cy="417405"/>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050" kern="0" dirty="0">
                <a:ln>
                  <a:solidFill>
                    <a:schemeClr val="bg1">
                      <a:alpha val="0"/>
                    </a:schemeClr>
                  </a:solidFill>
                </a:ln>
              </a:endParaRPr>
            </a:p>
          </p:txBody>
        </p:sp>
        <p:pic>
          <p:nvPicPr>
            <p:cNvPr id="71" name="Picture 70"/>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243838" y="4064068"/>
              <a:ext cx="881287" cy="674105"/>
            </a:xfrm>
            <a:prstGeom prst="rect">
              <a:avLst/>
            </a:prstGeom>
          </p:spPr>
        </p:pic>
        <p:sp>
          <p:nvSpPr>
            <p:cNvPr id="72" name="TextBox 71"/>
            <p:cNvSpPr txBox="1"/>
            <p:nvPr/>
          </p:nvSpPr>
          <p:spPr>
            <a:xfrm>
              <a:off x="243838" y="5479941"/>
              <a:ext cx="2324099" cy="385297"/>
            </a:xfrm>
            <a:prstGeom prst="rect">
              <a:avLst/>
            </a:prstGeom>
            <a:noFill/>
          </p:spPr>
          <p:txBody>
            <a:bodyPr wrap="square" rtlCol="0">
              <a:spAutoFit/>
            </a:bodyPr>
            <a:lstStyle/>
            <a:p>
              <a:pPr algn="ctr"/>
              <a:r>
                <a:rPr lang="en-US" sz="1200" dirty="0"/>
                <a:t>Non-relational data</a:t>
              </a:r>
            </a:p>
          </p:txBody>
        </p:sp>
      </p:grpSp>
      <p:grpSp>
        <p:nvGrpSpPr>
          <p:cNvPr id="73" name="Group 72"/>
          <p:cNvGrpSpPr/>
          <p:nvPr/>
        </p:nvGrpSpPr>
        <p:grpSpPr>
          <a:xfrm>
            <a:off x="2243545" y="3856453"/>
            <a:ext cx="1257574" cy="522146"/>
            <a:chOff x="1137787" y="5029200"/>
            <a:chExt cx="2133600" cy="856331"/>
          </a:xfrm>
        </p:grpSpPr>
        <p:sp>
          <p:nvSpPr>
            <p:cNvPr id="74" name="Text Box 2"/>
            <p:cNvSpPr txBox="1">
              <a:spLocks noChangeArrowheads="1"/>
            </p:cNvSpPr>
            <p:nvPr/>
          </p:nvSpPr>
          <p:spPr bwMode="auto">
            <a:xfrm>
              <a:off x="1137787" y="5442300"/>
              <a:ext cx="21336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HDFS data nodes</a:t>
              </a:r>
            </a:p>
          </p:txBody>
        </p:sp>
        <p:pic>
          <p:nvPicPr>
            <p:cNvPr id="75" name="Picture 74"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9076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3742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http://marakana.com/static/images/logos/logo-db-300x300.png"/>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2441046" y="5029200"/>
              <a:ext cx="612246" cy="480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2150550" y="2547118"/>
            <a:ext cx="588266" cy="415498"/>
            <a:chOff x="4490221" y="3167391"/>
            <a:chExt cx="767579" cy="681425"/>
          </a:xfrm>
        </p:grpSpPr>
        <p:sp>
          <p:nvSpPr>
            <p:cNvPr id="79" name="Rounded Rectangle 78"/>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80" name="TextBox 79"/>
            <p:cNvSpPr txBox="1"/>
            <p:nvPr/>
          </p:nvSpPr>
          <p:spPr>
            <a:xfrm>
              <a:off x="4495800" y="3167391"/>
              <a:ext cx="762000" cy="681425"/>
            </a:xfrm>
            <a:prstGeom prst="rect">
              <a:avLst/>
            </a:prstGeom>
            <a:noFill/>
          </p:spPr>
          <p:txBody>
            <a:bodyPr wrap="square" rtlCol="0">
              <a:spAutoFit/>
            </a:bodyPr>
            <a:lstStyle/>
            <a:p>
              <a:pPr algn="ctr"/>
              <a:r>
                <a:rPr lang="en-US" sz="1050" dirty="0"/>
                <a:t>Social </a:t>
              </a:r>
              <a:br>
                <a:rPr lang="en-US" sz="1050" dirty="0"/>
              </a:br>
              <a:r>
                <a:rPr lang="en-US" sz="1050" dirty="0"/>
                <a:t>Apps</a:t>
              </a:r>
            </a:p>
          </p:txBody>
        </p:sp>
      </p:grpSp>
      <p:grpSp>
        <p:nvGrpSpPr>
          <p:cNvPr id="81" name="Group 80"/>
          <p:cNvGrpSpPr/>
          <p:nvPr/>
        </p:nvGrpSpPr>
        <p:grpSpPr>
          <a:xfrm>
            <a:off x="2759721" y="2562811"/>
            <a:ext cx="642389" cy="415498"/>
            <a:chOff x="4439045" y="3189511"/>
            <a:chExt cx="838200" cy="681424"/>
          </a:xfrm>
        </p:grpSpPr>
        <p:sp>
          <p:nvSpPr>
            <p:cNvPr id="82" name="Rounded Rectangle 81"/>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83" name="TextBox 82"/>
            <p:cNvSpPr txBox="1"/>
            <p:nvPr/>
          </p:nvSpPr>
          <p:spPr>
            <a:xfrm>
              <a:off x="4439045" y="3189511"/>
              <a:ext cx="838200" cy="681424"/>
            </a:xfrm>
            <a:prstGeom prst="rect">
              <a:avLst/>
            </a:prstGeom>
            <a:noFill/>
          </p:spPr>
          <p:txBody>
            <a:bodyPr wrap="square" rtlCol="0">
              <a:spAutoFit/>
            </a:bodyPr>
            <a:lstStyle/>
            <a:p>
              <a:pPr algn="ctr"/>
              <a:r>
                <a:rPr lang="en-US" sz="1050" dirty="0"/>
                <a:t>Sensor </a:t>
              </a:r>
              <a:br>
                <a:rPr lang="en-US" sz="1050" dirty="0"/>
              </a:br>
              <a:r>
                <a:rPr lang="en-US" sz="1050" dirty="0"/>
                <a:t>&amp; RFID</a:t>
              </a:r>
            </a:p>
          </p:txBody>
        </p:sp>
      </p:grpSp>
      <p:grpSp>
        <p:nvGrpSpPr>
          <p:cNvPr id="84" name="Group 83"/>
          <p:cNvGrpSpPr/>
          <p:nvPr/>
        </p:nvGrpSpPr>
        <p:grpSpPr>
          <a:xfrm>
            <a:off x="2067543" y="2948030"/>
            <a:ext cx="759188" cy="417113"/>
            <a:chOff x="4382627" y="3194496"/>
            <a:chExt cx="990600" cy="684074"/>
          </a:xfrm>
        </p:grpSpPr>
        <p:sp>
          <p:nvSpPr>
            <p:cNvPr id="85" name="Rounded Rectangle 84"/>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86" name="TextBox 85"/>
            <p:cNvSpPr txBox="1"/>
            <p:nvPr/>
          </p:nvSpPr>
          <p:spPr>
            <a:xfrm>
              <a:off x="4382627" y="3197145"/>
              <a:ext cx="990600" cy="681425"/>
            </a:xfrm>
            <a:prstGeom prst="rect">
              <a:avLst/>
            </a:prstGeom>
            <a:noFill/>
          </p:spPr>
          <p:txBody>
            <a:bodyPr wrap="square" rtlCol="0">
              <a:spAutoFit/>
            </a:bodyPr>
            <a:lstStyle/>
            <a:p>
              <a:pPr algn="ctr"/>
              <a:r>
                <a:rPr lang="en-US" sz="1050" dirty="0"/>
                <a:t>Mobile </a:t>
              </a:r>
              <a:br>
                <a:rPr lang="en-US" sz="1050" dirty="0"/>
              </a:br>
              <a:r>
                <a:rPr lang="en-US" sz="1050" dirty="0"/>
                <a:t>Apps</a:t>
              </a:r>
            </a:p>
          </p:txBody>
        </p:sp>
      </p:grpSp>
      <p:grpSp>
        <p:nvGrpSpPr>
          <p:cNvPr id="87" name="Group 86"/>
          <p:cNvGrpSpPr/>
          <p:nvPr/>
        </p:nvGrpSpPr>
        <p:grpSpPr>
          <a:xfrm>
            <a:off x="2771575" y="2950145"/>
            <a:ext cx="642389" cy="415498"/>
            <a:chOff x="4462330" y="3185974"/>
            <a:chExt cx="838200" cy="681426"/>
          </a:xfrm>
        </p:grpSpPr>
        <p:sp>
          <p:nvSpPr>
            <p:cNvPr id="88" name="Rounded Rectangle 87"/>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89" name="TextBox 88"/>
            <p:cNvSpPr txBox="1"/>
            <p:nvPr/>
          </p:nvSpPr>
          <p:spPr>
            <a:xfrm>
              <a:off x="4462330" y="3185974"/>
              <a:ext cx="838200" cy="681426"/>
            </a:xfrm>
            <a:prstGeom prst="rect">
              <a:avLst/>
            </a:prstGeom>
            <a:noFill/>
          </p:spPr>
          <p:txBody>
            <a:bodyPr wrap="square" rtlCol="0">
              <a:spAutoFit/>
            </a:bodyPr>
            <a:lstStyle/>
            <a:p>
              <a:pPr algn="ctr"/>
              <a:r>
                <a:rPr lang="en-US" sz="1050" dirty="0"/>
                <a:t>Web</a:t>
              </a:r>
              <a:br>
                <a:rPr lang="en-US" sz="1050" dirty="0"/>
              </a:br>
              <a:r>
                <a:rPr lang="en-US" sz="1050" dirty="0"/>
                <a:t>Apps</a:t>
              </a:r>
            </a:p>
          </p:txBody>
        </p:sp>
      </p:grpSp>
      <p:grpSp>
        <p:nvGrpSpPr>
          <p:cNvPr id="4" name="Group 3"/>
          <p:cNvGrpSpPr/>
          <p:nvPr/>
        </p:nvGrpSpPr>
        <p:grpSpPr>
          <a:xfrm>
            <a:off x="3360055" y="3874827"/>
            <a:ext cx="573365" cy="251296"/>
            <a:chOff x="3058352" y="5546006"/>
            <a:chExt cx="764487" cy="335061"/>
          </a:xfrm>
        </p:grpSpPr>
        <p:cxnSp>
          <p:nvCxnSpPr>
            <p:cNvPr id="121" name="Straight Arrow Connector 120"/>
            <p:cNvCxnSpPr/>
            <p:nvPr/>
          </p:nvCxnSpPr>
          <p:spPr>
            <a:xfrm>
              <a:off x="3058352" y="5719129"/>
              <a:ext cx="757524" cy="3431"/>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3" name="Straight Arrow Connector 172"/>
            <p:cNvCxnSpPr/>
            <p:nvPr/>
          </p:nvCxnSpPr>
          <p:spPr>
            <a:xfrm>
              <a:off x="3065315" y="5546006"/>
              <a:ext cx="757524" cy="3431"/>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4" name="Straight Arrow Connector 173"/>
            <p:cNvCxnSpPr/>
            <p:nvPr/>
          </p:nvCxnSpPr>
          <p:spPr>
            <a:xfrm>
              <a:off x="3065315" y="5877636"/>
              <a:ext cx="757524" cy="3431"/>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sp>
        <p:nvSpPr>
          <p:cNvPr id="178" name="Text Box 2"/>
          <p:cNvSpPr txBox="1">
            <a:spLocks noChangeArrowheads="1"/>
          </p:cNvSpPr>
          <p:nvPr/>
        </p:nvSpPr>
        <p:spPr bwMode="auto">
          <a:xfrm>
            <a:off x="2624034" y="3365748"/>
            <a:ext cx="1257574" cy="459812"/>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 </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HDFS Writes</a:t>
            </a:r>
          </a:p>
        </p:txBody>
      </p:sp>
      <p:grpSp>
        <p:nvGrpSpPr>
          <p:cNvPr id="90" name="Group 89"/>
          <p:cNvGrpSpPr/>
          <p:nvPr/>
        </p:nvGrpSpPr>
        <p:grpSpPr>
          <a:xfrm>
            <a:off x="5256218" y="2452335"/>
            <a:ext cx="1853011" cy="2207118"/>
            <a:chOff x="224020" y="2777148"/>
            <a:chExt cx="2366780" cy="3071968"/>
          </a:xfrm>
        </p:grpSpPr>
        <p:sp>
          <p:nvSpPr>
            <p:cNvPr id="91" name="Rectangle 90"/>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050" dirty="0">
                <a:ln>
                  <a:solidFill>
                    <a:schemeClr val="bg1">
                      <a:alpha val="0"/>
                    </a:schemeClr>
                  </a:solidFill>
                </a:ln>
                <a:solidFill>
                  <a:schemeClr val="tx1"/>
                </a:solidFill>
              </a:endParaRPr>
            </a:p>
          </p:txBody>
        </p:sp>
        <p:sp>
          <p:nvSpPr>
            <p:cNvPr id="92" name="Rectangle 91"/>
            <p:cNvSpPr/>
            <p:nvPr/>
          </p:nvSpPr>
          <p:spPr bwMode="auto">
            <a:xfrm>
              <a:off x="228600" y="5427733"/>
              <a:ext cx="2362200" cy="417668"/>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050" kern="0" dirty="0">
                <a:ln>
                  <a:solidFill>
                    <a:schemeClr val="bg1">
                      <a:alpha val="0"/>
                    </a:schemeClr>
                  </a:solidFill>
                </a:ln>
              </a:endParaRPr>
            </a:p>
          </p:txBody>
        </p:sp>
        <p:sp>
          <p:nvSpPr>
            <p:cNvPr id="93" name="TextBox 92"/>
            <p:cNvSpPr txBox="1"/>
            <p:nvPr/>
          </p:nvSpPr>
          <p:spPr>
            <a:xfrm>
              <a:off x="224020" y="5458211"/>
              <a:ext cx="2324098" cy="385540"/>
            </a:xfrm>
            <a:prstGeom prst="rect">
              <a:avLst/>
            </a:prstGeom>
            <a:noFill/>
          </p:spPr>
          <p:txBody>
            <a:bodyPr wrap="square" rtlCol="0">
              <a:spAutoFit/>
            </a:bodyPr>
            <a:lstStyle/>
            <a:p>
              <a:pPr algn="ctr"/>
              <a:r>
                <a:rPr lang="en-US" sz="1200" dirty="0"/>
                <a:t>Relational data</a:t>
              </a:r>
            </a:p>
          </p:txBody>
        </p:sp>
      </p:grpSp>
      <p:sp>
        <p:nvSpPr>
          <p:cNvPr id="94" name="Rounded Rectangle 93"/>
          <p:cNvSpPr/>
          <p:nvPr/>
        </p:nvSpPr>
        <p:spPr>
          <a:xfrm>
            <a:off x="5455413" y="2621954"/>
            <a:ext cx="1548454" cy="3594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50">
              <a:solidFill>
                <a:schemeClr val="tx1"/>
              </a:solidFill>
            </a:endParaRPr>
          </a:p>
        </p:txBody>
      </p:sp>
      <p:sp>
        <p:nvSpPr>
          <p:cNvPr id="95" name="TextBox 94"/>
          <p:cNvSpPr txBox="1"/>
          <p:nvPr/>
        </p:nvSpPr>
        <p:spPr>
          <a:xfrm>
            <a:off x="5395115" y="2604543"/>
            <a:ext cx="1737013" cy="415498"/>
          </a:xfrm>
          <a:prstGeom prst="rect">
            <a:avLst/>
          </a:prstGeom>
          <a:noFill/>
        </p:spPr>
        <p:txBody>
          <a:bodyPr wrap="square" rtlCol="0">
            <a:spAutoFit/>
          </a:bodyPr>
          <a:lstStyle/>
          <a:p>
            <a:pPr algn="ctr"/>
            <a:r>
              <a:rPr lang="en-US" sz="1050" dirty="0"/>
              <a:t>Traditional schema-based DW applications</a:t>
            </a:r>
          </a:p>
        </p:txBody>
      </p:sp>
      <p:sp>
        <p:nvSpPr>
          <p:cNvPr id="103" name="Text Box 2"/>
          <p:cNvSpPr txBox="1">
            <a:spLocks noChangeArrowheads="1"/>
          </p:cNvSpPr>
          <p:nvPr/>
        </p:nvSpPr>
        <p:spPr bwMode="auto">
          <a:xfrm>
            <a:off x="6251665" y="4081105"/>
            <a:ext cx="1053605" cy="270089"/>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latin typeface="Calibri"/>
                <a:ea typeface="Calibri"/>
                <a:cs typeface="Times New Roman"/>
              </a:rPr>
              <a:t>PDW V2</a:t>
            </a:r>
          </a:p>
        </p:txBody>
      </p:sp>
      <p:grpSp>
        <p:nvGrpSpPr>
          <p:cNvPr id="104" name="Group 103"/>
          <p:cNvGrpSpPr/>
          <p:nvPr/>
        </p:nvGrpSpPr>
        <p:grpSpPr>
          <a:xfrm>
            <a:off x="5970556" y="3170194"/>
            <a:ext cx="1189916" cy="951041"/>
            <a:chOff x="6324600" y="3782906"/>
            <a:chExt cx="1752600" cy="1739819"/>
          </a:xfrm>
        </p:grpSpPr>
        <p:cxnSp>
          <p:nvCxnSpPr>
            <p:cNvPr id="105" name="Straight Connector 104"/>
            <p:cNvCxnSpPr>
              <a:stCxn id="116" idx="2"/>
              <a:endCxn id="115"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106" name="Straight Connector 105"/>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107" name="Straight Connector 106"/>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108" name="Straight Connector 107"/>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109" name="Straight Connector 108"/>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110" name="Picture 109" descr="http://marakana.com/static/images/logos/logo-db-300x300.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descr="http://marakana.com/static/images/logos/logo-db-300x300.png"/>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5066791" y="3892860"/>
            <a:ext cx="600641" cy="251138"/>
            <a:chOff x="5334000" y="5601046"/>
            <a:chExt cx="800855" cy="334851"/>
          </a:xfrm>
        </p:grpSpPr>
        <p:cxnSp>
          <p:nvCxnSpPr>
            <p:cNvPr id="175" name="Straight Arrow Connector 174"/>
            <p:cNvCxnSpPr/>
            <p:nvPr/>
          </p:nvCxnSpPr>
          <p:spPr>
            <a:xfrm>
              <a:off x="5334000" y="5774060"/>
              <a:ext cx="793560" cy="3429"/>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6" name="Straight Arrow Connector 175"/>
            <p:cNvCxnSpPr/>
            <p:nvPr/>
          </p:nvCxnSpPr>
          <p:spPr>
            <a:xfrm>
              <a:off x="5341295" y="5601046"/>
              <a:ext cx="793560" cy="3429"/>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cxnSp>
          <p:nvCxnSpPr>
            <p:cNvPr id="177" name="Straight Arrow Connector 176"/>
            <p:cNvCxnSpPr/>
            <p:nvPr/>
          </p:nvCxnSpPr>
          <p:spPr>
            <a:xfrm>
              <a:off x="5341295" y="5932468"/>
              <a:ext cx="793560" cy="3429"/>
            </a:xfrm>
            <a:prstGeom prst="straightConnector1">
              <a:avLst/>
            </a:prstGeom>
            <a:ln w="22225">
              <a:solidFill>
                <a:schemeClr val="tx1"/>
              </a:solidFill>
              <a:headEnd type="triangle"/>
              <a:tailEnd type="non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sp>
        <p:nvSpPr>
          <p:cNvPr id="179" name="Text Box 2"/>
          <p:cNvSpPr txBox="1">
            <a:spLocks noChangeArrowheads="1"/>
          </p:cNvSpPr>
          <p:nvPr/>
        </p:nvSpPr>
        <p:spPr bwMode="auto">
          <a:xfrm>
            <a:off x="5233463" y="3398526"/>
            <a:ext cx="823457" cy="400987"/>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200" dirty="0">
                <a:solidFill>
                  <a:schemeClr val="bg1"/>
                </a:solidFill>
                <a:latin typeface="Calibri"/>
                <a:ea typeface="Calibri"/>
                <a:cs typeface="Times New Roman"/>
              </a:rPr>
              <a:t>Parallel</a:t>
            </a:r>
            <a:br>
              <a:rPr lang="en-US" sz="1200" dirty="0">
                <a:solidFill>
                  <a:schemeClr val="bg1"/>
                </a:solidFill>
                <a:latin typeface="Calibri"/>
                <a:ea typeface="Calibri"/>
                <a:cs typeface="Times New Roman"/>
              </a:rPr>
            </a:br>
            <a:r>
              <a:rPr lang="en-US" sz="1200" dirty="0">
                <a:solidFill>
                  <a:schemeClr val="bg1"/>
                </a:solidFill>
                <a:latin typeface="Calibri"/>
                <a:ea typeface="Calibri"/>
                <a:cs typeface="Times New Roman"/>
              </a:rPr>
              <a:t>Exporting</a:t>
            </a:r>
          </a:p>
        </p:txBody>
      </p:sp>
      <p:sp>
        <p:nvSpPr>
          <p:cNvPr id="119" name="TextBox 118"/>
          <p:cNvSpPr txBox="1"/>
          <p:nvPr/>
        </p:nvSpPr>
        <p:spPr>
          <a:xfrm>
            <a:off x="6810534" y="2076297"/>
            <a:ext cx="1763909" cy="288541"/>
          </a:xfrm>
          <a:prstGeom prst="rect">
            <a:avLst/>
          </a:prstGeom>
          <a:noFill/>
        </p:spPr>
        <p:txBody>
          <a:bodyPr wrap="square" rtlCol="0">
            <a:spAutoFit/>
          </a:bodyPr>
          <a:lstStyle/>
          <a:p>
            <a:pPr algn="ctr"/>
            <a:r>
              <a:rPr lang="en-US" sz="1275" dirty="0"/>
              <a:t>Retrieval of PDW data</a:t>
            </a:r>
          </a:p>
        </p:txBody>
      </p:sp>
      <p:cxnSp>
        <p:nvCxnSpPr>
          <p:cNvPr id="122" name="Straight Arrow Connector 121"/>
          <p:cNvCxnSpPr/>
          <p:nvPr/>
        </p:nvCxnSpPr>
        <p:spPr>
          <a:xfrm flipH="1" flipV="1">
            <a:off x="6056920" y="1999226"/>
            <a:ext cx="789909" cy="214815"/>
          </a:xfrm>
          <a:prstGeom prst="straightConnector1">
            <a:avLst/>
          </a:prstGeom>
          <a:ln w="25400">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23" name="Rectangle 122"/>
          <p:cNvSpPr/>
          <p:nvPr/>
        </p:nvSpPr>
        <p:spPr>
          <a:xfrm>
            <a:off x="1769164" y="1876097"/>
            <a:ext cx="4214643" cy="142712"/>
          </a:xfrm>
          <a:prstGeom prst="rect">
            <a:avLst/>
          </a:prstGeom>
          <a:noFill/>
          <a:ln w="19050">
            <a:solidFill>
              <a:schemeClr val="accent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4" name="TextBox 133"/>
          <p:cNvSpPr txBox="1"/>
          <p:nvPr/>
        </p:nvSpPr>
        <p:spPr>
          <a:xfrm>
            <a:off x="3938471" y="3988383"/>
            <a:ext cx="573562" cy="577081"/>
          </a:xfrm>
          <a:prstGeom prst="rect">
            <a:avLst/>
          </a:prstGeom>
          <a:noFill/>
        </p:spPr>
        <p:txBody>
          <a:bodyPr wrap="square" rtlCol="0">
            <a:spAutoFit/>
          </a:bodyPr>
          <a:lstStyle/>
          <a:p>
            <a:pPr algn="ctr"/>
            <a:r>
              <a:rPr lang="en-US" sz="1050" dirty="0" smtClean="0">
                <a:solidFill>
                  <a:schemeClr val="bg1"/>
                </a:solidFill>
              </a:rPr>
              <a:t>HDFS </a:t>
            </a:r>
            <a:r>
              <a:rPr lang="en-US" sz="1050" dirty="0">
                <a:solidFill>
                  <a:schemeClr val="bg1"/>
                </a:solidFill>
              </a:rPr>
              <a:t/>
            </a:r>
            <a:br>
              <a:rPr lang="en-US" sz="1050" dirty="0">
                <a:solidFill>
                  <a:schemeClr val="bg1"/>
                </a:solidFill>
              </a:rPr>
            </a:br>
            <a:r>
              <a:rPr lang="en-US" sz="1050" dirty="0">
                <a:solidFill>
                  <a:schemeClr val="bg1"/>
                </a:solidFill>
              </a:rPr>
              <a:t>Writer </a:t>
            </a:r>
            <a:br>
              <a:rPr lang="en-US" sz="1050" dirty="0">
                <a:solidFill>
                  <a:schemeClr val="bg1"/>
                </a:solidFill>
              </a:rPr>
            </a:br>
            <a:r>
              <a:rPr lang="en-US" sz="1050" dirty="0">
                <a:solidFill>
                  <a:schemeClr val="bg1"/>
                </a:solidFill>
              </a:rPr>
              <a:t>1 </a:t>
            </a:r>
          </a:p>
        </p:txBody>
      </p:sp>
    </p:spTree>
    <p:extLst>
      <p:ext uri="{BB962C8B-B14F-4D97-AF65-F5344CB8AC3E}">
        <p14:creationId xmlns:p14="http://schemas.microsoft.com/office/powerpoint/2010/main" val="19870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8"/>
                                        </p:tgtEl>
                                        <p:attrNameLst>
                                          <p:attrName>style.visibility</p:attrName>
                                        </p:attrNameLst>
                                      </p:cBhvr>
                                      <p:to>
                                        <p:strVal val="visible"/>
                                      </p:to>
                                    </p:set>
                                    <p:anim calcmode="lin" valueType="num">
                                      <p:cBhvr additive="base">
                                        <p:cTn id="37" dur="500" fill="hold"/>
                                        <p:tgtEl>
                                          <p:spTgt spid="178"/>
                                        </p:tgtEl>
                                        <p:attrNameLst>
                                          <p:attrName>ppt_x</p:attrName>
                                        </p:attrNameLst>
                                      </p:cBhvr>
                                      <p:tavLst>
                                        <p:tav tm="0">
                                          <p:val>
                                            <p:strVal val="#ppt_x"/>
                                          </p:val>
                                        </p:tav>
                                        <p:tav tm="100000">
                                          <p:val>
                                            <p:strVal val="#ppt_x"/>
                                          </p:val>
                                        </p:tav>
                                      </p:tavLst>
                                    </p:anim>
                                    <p:anim calcmode="lin" valueType="num">
                                      <p:cBhvr additive="base">
                                        <p:cTn id="38" dur="500" fill="hold"/>
                                        <p:tgtEl>
                                          <p:spTgt spid="17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9"/>
                                        </p:tgtEl>
                                        <p:attrNameLst>
                                          <p:attrName>style.visibility</p:attrName>
                                        </p:attrNameLst>
                                      </p:cBhvr>
                                      <p:to>
                                        <p:strVal val="visible"/>
                                      </p:to>
                                    </p:set>
                                    <p:anim calcmode="lin" valueType="num">
                                      <p:cBhvr additive="base">
                                        <p:cTn id="41" dur="500" fill="hold"/>
                                        <p:tgtEl>
                                          <p:spTgt spid="179"/>
                                        </p:tgtEl>
                                        <p:attrNameLst>
                                          <p:attrName>ppt_x</p:attrName>
                                        </p:attrNameLst>
                                      </p:cBhvr>
                                      <p:tavLst>
                                        <p:tav tm="0">
                                          <p:val>
                                            <p:strVal val="#ppt_x"/>
                                          </p:val>
                                        </p:tav>
                                        <p:tav tm="100000">
                                          <p:val>
                                            <p:strVal val="#ppt_x"/>
                                          </p:val>
                                        </p:tav>
                                      </p:tavLst>
                                    </p:anim>
                                    <p:anim calcmode="lin" valueType="num">
                                      <p:cBhvr additive="base">
                                        <p:cTn id="42"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33" grpId="0" animBg="1"/>
      <p:bldP spid="137" grpId="0" animBg="1"/>
      <p:bldP spid="138" grpId="0"/>
      <p:bldP spid="139" grpId="0"/>
      <p:bldP spid="140" grpId="0"/>
      <p:bldP spid="178" grpId="0"/>
      <p:bldP spid="179" grpId="0"/>
      <p:bldP spid="119" grpId="0"/>
      <p:bldP spid="1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Functional Behavior – Export (CETAS)</a:t>
            </a:r>
            <a:endParaRPr lang="en-US" sz="2800" dirty="0"/>
          </a:p>
        </p:txBody>
      </p:sp>
      <p:sp>
        <p:nvSpPr>
          <p:cNvPr id="3" name="Content Placeholder 2"/>
          <p:cNvSpPr>
            <a:spLocks noGrp="1"/>
          </p:cNvSpPr>
          <p:nvPr>
            <p:ph idx="1"/>
          </p:nvPr>
        </p:nvSpPr>
        <p:spPr>
          <a:xfrm>
            <a:off x="434634" y="812836"/>
            <a:ext cx="8229600" cy="2163942"/>
          </a:xfrm>
        </p:spPr>
        <p:txBody>
          <a:bodyPr>
            <a:normAutofit/>
          </a:bodyPr>
          <a:lstStyle/>
          <a:p>
            <a:r>
              <a:rPr lang="en-US" sz="1600" dirty="0" smtClean="0"/>
              <a:t>For exporting relational PDW data into HDFS </a:t>
            </a:r>
          </a:p>
          <a:p>
            <a:pPr lvl="1"/>
            <a:r>
              <a:rPr lang="en-US" sz="1600" dirty="0" smtClean="0"/>
              <a:t>Output folder/directory in HDFS may exist or not </a:t>
            </a:r>
          </a:p>
          <a:p>
            <a:pPr lvl="1"/>
            <a:r>
              <a:rPr lang="en-US" sz="1600" dirty="0" smtClean="0"/>
              <a:t>On failure, cleaning up files within the directory,  e.g. any files created in HDFS during CETAS (‘one-time best effort’)</a:t>
            </a:r>
          </a:p>
          <a:p>
            <a:pPr lvl="1"/>
            <a:r>
              <a:rPr lang="en-US" sz="1600" dirty="0" smtClean="0"/>
              <a:t>Fast-fail mechanism in place for permission check (by creating an empty file) </a:t>
            </a:r>
          </a:p>
          <a:p>
            <a:pPr lvl="1"/>
            <a:r>
              <a:rPr lang="en-US" sz="1600" dirty="0" smtClean="0"/>
              <a:t>Creation of files follows a unique naming convention 	{QueryID}_{YearMonthDay}_{HourMinutesSeconds}_{FileIndex}.txt </a:t>
            </a:r>
            <a:endParaRPr lang="en-US" sz="1600" dirty="0"/>
          </a:p>
        </p:txBody>
      </p:sp>
      <p:grpSp>
        <p:nvGrpSpPr>
          <p:cNvPr id="5" name="Group 4"/>
          <p:cNvGrpSpPr/>
          <p:nvPr/>
        </p:nvGrpSpPr>
        <p:grpSpPr>
          <a:xfrm>
            <a:off x="737626" y="3082294"/>
            <a:ext cx="7381546" cy="1604493"/>
            <a:chOff x="-464298" y="4468707"/>
            <a:chExt cx="9842061" cy="2106105"/>
          </a:xfrm>
        </p:grpSpPr>
        <p:grpSp>
          <p:nvGrpSpPr>
            <p:cNvPr id="4" name="Group 3"/>
            <p:cNvGrpSpPr/>
            <p:nvPr/>
          </p:nvGrpSpPr>
          <p:grpSpPr>
            <a:xfrm>
              <a:off x="685800" y="4815072"/>
              <a:ext cx="8458200" cy="954106"/>
              <a:chOff x="685800" y="5265575"/>
              <a:chExt cx="8458200" cy="954106"/>
            </a:xfrm>
          </p:grpSpPr>
          <p:sp>
            <p:nvSpPr>
              <p:cNvPr id="60" name="Rectangle 59"/>
              <p:cNvSpPr/>
              <p:nvPr/>
            </p:nvSpPr>
            <p:spPr>
              <a:xfrm>
                <a:off x="762000" y="5265575"/>
                <a:ext cx="8077200" cy="9541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2">
                      <a:lumMod val="10000"/>
                    </a:schemeClr>
                  </a:solidFill>
                  <a:latin typeface="Courier New" pitchFamily="49" charset="0"/>
                  <a:cs typeface="Courier New" pitchFamily="49" charset="0"/>
                </a:endParaRPr>
              </a:p>
            </p:txBody>
          </p:sp>
          <p:sp>
            <p:nvSpPr>
              <p:cNvPr id="59" name="Rectangle 58"/>
              <p:cNvSpPr/>
              <p:nvPr/>
            </p:nvSpPr>
            <p:spPr>
              <a:xfrm>
                <a:off x="685800" y="5403503"/>
                <a:ext cx="8458200" cy="769441"/>
              </a:xfrm>
              <a:prstGeom prst="rect">
                <a:avLst/>
              </a:prstGeom>
            </p:spPr>
            <p:txBody>
              <a:bodyPr wrap="square">
                <a:spAutoFit/>
              </a:bodyPr>
              <a:lstStyle/>
              <a:p>
                <a:r>
                  <a:rPr lang="en-US" sz="1050" b="1" dirty="0">
                    <a:solidFill>
                      <a:schemeClr val="bg2">
                        <a:lumMod val="10000"/>
                      </a:schemeClr>
                    </a:solidFill>
                    <a:latin typeface="Courier New" pitchFamily="49" charset="0"/>
                    <a:cs typeface="Courier New" pitchFamily="49" charset="0"/>
                  </a:rPr>
                  <a:t>CREATE EXTERNAL TABLE </a:t>
                </a:r>
                <a:r>
                  <a:rPr lang="en-US" sz="1050" dirty="0" err="1">
                    <a:solidFill>
                      <a:schemeClr val="bg2">
                        <a:lumMod val="10000"/>
                      </a:schemeClr>
                    </a:solidFill>
                    <a:latin typeface="Courier New" pitchFamily="49" charset="0"/>
                    <a:cs typeface="Courier New" pitchFamily="49" charset="0"/>
                  </a:rPr>
                  <a:t>ClickStream</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WITH</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LOCATION</a:t>
                </a:r>
                <a:r>
                  <a:rPr lang="en-US" sz="1050" dirty="0">
                    <a:solidFill>
                      <a:schemeClr val="bg2">
                        <a:lumMod val="10000"/>
                      </a:schemeClr>
                    </a:solidFill>
                    <a:latin typeface="Courier New" pitchFamily="49" charset="0"/>
                    <a:cs typeface="Courier New" pitchFamily="49" charset="0"/>
                  </a:rPr>
                  <a:t> =‘</a:t>
                </a:r>
                <a:r>
                  <a:rPr lang="en-US" sz="1050" dirty="0" err="1">
                    <a:solidFill>
                      <a:schemeClr val="bg2">
                        <a:lumMod val="10000"/>
                      </a:schemeClr>
                    </a:solidFill>
                    <a:latin typeface="Courier New" pitchFamily="49" charset="0"/>
                    <a:cs typeface="Courier New" pitchFamily="49" charset="0"/>
                  </a:rPr>
                  <a:t>hdfs</a:t>
                </a:r>
                <a:r>
                  <a:rPr lang="en-US" sz="1050" dirty="0">
                    <a:solidFill>
                      <a:schemeClr val="bg2">
                        <a:lumMod val="10000"/>
                      </a:schemeClr>
                    </a:solidFill>
                    <a:latin typeface="Courier New" pitchFamily="49" charset="0"/>
                    <a:cs typeface="Courier New" pitchFamily="49" charset="0"/>
                  </a:rPr>
                  <a:t>://MyHadoop:5000/users/</a:t>
                </a:r>
                <a:r>
                  <a:rPr lang="en-US" sz="1050" b="1" dirty="0" err="1">
                    <a:solidFill>
                      <a:schemeClr val="accent4">
                        <a:lumMod val="50000"/>
                      </a:schemeClr>
                    </a:solidFill>
                    <a:latin typeface="Courier New" pitchFamily="49" charset="0"/>
                    <a:cs typeface="Courier New" pitchFamily="49" charset="0"/>
                  </a:rPr>
                  <a:t>outputDir</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FORMAT_OPTIONS </a:t>
                </a:r>
                <a:r>
                  <a:rPr lang="en-US" sz="1050" dirty="0">
                    <a:solidFill>
                      <a:schemeClr val="bg2">
                        <a:lumMod val="10000"/>
                      </a:schemeClr>
                    </a:solidFill>
                    <a:latin typeface="Courier New" pitchFamily="49" charset="0"/>
                    <a:cs typeface="Courier New" pitchFamily="49" charset="0"/>
                  </a:rPr>
                  <a:t>(</a:t>
                </a:r>
                <a:r>
                  <a:rPr lang="en-US" sz="1050" b="1" dirty="0">
                    <a:solidFill>
                      <a:schemeClr val="bg2">
                        <a:lumMod val="10000"/>
                      </a:schemeClr>
                    </a:solidFill>
                    <a:latin typeface="Courier New" pitchFamily="49" charset="0"/>
                    <a:cs typeface="Courier New" pitchFamily="49" charset="0"/>
                  </a:rPr>
                  <a:t>FIELD_TERMINATOR </a:t>
                </a:r>
                <a:r>
                  <a:rPr lang="en-US" sz="1050" dirty="0">
                    <a:solidFill>
                      <a:schemeClr val="bg2">
                        <a:lumMod val="10000"/>
                      </a:schemeClr>
                    </a:solidFill>
                    <a:latin typeface="Courier New" pitchFamily="49" charset="0"/>
                    <a:cs typeface="Courier New" pitchFamily="49" charset="0"/>
                  </a:rPr>
                  <a:t>= '|')) </a:t>
                </a:r>
                <a:r>
                  <a:rPr lang="en-US" sz="1050" b="1" dirty="0">
                    <a:solidFill>
                      <a:schemeClr val="bg2">
                        <a:lumMod val="10000"/>
                      </a:schemeClr>
                    </a:solidFill>
                    <a:latin typeface="Courier New" pitchFamily="49" charset="0"/>
                    <a:cs typeface="Courier New" pitchFamily="49" charset="0"/>
                  </a:rPr>
                  <a:t>AS SELECT </a:t>
                </a:r>
                <a:r>
                  <a:rPr lang="en-US" sz="1050" dirty="0" err="1">
                    <a:solidFill>
                      <a:schemeClr val="bg2">
                        <a:lumMod val="10000"/>
                      </a:schemeClr>
                    </a:solidFill>
                    <a:latin typeface="Courier New" pitchFamily="49" charset="0"/>
                    <a:cs typeface="Courier New" pitchFamily="49" charset="0"/>
                  </a:rPr>
                  <a:t>url</a:t>
                </a:r>
                <a:r>
                  <a:rPr lang="en-US" sz="1050" dirty="0">
                    <a:solidFill>
                      <a:schemeClr val="bg2">
                        <a:lumMod val="10000"/>
                      </a:schemeClr>
                    </a:solidFill>
                    <a:latin typeface="Courier New" pitchFamily="49" charset="0"/>
                    <a:cs typeface="Courier New" pitchFamily="49" charset="0"/>
                  </a:rPr>
                  <a:t>, </a:t>
                </a:r>
                <a:r>
                  <a:rPr lang="en-US" sz="1050" dirty="0" err="1">
                    <a:solidFill>
                      <a:schemeClr val="bg2">
                        <a:lumMod val="10000"/>
                      </a:schemeClr>
                    </a:solidFill>
                    <a:latin typeface="Courier New" pitchFamily="49" charset="0"/>
                    <a:cs typeface="Courier New" pitchFamily="49" charset="0"/>
                  </a:rPr>
                  <a:t>event_date,user_IP</a:t>
                </a:r>
                <a:r>
                  <a:rPr lang="en-US" sz="1050" dirty="0">
                    <a:solidFill>
                      <a:schemeClr val="bg2">
                        <a:lumMod val="10000"/>
                      </a:schemeClr>
                    </a:solidFill>
                    <a:latin typeface="Courier New" pitchFamily="49" charset="0"/>
                    <a:cs typeface="Courier New" pitchFamily="49" charset="0"/>
                  </a:rPr>
                  <a:t>  </a:t>
                </a:r>
                <a:r>
                  <a:rPr lang="en-US" sz="1050" b="1" dirty="0">
                    <a:solidFill>
                      <a:schemeClr val="bg2">
                        <a:lumMod val="10000"/>
                      </a:schemeClr>
                    </a:solidFill>
                    <a:latin typeface="Courier New" pitchFamily="49" charset="0"/>
                    <a:cs typeface="Courier New" pitchFamily="49" charset="0"/>
                  </a:rPr>
                  <a:t>FROM</a:t>
                </a:r>
                <a:r>
                  <a:rPr lang="en-US" sz="1050" dirty="0">
                    <a:solidFill>
                      <a:schemeClr val="bg2">
                        <a:lumMod val="10000"/>
                      </a:schemeClr>
                    </a:solidFill>
                    <a:latin typeface="Courier New" pitchFamily="49" charset="0"/>
                    <a:cs typeface="Courier New" pitchFamily="49" charset="0"/>
                  </a:rPr>
                  <a:t> </a:t>
                </a:r>
                <a:r>
                  <a:rPr lang="en-US" sz="1050" b="1" dirty="0" err="1">
                    <a:solidFill>
                      <a:schemeClr val="accent4">
                        <a:lumMod val="50000"/>
                      </a:schemeClr>
                    </a:solidFill>
                    <a:latin typeface="Courier New" pitchFamily="49" charset="0"/>
                    <a:cs typeface="Courier New" pitchFamily="49" charset="0"/>
                  </a:rPr>
                  <a:t>ClickStream_PDW</a:t>
                </a:r>
                <a:endParaRPr lang="en-US" sz="1050" b="1" dirty="0">
                  <a:solidFill>
                    <a:schemeClr val="accent4">
                      <a:lumMod val="50000"/>
                    </a:schemeClr>
                  </a:solidFill>
                  <a:latin typeface="Courier New" pitchFamily="49" charset="0"/>
                  <a:cs typeface="Courier New" pitchFamily="49" charset="0"/>
                </a:endParaRPr>
              </a:p>
            </p:txBody>
          </p:sp>
        </p:grpSp>
        <p:sp>
          <p:nvSpPr>
            <p:cNvPr id="66" name="Content Placeholder 2"/>
            <p:cNvSpPr txBox="1">
              <a:spLocks/>
            </p:cNvSpPr>
            <p:nvPr/>
          </p:nvSpPr>
          <p:spPr>
            <a:xfrm>
              <a:off x="-190500" y="4468707"/>
              <a:ext cx="1295400" cy="346364"/>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t>Example</a:t>
              </a:r>
            </a:p>
          </p:txBody>
        </p:sp>
        <p:grpSp>
          <p:nvGrpSpPr>
            <p:cNvPr id="8" name="Group 7"/>
            <p:cNvGrpSpPr/>
            <p:nvPr/>
          </p:nvGrpSpPr>
          <p:grpSpPr>
            <a:xfrm>
              <a:off x="4894236" y="5373993"/>
              <a:ext cx="4483527" cy="1039840"/>
              <a:chOff x="3751469" y="3328540"/>
              <a:chExt cx="7648369" cy="2011741"/>
            </a:xfrm>
          </p:grpSpPr>
          <p:cxnSp>
            <p:nvCxnSpPr>
              <p:cNvPr id="9" name="Straight Arrow Connector 8"/>
              <p:cNvCxnSpPr/>
              <p:nvPr/>
            </p:nvCxnSpPr>
            <p:spPr>
              <a:xfrm flipH="1" flipV="1">
                <a:off x="3751469" y="3328540"/>
                <a:ext cx="1494865" cy="1928235"/>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10" name="Group 9"/>
              <p:cNvGrpSpPr/>
              <p:nvPr/>
            </p:nvGrpSpPr>
            <p:grpSpPr>
              <a:xfrm>
                <a:off x="5226497" y="4464853"/>
                <a:ext cx="6173341" cy="875428"/>
                <a:chOff x="5226497" y="4464853"/>
                <a:chExt cx="6173341" cy="875428"/>
              </a:xfrm>
            </p:grpSpPr>
            <p:sp>
              <p:nvSpPr>
                <p:cNvPr id="11" name="TextBox 10"/>
                <p:cNvSpPr txBox="1"/>
                <p:nvPr/>
              </p:nvSpPr>
              <p:spPr>
                <a:xfrm>
                  <a:off x="5226497" y="4566204"/>
                  <a:ext cx="6173341" cy="774077"/>
                </a:xfrm>
                <a:prstGeom prst="rect">
                  <a:avLst/>
                </a:prstGeom>
                <a:noFill/>
              </p:spPr>
              <p:txBody>
                <a:bodyPr wrap="square" rtlCol="0">
                  <a:spAutoFit/>
                </a:bodyPr>
                <a:lstStyle/>
                <a:p>
                  <a:pPr algn="ctr"/>
                  <a:r>
                    <a:rPr lang="en-US" sz="1350" dirty="0"/>
                    <a:t>Output directory in HDFS</a:t>
                  </a:r>
                </a:p>
              </p:txBody>
            </p:sp>
            <p:grpSp>
              <p:nvGrpSpPr>
                <p:cNvPr id="12" name="Group 11"/>
                <p:cNvGrpSpPr/>
                <p:nvPr/>
              </p:nvGrpSpPr>
              <p:grpSpPr>
                <a:xfrm>
                  <a:off x="5396132" y="4464853"/>
                  <a:ext cx="812010" cy="774079"/>
                  <a:chOff x="8603627" y="4389260"/>
                  <a:chExt cx="907042" cy="850271"/>
                </a:xfrm>
              </p:grpSpPr>
              <p:sp>
                <p:nvSpPr>
                  <p:cNvPr id="13" name="Oval 12"/>
                  <p:cNvSpPr/>
                  <p:nvPr/>
                </p:nvSpPr>
                <p:spPr>
                  <a:xfrm>
                    <a:off x="8678835" y="4513496"/>
                    <a:ext cx="668048" cy="700835"/>
                  </a:xfrm>
                  <a:prstGeom prst="ellipse">
                    <a:avLst/>
                  </a:prstGeom>
                  <a:ln/>
                </p:spPr>
                <p:style>
                  <a:lnRef idx="1">
                    <a:schemeClr val="dk1"/>
                  </a:lnRef>
                  <a:fillRef idx="2">
                    <a:schemeClr val="dk1"/>
                  </a:fillRef>
                  <a:effectRef idx="1">
                    <a:schemeClr val="dk1"/>
                  </a:effectRef>
                  <a:fontRef idx="minor">
                    <a:schemeClr val="dk1"/>
                  </a:fontRef>
                </p:style>
              </p:sp>
              <p:sp>
                <p:nvSpPr>
                  <p:cNvPr id="14" name="TextBox 13"/>
                  <p:cNvSpPr txBox="1"/>
                  <p:nvPr/>
                </p:nvSpPr>
                <p:spPr>
                  <a:xfrm>
                    <a:off x="8603627" y="4389260"/>
                    <a:ext cx="907042" cy="850271"/>
                  </a:xfrm>
                  <a:prstGeom prst="rect">
                    <a:avLst/>
                  </a:prstGeom>
                  <a:noFill/>
                </p:spPr>
                <p:txBody>
                  <a:bodyPr wrap="square" rtlCol="0">
                    <a:spAutoFit/>
                  </a:bodyPr>
                  <a:lstStyle/>
                  <a:p>
                    <a:pPr algn="ctr"/>
                    <a:r>
                      <a:rPr lang="en-US" sz="1350" dirty="0"/>
                      <a:t>2.</a:t>
                    </a:r>
                  </a:p>
                </p:txBody>
              </p:sp>
            </p:grpSp>
          </p:grpSp>
        </p:grpSp>
        <p:grpSp>
          <p:nvGrpSpPr>
            <p:cNvPr id="20" name="Group 19"/>
            <p:cNvGrpSpPr/>
            <p:nvPr/>
          </p:nvGrpSpPr>
          <p:grpSpPr>
            <a:xfrm>
              <a:off x="-464298" y="5640912"/>
              <a:ext cx="5650424" cy="933900"/>
              <a:chOff x="2220103" y="3768469"/>
              <a:chExt cx="9638956" cy="1806781"/>
            </a:xfrm>
          </p:grpSpPr>
          <p:cxnSp>
            <p:nvCxnSpPr>
              <p:cNvPr id="21" name="Straight Arrow Connector 20"/>
              <p:cNvCxnSpPr/>
              <p:nvPr/>
            </p:nvCxnSpPr>
            <p:spPr>
              <a:xfrm flipV="1">
                <a:off x="6482172" y="3768469"/>
                <a:ext cx="7172" cy="1174055"/>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22" name="Group 21"/>
              <p:cNvGrpSpPr/>
              <p:nvPr/>
            </p:nvGrpSpPr>
            <p:grpSpPr>
              <a:xfrm>
                <a:off x="2220103" y="3958449"/>
                <a:ext cx="9638956" cy="1616801"/>
                <a:chOff x="2220103" y="3958449"/>
                <a:chExt cx="9638956" cy="1616801"/>
              </a:xfrm>
            </p:grpSpPr>
            <p:sp>
              <p:nvSpPr>
                <p:cNvPr id="23" name="TextBox 22"/>
                <p:cNvSpPr txBox="1"/>
                <p:nvPr/>
              </p:nvSpPr>
              <p:spPr>
                <a:xfrm>
                  <a:off x="2220103" y="4801174"/>
                  <a:ext cx="9638956" cy="774076"/>
                </a:xfrm>
                <a:prstGeom prst="rect">
                  <a:avLst/>
                </a:prstGeom>
                <a:noFill/>
              </p:spPr>
              <p:txBody>
                <a:bodyPr wrap="square" rtlCol="0">
                  <a:spAutoFit/>
                </a:bodyPr>
                <a:lstStyle/>
                <a:p>
                  <a:pPr algn="ctr"/>
                  <a:r>
                    <a:rPr lang="en-US" sz="1350" dirty="0"/>
                    <a:t>PDW table (can be either distributed or replicated)</a:t>
                  </a:r>
                </a:p>
              </p:txBody>
            </p:sp>
            <p:grpSp>
              <p:nvGrpSpPr>
                <p:cNvPr id="24" name="Group 23"/>
                <p:cNvGrpSpPr/>
                <p:nvPr/>
              </p:nvGrpSpPr>
              <p:grpSpPr>
                <a:xfrm>
                  <a:off x="5599230" y="3958449"/>
                  <a:ext cx="890113" cy="774078"/>
                  <a:chOff x="8830493" y="3833015"/>
                  <a:chExt cx="994286" cy="850271"/>
                </a:xfrm>
              </p:grpSpPr>
              <p:sp>
                <p:nvSpPr>
                  <p:cNvPr id="25" name="Oval 24"/>
                  <p:cNvSpPr/>
                  <p:nvPr/>
                </p:nvSpPr>
                <p:spPr>
                  <a:xfrm>
                    <a:off x="8989851" y="3896914"/>
                    <a:ext cx="668048" cy="700834"/>
                  </a:xfrm>
                  <a:prstGeom prst="ellipse">
                    <a:avLst/>
                  </a:prstGeom>
                  <a:ln/>
                </p:spPr>
                <p:style>
                  <a:lnRef idx="1">
                    <a:schemeClr val="dk1"/>
                  </a:lnRef>
                  <a:fillRef idx="2">
                    <a:schemeClr val="dk1"/>
                  </a:fillRef>
                  <a:effectRef idx="1">
                    <a:schemeClr val="dk1"/>
                  </a:effectRef>
                  <a:fontRef idx="minor">
                    <a:schemeClr val="dk1"/>
                  </a:fontRef>
                </p:style>
              </p:sp>
              <p:sp>
                <p:nvSpPr>
                  <p:cNvPr id="26" name="TextBox 25"/>
                  <p:cNvSpPr txBox="1"/>
                  <p:nvPr/>
                </p:nvSpPr>
                <p:spPr>
                  <a:xfrm>
                    <a:off x="8830493" y="3833015"/>
                    <a:ext cx="994286" cy="850271"/>
                  </a:xfrm>
                  <a:prstGeom prst="rect">
                    <a:avLst/>
                  </a:prstGeom>
                  <a:noFill/>
                </p:spPr>
                <p:txBody>
                  <a:bodyPr wrap="square" rtlCol="0">
                    <a:spAutoFit/>
                  </a:bodyPr>
                  <a:lstStyle/>
                  <a:p>
                    <a:pPr algn="ctr"/>
                    <a:r>
                      <a:rPr lang="en-US" sz="1350" dirty="0"/>
                      <a:t>1.</a:t>
                    </a:r>
                  </a:p>
                </p:txBody>
              </p:sp>
            </p:grpSp>
          </p:grpSp>
        </p:grpSp>
      </p:grpSp>
    </p:spTree>
    <p:extLst>
      <p:ext uri="{BB962C8B-B14F-4D97-AF65-F5344CB8AC3E}">
        <p14:creationId xmlns:p14="http://schemas.microsoft.com/office/powerpoint/2010/main" val="207908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728420" y="3039721"/>
            <a:ext cx="7616116" cy="8712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sz="2800" dirty="0" smtClean="0"/>
              <a:t>Round-Tripping via CETAS</a:t>
            </a:r>
            <a:endParaRPr lang="en-US" sz="2800" dirty="0"/>
          </a:p>
        </p:txBody>
      </p:sp>
      <p:sp>
        <p:nvSpPr>
          <p:cNvPr id="3" name="Content Placeholder 2"/>
          <p:cNvSpPr>
            <a:spLocks noGrp="1"/>
          </p:cNvSpPr>
          <p:nvPr>
            <p:ph idx="1"/>
          </p:nvPr>
        </p:nvSpPr>
        <p:spPr>
          <a:xfrm>
            <a:off x="503596" y="899743"/>
            <a:ext cx="8028313" cy="1495797"/>
          </a:xfrm>
        </p:spPr>
        <p:txBody>
          <a:bodyPr/>
          <a:lstStyle/>
          <a:p>
            <a:r>
              <a:rPr lang="en-US" sz="1800" dirty="0" smtClean="0"/>
              <a:t>Leveraging export functionality for round-tripping data coming from </a:t>
            </a:r>
            <a:r>
              <a:rPr lang="en-US" sz="1800" dirty="0" err="1" smtClean="0"/>
              <a:t>Hadoop</a:t>
            </a:r>
            <a:endParaRPr lang="en-US" sz="1800" dirty="0" smtClean="0"/>
          </a:p>
          <a:p>
            <a:pPr lvl="1">
              <a:buFont typeface="+mj-lt"/>
              <a:buAutoNum type="arabicPeriod"/>
            </a:pPr>
            <a:r>
              <a:rPr lang="en-US" sz="1600" dirty="0" smtClean="0"/>
              <a:t>Parallelized import of data from HDFS</a:t>
            </a:r>
          </a:p>
          <a:p>
            <a:pPr lvl="1">
              <a:buFont typeface="+mj-lt"/>
              <a:buAutoNum type="arabicPeriod"/>
            </a:pPr>
            <a:r>
              <a:rPr lang="en-US" sz="1600" dirty="0" smtClean="0"/>
              <a:t>Joining data from HDFS with data in PDW </a:t>
            </a:r>
          </a:p>
          <a:p>
            <a:pPr lvl="1">
              <a:buFont typeface="+mj-lt"/>
              <a:buAutoNum type="arabicPeriod"/>
            </a:pPr>
            <a:r>
              <a:rPr lang="en-US" sz="1600" dirty="0" smtClean="0"/>
              <a:t>Parallelized export of data into </a:t>
            </a:r>
            <a:r>
              <a:rPr lang="en-US" sz="1600" dirty="0" err="1" smtClean="0"/>
              <a:t>Hadoop</a:t>
            </a:r>
            <a:r>
              <a:rPr lang="en-US" sz="1600" dirty="0" smtClean="0"/>
              <a:t>/HDFS</a:t>
            </a:r>
            <a:r>
              <a:rPr lang="en-US" dirty="0" smtClean="0"/>
              <a:t>	</a:t>
            </a:r>
            <a:endParaRPr lang="en-US" dirty="0"/>
          </a:p>
        </p:txBody>
      </p:sp>
      <p:sp>
        <p:nvSpPr>
          <p:cNvPr id="59" name="Rectangle 58"/>
          <p:cNvSpPr/>
          <p:nvPr/>
        </p:nvSpPr>
        <p:spPr>
          <a:xfrm>
            <a:off x="728420" y="3053169"/>
            <a:ext cx="8136611" cy="830997"/>
          </a:xfrm>
          <a:prstGeom prst="rect">
            <a:avLst/>
          </a:prstGeom>
        </p:spPr>
        <p:txBody>
          <a:bodyPr wrap="square">
            <a:spAutoFit/>
          </a:bodyPr>
          <a:lstStyle/>
          <a:p>
            <a:r>
              <a:rPr lang="en-US" sz="1200" b="1" dirty="0">
                <a:latin typeface="Courier New" pitchFamily="49" charset="0"/>
                <a:cs typeface="Courier New" pitchFamily="49" charset="0"/>
              </a:rPr>
              <a:t>CREATE EXTERNAL TABLE </a:t>
            </a:r>
            <a:r>
              <a:rPr lang="en-US" sz="1200" b="1" dirty="0" err="1">
                <a:latin typeface="Courier New" pitchFamily="49" charset="0"/>
                <a:cs typeface="Courier New" pitchFamily="49" charset="0"/>
              </a:rPr>
              <a:t>ClickStream_UserAnalytics</a:t>
            </a:r>
            <a:r>
              <a:rPr lang="en-US" sz="1200" dirty="0">
                <a:latin typeface="Courier New" pitchFamily="49" charset="0"/>
                <a:cs typeface="Courier New" pitchFamily="49" charset="0"/>
              </a:rPr>
              <a:t> </a:t>
            </a:r>
            <a:r>
              <a:rPr lang="en-US" sz="1200" b="1" dirty="0">
                <a:latin typeface="Courier New" pitchFamily="49" charset="0"/>
                <a:cs typeface="Courier New" pitchFamily="49" charset="0"/>
              </a:rPr>
              <a:t>WITH</a:t>
            </a:r>
            <a:r>
              <a:rPr lang="en-US" sz="1200" dirty="0">
                <a:latin typeface="Courier New" pitchFamily="49" charset="0"/>
                <a:cs typeface="Courier New" pitchFamily="49" charset="0"/>
              </a:rPr>
              <a:t> (</a:t>
            </a:r>
            <a:r>
              <a:rPr lang="en-US" sz="1200" b="1" dirty="0">
                <a:latin typeface="Courier New" pitchFamily="49" charset="0"/>
                <a:cs typeface="Courier New" pitchFamily="49" charset="0"/>
              </a:rPr>
              <a:t>LOCATION</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hdfs</a:t>
            </a:r>
            <a:r>
              <a:rPr lang="en-US" sz="1200" dirty="0">
                <a:latin typeface="Courier New" pitchFamily="49" charset="0"/>
                <a:cs typeface="Courier New" pitchFamily="49" charset="0"/>
              </a:rPr>
              <a:t>://MyHadoop:5000/users/</a:t>
            </a:r>
            <a:r>
              <a:rPr lang="en-US" sz="1200" b="1" dirty="0" err="1">
                <a:solidFill>
                  <a:schemeClr val="accent4">
                    <a:lumMod val="50000"/>
                  </a:schemeClr>
                </a:solidFill>
                <a:latin typeface="Courier New" pitchFamily="49" charset="0"/>
                <a:cs typeface="Courier New" pitchFamily="49" charset="0"/>
              </a:rPr>
              <a:t>outputDir</a:t>
            </a:r>
            <a:r>
              <a:rPr lang="en-US" sz="1200" dirty="0">
                <a:latin typeface="Courier New" pitchFamily="49" charset="0"/>
                <a:cs typeface="Courier New" pitchFamily="49" charset="0"/>
              </a:rPr>
              <a:t>’, </a:t>
            </a:r>
            <a:r>
              <a:rPr lang="en-US" sz="1200" b="1" dirty="0">
                <a:latin typeface="Courier New" pitchFamily="49" charset="0"/>
                <a:cs typeface="Courier New" pitchFamily="49" charset="0"/>
              </a:rPr>
              <a:t>FORMAT_OPTIONS </a:t>
            </a:r>
            <a:r>
              <a:rPr lang="en-US" sz="1200" dirty="0">
                <a:latin typeface="Courier New" pitchFamily="49" charset="0"/>
                <a:cs typeface="Courier New" pitchFamily="49" charset="0"/>
              </a:rPr>
              <a:t>(</a:t>
            </a:r>
            <a:r>
              <a:rPr lang="en-US" sz="1200" b="1" dirty="0">
                <a:latin typeface="Courier New" pitchFamily="49" charset="0"/>
                <a:cs typeface="Courier New" pitchFamily="49" charset="0"/>
              </a:rPr>
              <a:t>FIELD_TERMINATOR </a:t>
            </a:r>
            <a:r>
              <a:rPr lang="en-US" sz="1200" dirty="0">
                <a:latin typeface="Courier New" pitchFamily="49" charset="0"/>
                <a:cs typeface="Courier New" pitchFamily="49" charset="0"/>
              </a:rPr>
              <a:t>= '|'))</a:t>
            </a:r>
            <a:br>
              <a:rPr lang="en-US" sz="1200" dirty="0">
                <a:latin typeface="Courier New" pitchFamily="49" charset="0"/>
                <a:cs typeface="Courier New" pitchFamily="49" charset="0"/>
              </a:rPr>
            </a:br>
            <a:r>
              <a:rPr lang="en-US" sz="1200" b="1" dirty="0">
                <a:latin typeface="Courier New" pitchFamily="49" charset="0"/>
                <a:cs typeface="Courier New" pitchFamily="49" charset="0"/>
              </a:rPr>
              <a:t>AS SELECT </a:t>
            </a:r>
            <a:r>
              <a:rPr lang="en-US" sz="1200" dirty="0" err="1">
                <a:latin typeface="Courier New" pitchFamily="49" charset="0"/>
                <a:cs typeface="Courier New" pitchFamily="49" charset="0"/>
              </a:rPr>
              <a:t>user_name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user_location</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event_date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user_IP</a:t>
            </a:r>
            <a:r>
              <a:rPr lang="en-US" sz="1200" dirty="0">
                <a:latin typeface="Courier New" pitchFamily="49" charset="0"/>
                <a:cs typeface="Courier New" pitchFamily="49" charset="0"/>
              </a:rPr>
              <a:t> </a:t>
            </a:r>
            <a:r>
              <a:rPr lang="en-US" sz="1200" b="1" dirty="0">
                <a:latin typeface="Courier New" pitchFamily="49" charset="0"/>
                <a:cs typeface="Courier New" pitchFamily="49" charset="0"/>
              </a:rPr>
              <a:t>FROM</a:t>
            </a:r>
            <a:r>
              <a:rPr lang="en-US" sz="1200" dirty="0">
                <a:latin typeface="Courier New" pitchFamily="49" charset="0"/>
                <a:cs typeface="Courier New" pitchFamily="49" charset="0"/>
              </a:rPr>
              <a:t> </a:t>
            </a:r>
            <a:r>
              <a:rPr lang="en-US" sz="1200" b="1" dirty="0" err="1">
                <a:solidFill>
                  <a:schemeClr val="accent4">
                    <a:lumMod val="50000"/>
                  </a:schemeClr>
                </a:solidFill>
                <a:latin typeface="Courier New" pitchFamily="49" charset="0"/>
                <a:cs typeface="Courier New" pitchFamily="49" charset="0"/>
              </a:rPr>
              <a:t>ClickStream</a:t>
            </a:r>
            <a:r>
              <a:rPr lang="en-US" sz="1200" b="1" dirty="0">
                <a:solidFill>
                  <a:schemeClr val="accent4">
                    <a:lumMod val="50000"/>
                  </a:schemeClr>
                </a:solidFill>
                <a:latin typeface="Courier New" pitchFamily="49" charset="0"/>
                <a:cs typeface="Courier New" pitchFamily="49" charset="0"/>
              </a:rPr>
              <a:t> c</a:t>
            </a:r>
            <a:r>
              <a:rPr lang="en-US" sz="1200" b="1" dirty="0">
                <a:latin typeface="Courier New" pitchFamily="49" charset="0"/>
                <a:cs typeface="Courier New" pitchFamily="49" charset="0"/>
              </a:rPr>
              <a:t>, </a:t>
            </a:r>
            <a:r>
              <a:rPr lang="en-US" sz="1200" dirty="0">
                <a:latin typeface="Courier New" pitchFamily="49" charset="0"/>
                <a:cs typeface="Courier New" pitchFamily="49" charset="0"/>
              </a:rPr>
              <a:t/>
            </a:r>
            <a:br>
              <a:rPr lang="en-US" sz="1200" dirty="0">
                <a:latin typeface="Courier New" pitchFamily="49" charset="0"/>
                <a:cs typeface="Courier New" pitchFamily="49" charset="0"/>
              </a:rPr>
            </a:br>
            <a:r>
              <a:rPr lang="en-US" sz="1200" b="1" dirty="0" err="1">
                <a:solidFill>
                  <a:schemeClr val="accent4">
                    <a:lumMod val="50000"/>
                  </a:schemeClr>
                </a:solidFill>
                <a:latin typeface="Courier New" pitchFamily="49" charset="0"/>
                <a:cs typeface="Courier New" pitchFamily="49" charset="0"/>
              </a:rPr>
              <a:t>User_PDW</a:t>
            </a:r>
            <a:r>
              <a:rPr lang="en-US" sz="1200" dirty="0">
                <a:latin typeface="Courier New" pitchFamily="49" charset="0"/>
                <a:cs typeface="Courier New" pitchFamily="49" charset="0"/>
              </a:rPr>
              <a:t> </a:t>
            </a:r>
            <a:r>
              <a:rPr lang="en-US" sz="1200" b="1" dirty="0">
                <a:latin typeface="Courier New" pitchFamily="49" charset="0"/>
                <a:cs typeface="Courier New" pitchFamily="49" charset="0"/>
              </a:rPr>
              <a:t>u</a:t>
            </a:r>
            <a:r>
              <a:rPr lang="en-US" sz="1200" dirty="0">
                <a:latin typeface="Courier New" pitchFamily="49" charset="0"/>
                <a:cs typeface="Courier New" pitchFamily="49" charset="0"/>
              </a:rPr>
              <a:t> where</a:t>
            </a: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c.user_id</a:t>
            </a:r>
            <a:r>
              <a:rPr lang="en-US" sz="1200" b="1" dirty="0">
                <a:latin typeface="Courier New" pitchFamily="49" charset="0"/>
                <a:cs typeface="Courier New" pitchFamily="49" charset="0"/>
              </a:rPr>
              <a:t> = </a:t>
            </a:r>
            <a:r>
              <a:rPr lang="en-US" sz="1200" b="1" dirty="0" err="1">
                <a:latin typeface="Courier New" pitchFamily="49" charset="0"/>
                <a:cs typeface="Courier New" pitchFamily="49" charset="0"/>
              </a:rPr>
              <a:t>u.user_ID</a:t>
            </a:r>
            <a:endParaRPr lang="en-US" sz="1200" b="1" dirty="0">
              <a:latin typeface="Courier New" pitchFamily="49" charset="0"/>
              <a:cs typeface="Courier New" pitchFamily="49" charset="0"/>
            </a:endParaRPr>
          </a:p>
        </p:txBody>
      </p:sp>
      <p:sp>
        <p:nvSpPr>
          <p:cNvPr id="66" name="Content Placeholder 2"/>
          <p:cNvSpPr txBox="1">
            <a:spLocks/>
          </p:cNvSpPr>
          <p:nvPr/>
        </p:nvSpPr>
        <p:spPr>
          <a:xfrm>
            <a:off x="728420" y="2656670"/>
            <a:ext cx="971550" cy="259773"/>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50" dirty="0"/>
              <a:t>Example</a:t>
            </a:r>
          </a:p>
        </p:txBody>
      </p:sp>
      <p:sp>
        <p:nvSpPr>
          <p:cNvPr id="9" name="TextBox 8"/>
          <p:cNvSpPr txBox="1"/>
          <p:nvPr/>
        </p:nvSpPr>
        <p:spPr>
          <a:xfrm>
            <a:off x="5848043" y="4275075"/>
            <a:ext cx="2211076" cy="484748"/>
          </a:xfrm>
          <a:prstGeom prst="rect">
            <a:avLst/>
          </a:prstGeom>
          <a:noFill/>
        </p:spPr>
        <p:txBody>
          <a:bodyPr wrap="square" rtlCol="0">
            <a:spAutoFit/>
          </a:bodyPr>
          <a:lstStyle/>
          <a:p>
            <a:pPr algn="ctr"/>
            <a:r>
              <a:rPr lang="en-US" sz="1275" dirty="0"/>
              <a:t>External table referring to data in HDFS</a:t>
            </a:r>
          </a:p>
        </p:txBody>
      </p:sp>
      <p:grpSp>
        <p:nvGrpSpPr>
          <p:cNvPr id="18" name="Group 17"/>
          <p:cNvGrpSpPr/>
          <p:nvPr/>
        </p:nvGrpSpPr>
        <p:grpSpPr>
          <a:xfrm>
            <a:off x="6453419" y="3961354"/>
            <a:ext cx="394749" cy="300082"/>
            <a:chOff x="1451764" y="6180768"/>
            <a:chExt cx="526332" cy="400110"/>
          </a:xfrm>
        </p:grpSpPr>
        <p:sp>
          <p:nvSpPr>
            <p:cNvPr id="25" name="Oval 24"/>
            <p:cNvSpPr/>
            <p:nvPr/>
          </p:nvSpPr>
          <p:spPr>
            <a:xfrm>
              <a:off x="1513515" y="6195426"/>
              <a:ext cx="375272" cy="333957"/>
            </a:xfrm>
            <a:prstGeom prst="ellipse">
              <a:avLst/>
            </a:prstGeom>
            <a:ln/>
          </p:spPr>
          <p:style>
            <a:lnRef idx="1">
              <a:schemeClr val="dk1"/>
            </a:lnRef>
            <a:fillRef idx="2">
              <a:schemeClr val="dk1"/>
            </a:fillRef>
            <a:effectRef idx="1">
              <a:schemeClr val="dk1"/>
            </a:effectRef>
            <a:fontRef idx="minor">
              <a:schemeClr val="dk1"/>
            </a:fontRef>
          </p:style>
        </p:sp>
        <p:sp>
          <p:nvSpPr>
            <p:cNvPr id="24" name="TextBox 23"/>
            <p:cNvSpPr txBox="1"/>
            <p:nvPr/>
          </p:nvSpPr>
          <p:spPr>
            <a:xfrm>
              <a:off x="1451764" y="6180768"/>
              <a:ext cx="526332" cy="400110"/>
            </a:xfrm>
            <a:prstGeom prst="rect">
              <a:avLst/>
            </a:prstGeom>
            <a:noFill/>
          </p:spPr>
          <p:txBody>
            <a:bodyPr wrap="square" rtlCol="0">
              <a:spAutoFit/>
            </a:bodyPr>
            <a:lstStyle/>
            <a:p>
              <a:pPr algn="ctr"/>
              <a:r>
                <a:rPr lang="en-US" sz="1350" dirty="0"/>
                <a:t>1.</a:t>
              </a:r>
            </a:p>
          </p:txBody>
        </p:sp>
      </p:grpSp>
      <p:grpSp>
        <p:nvGrpSpPr>
          <p:cNvPr id="6" name="Group 5"/>
          <p:cNvGrpSpPr/>
          <p:nvPr/>
        </p:nvGrpSpPr>
        <p:grpSpPr>
          <a:xfrm>
            <a:off x="4517753" y="2330734"/>
            <a:ext cx="3330838" cy="668193"/>
            <a:chOff x="4517753" y="2330734"/>
            <a:chExt cx="3330838" cy="668193"/>
          </a:xfrm>
        </p:grpSpPr>
        <p:sp>
          <p:nvSpPr>
            <p:cNvPr id="19" name="TextBox 18"/>
            <p:cNvSpPr txBox="1"/>
            <p:nvPr/>
          </p:nvSpPr>
          <p:spPr>
            <a:xfrm>
              <a:off x="5603603" y="2330734"/>
              <a:ext cx="2244988" cy="484748"/>
            </a:xfrm>
            <a:prstGeom prst="rect">
              <a:avLst/>
            </a:prstGeom>
            <a:noFill/>
          </p:spPr>
          <p:txBody>
            <a:bodyPr wrap="square" rtlCol="0">
              <a:spAutoFit/>
            </a:bodyPr>
            <a:lstStyle/>
            <a:p>
              <a:pPr algn="ctr"/>
              <a:r>
                <a:rPr lang="en-US" sz="1275" dirty="0"/>
                <a:t>New external table created with results of the join</a:t>
              </a:r>
            </a:p>
          </p:txBody>
        </p:sp>
        <p:cxnSp>
          <p:nvCxnSpPr>
            <p:cNvPr id="20" name="Straight Arrow Connector 19"/>
            <p:cNvCxnSpPr/>
            <p:nvPr/>
          </p:nvCxnSpPr>
          <p:spPr>
            <a:xfrm flipH="1">
              <a:off x="4517753" y="2561566"/>
              <a:ext cx="1200150" cy="437361"/>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33" name="Group 32"/>
            <p:cNvGrpSpPr/>
            <p:nvPr/>
          </p:nvGrpSpPr>
          <p:grpSpPr>
            <a:xfrm>
              <a:off x="4865954" y="2504023"/>
              <a:ext cx="332299" cy="300082"/>
              <a:chOff x="1502757" y="6182847"/>
              <a:chExt cx="443065" cy="400109"/>
            </a:xfrm>
          </p:grpSpPr>
          <p:sp>
            <p:nvSpPr>
              <p:cNvPr id="34" name="Oval 33"/>
              <p:cNvSpPr/>
              <p:nvPr/>
            </p:nvSpPr>
            <p:spPr>
              <a:xfrm>
                <a:off x="1513515" y="6195426"/>
                <a:ext cx="375272" cy="333957"/>
              </a:xfrm>
              <a:prstGeom prst="ellipse">
                <a:avLst/>
              </a:prstGeom>
              <a:ln/>
            </p:spPr>
            <p:style>
              <a:lnRef idx="1">
                <a:schemeClr val="dk1"/>
              </a:lnRef>
              <a:fillRef idx="2">
                <a:schemeClr val="dk1"/>
              </a:fillRef>
              <a:effectRef idx="1">
                <a:schemeClr val="dk1"/>
              </a:effectRef>
              <a:fontRef idx="minor">
                <a:schemeClr val="dk1"/>
              </a:fontRef>
            </p:style>
          </p:sp>
          <p:sp>
            <p:nvSpPr>
              <p:cNvPr id="35" name="TextBox 34"/>
              <p:cNvSpPr txBox="1"/>
              <p:nvPr/>
            </p:nvSpPr>
            <p:spPr>
              <a:xfrm>
                <a:off x="1502757" y="6182847"/>
                <a:ext cx="443065" cy="400109"/>
              </a:xfrm>
              <a:prstGeom prst="rect">
                <a:avLst/>
              </a:prstGeom>
              <a:noFill/>
            </p:spPr>
            <p:txBody>
              <a:bodyPr wrap="square" rtlCol="0">
                <a:spAutoFit/>
              </a:bodyPr>
              <a:lstStyle/>
              <a:p>
                <a:pPr algn="ctr"/>
                <a:r>
                  <a:rPr lang="en-US" sz="1350" dirty="0"/>
                  <a:t>3.</a:t>
                </a:r>
              </a:p>
            </p:txBody>
          </p:sp>
        </p:grpSp>
      </p:grpSp>
      <p:grpSp>
        <p:nvGrpSpPr>
          <p:cNvPr id="7" name="Group 6"/>
          <p:cNvGrpSpPr/>
          <p:nvPr/>
        </p:nvGrpSpPr>
        <p:grpSpPr>
          <a:xfrm>
            <a:off x="317548" y="3877404"/>
            <a:ext cx="4586698" cy="850389"/>
            <a:chOff x="317548" y="3877404"/>
            <a:chExt cx="4586698" cy="850389"/>
          </a:xfrm>
        </p:grpSpPr>
        <p:cxnSp>
          <p:nvCxnSpPr>
            <p:cNvPr id="11" name="Straight Arrow Connector 10"/>
            <p:cNvCxnSpPr/>
            <p:nvPr/>
          </p:nvCxnSpPr>
          <p:spPr>
            <a:xfrm flipV="1">
              <a:off x="1203373" y="3897845"/>
              <a:ext cx="0" cy="400804"/>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nvGrpSpPr>
            <p:cNvPr id="5" name="Group 4"/>
            <p:cNvGrpSpPr/>
            <p:nvPr/>
          </p:nvGrpSpPr>
          <p:grpSpPr>
            <a:xfrm>
              <a:off x="317548" y="3946089"/>
              <a:ext cx="1771650" cy="641101"/>
              <a:chOff x="317548" y="3946089"/>
              <a:chExt cx="1771650" cy="641101"/>
            </a:xfrm>
          </p:grpSpPr>
          <p:sp>
            <p:nvSpPr>
              <p:cNvPr id="12" name="TextBox 11"/>
              <p:cNvSpPr txBox="1"/>
              <p:nvPr/>
            </p:nvSpPr>
            <p:spPr>
              <a:xfrm>
                <a:off x="317548" y="4298649"/>
                <a:ext cx="1771650" cy="288541"/>
              </a:xfrm>
              <a:prstGeom prst="rect">
                <a:avLst/>
              </a:prstGeom>
              <a:noFill/>
            </p:spPr>
            <p:txBody>
              <a:bodyPr wrap="square" rtlCol="0">
                <a:spAutoFit/>
              </a:bodyPr>
              <a:lstStyle/>
              <a:p>
                <a:pPr algn="ctr"/>
                <a:r>
                  <a:rPr lang="en-US" sz="1275" dirty="0"/>
                  <a:t>PDW data</a:t>
                </a:r>
              </a:p>
            </p:txBody>
          </p:sp>
          <p:grpSp>
            <p:nvGrpSpPr>
              <p:cNvPr id="29" name="Group 28"/>
              <p:cNvGrpSpPr/>
              <p:nvPr/>
            </p:nvGrpSpPr>
            <p:grpSpPr>
              <a:xfrm>
                <a:off x="782126" y="3946089"/>
                <a:ext cx="332299" cy="300082"/>
                <a:chOff x="948047" y="6182719"/>
                <a:chExt cx="443066" cy="400109"/>
              </a:xfrm>
            </p:grpSpPr>
            <p:sp>
              <p:nvSpPr>
                <p:cNvPr id="36" name="Oval 35"/>
                <p:cNvSpPr/>
                <p:nvPr/>
              </p:nvSpPr>
              <p:spPr>
                <a:xfrm>
                  <a:off x="996910" y="6195426"/>
                  <a:ext cx="375272" cy="333957"/>
                </a:xfrm>
                <a:prstGeom prst="ellipse">
                  <a:avLst/>
                </a:prstGeom>
                <a:ln/>
              </p:spPr>
              <p:style>
                <a:lnRef idx="1">
                  <a:schemeClr val="dk1"/>
                </a:lnRef>
                <a:fillRef idx="2">
                  <a:schemeClr val="dk1"/>
                </a:fillRef>
                <a:effectRef idx="1">
                  <a:schemeClr val="dk1"/>
                </a:effectRef>
                <a:fontRef idx="minor">
                  <a:schemeClr val="dk1"/>
                </a:fontRef>
              </p:style>
            </p:sp>
            <p:sp>
              <p:nvSpPr>
                <p:cNvPr id="37" name="TextBox 36"/>
                <p:cNvSpPr txBox="1"/>
                <p:nvPr/>
              </p:nvSpPr>
              <p:spPr>
                <a:xfrm>
                  <a:off x="948047" y="6182719"/>
                  <a:ext cx="443066" cy="400109"/>
                </a:xfrm>
                <a:prstGeom prst="rect">
                  <a:avLst/>
                </a:prstGeom>
                <a:noFill/>
              </p:spPr>
              <p:txBody>
                <a:bodyPr wrap="square" rtlCol="0">
                  <a:spAutoFit/>
                </a:bodyPr>
                <a:lstStyle/>
                <a:p>
                  <a:pPr algn="ctr"/>
                  <a:r>
                    <a:rPr lang="en-US" sz="1350" dirty="0"/>
                    <a:t>2.</a:t>
                  </a:r>
                </a:p>
              </p:txBody>
            </p:sp>
          </p:grpSp>
        </p:grpSp>
        <p:grpSp>
          <p:nvGrpSpPr>
            <p:cNvPr id="4" name="Group 3"/>
            <p:cNvGrpSpPr/>
            <p:nvPr/>
          </p:nvGrpSpPr>
          <p:grpSpPr>
            <a:xfrm>
              <a:off x="2561096" y="3877404"/>
              <a:ext cx="2343150" cy="850389"/>
              <a:chOff x="2561096" y="3877404"/>
              <a:chExt cx="2343150" cy="850389"/>
            </a:xfrm>
          </p:grpSpPr>
          <p:sp>
            <p:nvSpPr>
              <p:cNvPr id="16" name="TextBox 15"/>
              <p:cNvSpPr txBox="1"/>
              <p:nvPr/>
            </p:nvSpPr>
            <p:spPr>
              <a:xfrm>
                <a:off x="2561096" y="4243045"/>
                <a:ext cx="2343150" cy="484748"/>
              </a:xfrm>
              <a:prstGeom prst="rect">
                <a:avLst/>
              </a:prstGeom>
              <a:noFill/>
            </p:spPr>
            <p:txBody>
              <a:bodyPr wrap="square" rtlCol="0">
                <a:spAutoFit/>
              </a:bodyPr>
              <a:lstStyle/>
              <a:p>
                <a:pPr algn="ctr"/>
                <a:r>
                  <a:rPr lang="en-US" sz="1275" dirty="0"/>
                  <a:t>Joining incoming data from HDFS with PDW data</a:t>
                </a:r>
              </a:p>
            </p:txBody>
          </p:sp>
          <p:grpSp>
            <p:nvGrpSpPr>
              <p:cNvPr id="30" name="Group 29"/>
              <p:cNvGrpSpPr/>
              <p:nvPr/>
            </p:nvGrpSpPr>
            <p:grpSpPr>
              <a:xfrm>
                <a:off x="3018295" y="3939384"/>
                <a:ext cx="332299" cy="300082"/>
                <a:chOff x="1502757" y="6182847"/>
                <a:chExt cx="443065" cy="400109"/>
              </a:xfrm>
            </p:grpSpPr>
            <p:sp>
              <p:nvSpPr>
                <p:cNvPr id="31" name="Oval 30"/>
                <p:cNvSpPr/>
                <p:nvPr/>
              </p:nvSpPr>
              <p:spPr>
                <a:xfrm>
                  <a:off x="1513515" y="6195426"/>
                  <a:ext cx="375272" cy="333957"/>
                </a:xfrm>
                <a:prstGeom prst="ellipse">
                  <a:avLst/>
                </a:prstGeom>
                <a:ln/>
              </p:spPr>
              <p:style>
                <a:lnRef idx="1">
                  <a:schemeClr val="dk1"/>
                </a:lnRef>
                <a:fillRef idx="2">
                  <a:schemeClr val="dk1"/>
                </a:fillRef>
                <a:effectRef idx="1">
                  <a:schemeClr val="dk1"/>
                </a:effectRef>
                <a:fontRef idx="minor">
                  <a:schemeClr val="dk1"/>
                </a:fontRef>
              </p:style>
            </p:sp>
            <p:sp>
              <p:nvSpPr>
                <p:cNvPr id="32" name="TextBox 31"/>
                <p:cNvSpPr txBox="1"/>
                <p:nvPr/>
              </p:nvSpPr>
              <p:spPr>
                <a:xfrm>
                  <a:off x="1502757" y="6182847"/>
                  <a:ext cx="443065" cy="400109"/>
                </a:xfrm>
                <a:prstGeom prst="rect">
                  <a:avLst/>
                </a:prstGeom>
                <a:noFill/>
              </p:spPr>
              <p:txBody>
                <a:bodyPr wrap="square" rtlCol="0">
                  <a:spAutoFit/>
                </a:bodyPr>
                <a:lstStyle/>
                <a:p>
                  <a:pPr algn="ctr"/>
                  <a:r>
                    <a:rPr lang="en-US" sz="1350" dirty="0"/>
                    <a:t>2.</a:t>
                  </a:r>
                </a:p>
              </p:txBody>
            </p:sp>
          </p:grpSp>
          <p:cxnSp>
            <p:nvCxnSpPr>
              <p:cNvPr id="38" name="Straight Arrow Connector 37"/>
              <p:cNvCxnSpPr/>
              <p:nvPr/>
            </p:nvCxnSpPr>
            <p:spPr>
              <a:xfrm flipV="1">
                <a:off x="3370236" y="3877404"/>
                <a:ext cx="0" cy="400804"/>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grpSp>
      </p:grpSp>
      <p:cxnSp>
        <p:nvCxnSpPr>
          <p:cNvPr id="39" name="Straight Arrow Connector 38"/>
          <p:cNvCxnSpPr/>
          <p:nvPr/>
        </p:nvCxnSpPr>
        <p:spPr>
          <a:xfrm flipH="1" flipV="1">
            <a:off x="6879076" y="3688597"/>
            <a:ext cx="2583" cy="610052"/>
          </a:xfrm>
          <a:prstGeom prst="straightConnector1">
            <a:avLst/>
          </a:prstGeom>
          <a:ln w="25400">
            <a:solidFill>
              <a:schemeClr val="tx1"/>
            </a:solidFill>
            <a:prstDash val="solid"/>
            <a:headEnd type="non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57892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189854" y="2292296"/>
            <a:ext cx="9523708" cy="582640"/>
          </a:xfrm>
        </p:spPr>
        <p:txBody>
          <a:bodyPr>
            <a:normAutofit/>
          </a:bodyPr>
          <a:lstStyle/>
          <a:p>
            <a:pPr algn="ctr"/>
            <a:r>
              <a:rPr lang="en-US" dirty="0">
                <a:solidFill>
                  <a:schemeClr val="bg2"/>
                </a:solidFill>
              </a:rPr>
              <a:t> </a:t>
            </a:r>
            <a:r>
              <a:rPr lang="en-US" sz="2700" dirty="0">
                <a:solidFill>
                  <a:schemeClr val="bg2"/>
                </a:solidFill>
              </a:rPr>
              <a:t>Configuration &amp; Prerequisites for enabling </a:t>
            </a:r>
            <a:r>
              <a:rPr lang="en-US" sz="2700" dirty="0" err="1" smtClean="0">
                <a:solidFill>
                  <a:schemeClr val="bg2"/>
                </a:solidFill>
              </a:rPr>
              <a:t>Polybase</a:t>
            </a:r>
            <a:endParaRPr lang="en-US" sz="2700" dirty="0">
              <a:solidFill>
                <a:schemeClr val="bg2"/>
              </a:solidFill>
            </a:endParaRPr>
          </a:p>
        </p:txBody>
      </p:sp>
    </p:spTree>
    <p:extLst>
      <p:ext uri="{BB962C8B-B14F-4D97-AF65-F5344CB8AC3E}">
        <p14:creationId xmlns:p14="http://schemas.microsoft.com/office/powerpoint/2010/main" val="3252498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2400" dirty="0" smtClean="0"/>
              <a:t>Enabling </a:t>
            </a:r>
            <a:r>
              <a:rPr lang="en-US" sz="2400" dirty="0" err="1" smtClean="0"/>
              <a:t>Polybase</a:t>
            </a:r>
            <a:r>
              <a:rPr lang="en-US" sz="2400" dirty="0" smtClean="0"/>
              <a:t> functionality</a:t>
            </a:r>
            <a:endParaRPr lang="en-US" sz="2400" dirty="0"/>
          </a:p>
        </p:txBody>
      </p:sp>
      <p:sp>
        <p:nvSpPr>
          <p:cNvPr id="3" name="Content Placeholder 2"/>
          <p:cNvSpPr>
            <a:spLocks noGrp="1"/>
          </p:cNvSpPr>
          <p:nvPr>
            <p:ph idx="1"/>
          </p:nvPr>
        </p:nvSpPr>
        <p:spPr>
          <a:xfrm>
            <a:off x="379708" y="882312"/>
            <a:ext cx="8717796" cy="3681939"/>
          </a:xfrm>
        </p:spPr>
        <p:txBody>
          <a:bodyPr>
            <a:normAutofit fontScale="85000" lnSpcReduction="20000"/>
          </a:bodyPr>
          <a:lstStyle/>
          <a:p>
            <a:r>
              <a:rPr lang="en-US" sz="2300" dirty="0" smtClean="0"/>
              <a:t>1. Prerequisite – Java </a:t>
            </a:r>
            <a:r>
              <a:rPr lang="en-US" sz="2300" dirty="0" err="1" smtClean="0"/>
              <a:t>RunTime</a:t>
            </a:r>
            <a:r>
              <a:rPr lang="en-US" sz="2300" dirty="0" smtClean="0"/>
              <a:t> Environment </a:t>
            </a:r>
          </a:p>
          <a:p>
            <a:pPr lvl="2"/>
            <a:r>
              <a:rPr lang="en-US" dirty="0" smtClean="0"/>
              <a:t>Downloading and installing Oracle’s JRE 1.6.x (&gt; latest update version strongly recommended)</a:t>
            </a:r>
          </a:p>
          <a:p>
            <a:pPr lvl="2"/>
            <a:r>
              <a:rPr lang="en-US" dirty="0" smtClean="0"/>
              <a:t>New setup action/installation routine to install JRE [setup.exe /action=</a:t>
            </a:r>
            <a:r>
              <a:rPr lang="en-US" dirty="0" err="1" smtClean="0"/>
              <a:t>InstallJre</a:t>
            </a:r>
            <a:r>
              <a:rPr lang="en-US" dirty="0" smtClean="0"/>
              <a:t>]</a:t>
            </a:r>
            <a:br>
              <a:rPr lang="en-US" dirty="0" smtClean="0"/>
            </a:br>
            <a:r>
              <a:rPr lang="en-US" dirty="0" smtClean="0"/>
              <a:t> </a:t>
            </a:r>
          </a:p>
          <a:p>
            <a:r>
              <a:rPr lang="en-US" sz="2300" dirty="0" smtClean="0"/>
              <a:t>2</a:t>
            </a:r>
            <a:r>
              <a:rPr lang="en-US" dirty="0" smtClean="0"/>
              <a:t>. </a:t>
            </a:r>
            <a:r>
              <a:rPr lang="en-US" sz="2300" dirty="0" smtClean="0"/>
              <a:t>Enabling </a:t>
            </a:r>
            <a:r>
              <a:rPr lang="en-US" sz="2300" dirty="0" err="1" smtClean="0"/>
              <a:t>Polybase</a:t>
            </a:r>
            <a:r>
              <a:rPr lang="en-US" sz="2300" dirty="0" smtClean="0"/>
              <a:t> via </a:t>
            </a:r>
            <a:r>
              <a:rPr lang="en-US" sz="2300" dirty="0" err="1" smtClean="0"/>
              <a:t>sp_configure</a:t>
            </a:r>
            <a:r>
              <a:rPr lang="en-US" sz="2300" dirty="0" smtClean="0"/>
              <a:t> &amp; Reconfigure</a:t>
            </a:r>
          </a:p>
          <a:p>
            <a:pPr lvl="2"/>
            <a:r>
              <a:rPr lang="en-US" dirty="0" smtClean="0"/>
              <a:t>Introducing new attribute/parameter ‘</a:t>
            </a:r>
            <a:r>
              <a:rPr lang="en-US" dirty="0" err="1" smtClean="0"/>
              <a:t>Hadoop</a:t>
            </a:r>
            <a:r>
              <a:rPr lang="en-US" dirty="0" smtClean="0"/>
              <a:t> connectivity’</a:t>
            </a:r>
          </a:p>
          <a:p>
            <a:pPr lvl="2"/>
            <a:r>
              <a:rPr lang="en-US" dirty="0" smtClean="0"/>
              <a:t>Four different configuration values {0; 1; 2; 3} :</a:t>
            </a:r>
          </a:p>
          <a:p>
            <a:pPr lvl="1"/>
            <a:endParaRPr lang="en-US" dirty="0" smtClean="0"/>
          </a:p>
          <a:p>
            <a:pPr marL="295275" lvl="2" indent="0">
              <a:buNone/>
            </a:pPr>
            <a:r>
              <a:rPr lang="en-US" sz="1800" dirty="0" smtClean="0">
                <a:solidFill>
                  <a:schemeClr val="accent3">
                    <a:lumMod val="50000"/>
                  </a:schemeClr>
                </a:solidFill>
              </a:rPr>
              <a:t>exec </a:t>
            </a:r>
            <a:r>
              <a:rPr lang="en-US" sz="1800" dirty="0" err="1" smtClean="0">
                <a:solidFill>
                  <a:schemeClr val="accent3">
                    <a:lumMod val="50000"/>
                  </a:schemeClr>
                </a:solidFill>
              </a:rPr>
              <a:t>sp_configure</a:t>
            </a:r>
            <a:r>
              <a:rPr lang="en-US" sz="1800" dirty="0" smtClean="0">
                <a:solidFill>
                  <a:schemeClr val="accent3">
                    <a:lumMod val="50000"/>
                  </a:schemeClr>
                </a:solidFill>
              </a:rPr>
              <a:t> ‘</a:t>
            </a:r>
            <a:r>
              <a:rPr lang="en-US" sz="1800" dirty="0" err="1" smtClean="0">
                <a:solidFill>
                  <a:schemeClr val="accent3">
                    <a:lumMod val="50000"/>
                  </a:schemeClr>
                </a:solidFill>
              </a:rPr>
              <a:t>Hadoop</a:t>
            </a:r>
            <a:r>
              <a:rPr lang="en-US" sz="1800" dirty="0" smtClean="0">
                <a:solidFill>
                  <a:schemeClr val="accent3">
                    <a:lumMod val="50000"/>
                  </a:schemeClr>
                </a:solidFill>
              </a:rPr>
              <a:t> connectivity, 1’ &gt; connectivity to HDP 1.1 on Windows Server </a:t>
            </a:r>
          </a:p>
          <a:p>
            <a:pPr marL="295275" lvl="2" indent="0">
              <a:buNone/>
            </a:pPr>
            <a:r>
              <a:rPr lang="en-US" sz="1800" dirty="0" smtClean="0">
                <a:solidFill>
                  <a:schemeClr val="accent3">
                    <a:lumMod val="50000"/>
                  </a:schemeClr>
                </a:solidFill>
              </a:rPr>
              <a:t>exec </a:t>
            </a:r>
            <a:r>
              <a:rPr lang="en-US" sz="1800" dirty="0" err="1" smtClean="0">
                <a:solidFill>
                  <a:schemeClr val="accent3">
                    <a:lumMod val="50000"/>
                  </a:schemeClr>
                </a:solidFill>
              </a:rPr>
              <a:t>sp_configure</a:t>
            </a:r>
            <a:r>
              <a:rPr lang="en-US" sz="1800" dirty="0" smtClean="0">
                <a:solidFill>
                  <a:schemeClr val="accent3">
                    <a:lumMod val="50000"/>
                  </a:schemeClr>
                </a:solidFill>
              </a:rPr>
              <a:t> ‘</a:t>
            </a:r>
            <a:r>
              <a:rPr lang="en-US" sz="1800" dirty="0" err="1" smtClean="0">
                <a:solidFill>
                  <a:schemeClr val="accent3">
                    <a:lumMod val="50000"/>
                  </a:schemeClr>
                </a:solidFill>
              </a:rPr>
              <a:t>Hadoop</a:t>
            </a:r>
            <a:r>
              <a:rPr lang="en-US" sz="1800" dirty="0" smtClean="0">
                <a:solidFill>
                  <a:schemeClr val="accent3">
                    <a:lumMod val="50000"/>
                  </a:schemeClr>
                </a:solidFill>
              </a:rPr>
              <a:t> connectivity, 2’ &gt; connectivity to HDP 1.1 on Linux </a:t>
            </a:r>
          </a:p>
          <a:p>
            <a:pPr marL="295275" lvl="2" indent="0">
              <a:buNone/>
            </a:pPr>
            <a:r>
              <a:rPr lang="en-US" sz="1800" dirty="0" smtClean="0">
                <a:solidFill>
                  <a:schemeClr val="accent3">
                    <a:lumMod val="50000"/>
                  </a:schemeClr>
                </a:solidFill>
              </a:rPr>
              <a:t>exec </a:t>
            </a:r>
            <a:r>
              <a:rPr lang="en-US" sz="1800" dirty="0" err="1" smtClean="0">
                <a:solidFill>
                  <a:schemeClr val="accent3">
                    <a:lumMod val="50000"/>
                  </a:schemeClr>
                </a:solidFill>
              </a:rPr>
              <a:t>sp_configure</a:t>
            </a:r>
            <a:r>
              <a:rPr lang="en-US" sz="1800" dirty="0" smtClean="0">
                <a:solidFill>
                  <a:schemeClr val="accent3">
                    <a:lumMod val="50000"/>
                  </a:schemeClr>
                </a:solidFill>
              </a:rPr>
              <a:t> ‘</a:t>
            </a:r>
            <a:r>
              <a:rPr lang="en-US" sz="1800" dirty="0" err="1" smtClean="0">
                <a:solidFill>
                  <a:schemeClr val="accent3">
                    <a:lumMod val="50000"/>
                  </a:schemeClr>
                </a:solidFill>
              </a:rPr>
              <a:t>Hadoop</a:t>
            </a:r>
            <a:r>
              <a:rPr lang="en-US" sz="1800" dirty="0" smtClean="0">
                <a:solidFill>
                  <a:schemeClr val="accent3">
                    <a:lumMod val="50000"/>
                  </a:schemeClr>
                </a:solidFill>
              </a:rPr>
              <a:t> connectivity, 3’ &gt; connectivity to CHD 4.0 on Linux</a:t>
            </a:r>
          </a:p>
          <a:p>
            <a:pPr marL="295275" lvl="2" indent="0">
              <a:buNone/>
            </a:pPr>
            <a:r>
              <a:rPr lang="en-US" sz="1800" dirty="0" smtClean="0">
                <a:solidFill>
                  <a:schemeClr val="accent3">
                    <a:lumMod val="50000"/>
                  </a:schemeClr>
                </a:solidFill>
              </a:rPr>
              <a:t>exec </a:t>
            </a:r>
            <a:r>
              <a:rPr lang="en-US" sz="1800" dirty="0" err="1" smtClean="0">
                <a:solidFill>
                  <a:schemeClr val="accent3">
                    <a:lumMod val="50000"/>
                  </a:schemeClr>
                </a:solidFill>
              </a:rPr>
              <a:t>sp_configure</a:t>
            </a:r>
            <a:r>
              <a:rPr lang="en-US" sz="1800" dirty="0" smtClean="0">
                <a:solidFill>
                  <a:schemeClr val="accent3">
                    <a:lumMod val="50000"/>
                  </a:schemeClr>
                </a:solidFill>
              </a:rPr>
              <a:t> ‘</a:t>
            </a:r>
            <a:r>
              <a:rPr lang="en-US" sz="1800" dirty="0" err="1" smtClean="0">
                <a:solidFill>
                  <a:schemeClr val="accent3">
                    <a:lumMod val="50000"/>
                  </a:schemeClr>
                </a:solidFill>
              </a:rPr>
              <a:t>Hadoop</a:t>
            </a:r>
            <a:r>
              <a:rPr lang="en-US" sz="1800" dirty="0" smtClean="0">
                <a:solidFill>
                  <a:schemeClr val="accent3">
                    <a:lumMod val="50000"/>
                  </a:schemeClr>
                </a:solidFill>
              </a:rPr>
              <a:t> connectivity, 0’ &gt; disabling </a:t>
            </a:r>
            <a:r>
              <a:rPr lang="en-US" sz="1800" dirty="0" err="1" smtClean="0">
                <a:solidFill>
                  <a:schemeClr val="accent3">
                    <a:lumMod val="50000"/>
                  </a:schemeClr>
                </a:solidFill>
              </a:rPr>
              <a:t>Polybase</a:t>
            </a:r>
            <a:r>
              <a:rPr lang="en-US" sz="1800" dirty="0" smtClean="0">
                <a:solidFill>
                  <a:schemeClr val="accent3">
                    <a:lumMod val="50000"/>
                  </a:schemeClr>
                </a:solidFill>
              </a:rPr>
              <a:t> (default)</a:t>
            </a:r>
          </a:p>
          <a:p>
            <a:pPr lvl="1"/>
            <a:endParaRPr lang="en-US" dirty="0" smtClean="0"/>
          </a:p>
          <a:p>
            <a:pPr marL="0" lvl="1" indent="0">
              <a:buNone/>
            </a:pPr>
            <a:r>
              <a:rPr lang="en-US" sz="2300" dirty="0" smtClean="0"/>
              <a:t>3</a:t>
            </a:r>
            <a:r>
              <a:rPr lang="en-US" dirty="0" smtClean="0"/>
              <a:t>. </a:t>
            </a:r>
            <a:r>
              <a:rPr lang="en-US" sz="2300" dirty="0" smtClean="0"/>
              <a:t>Execution of Reconfigure and restart of engine service needed </a:t>
            </a:r>
          </a:p>
          <a:p>
            <a:pPr lvl="2"/>
            <a:r>
              <a:rPr lang="en-US" dirty="0"/>
              <a:t>Aligning with SQL Server SMP behavior to persist system-wide configuration changes </a:t>
            </a:r>
          </a:p>
        </p:txBody>
      </p:sp>
    </p:spTree>
    <p:extLst>
      <p:ext uri="{BB962C8B-B14F-4D97-AF65-F5344CB8AC3E}">
        <p14:creationId xmlns:p14="http://schemas.microsoft.com/office/powerpoint/2010/main" val="60261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1771650" y="2286000"/>
            <a:ext cx="5600700" cy="828675"/>
          </a:xfrm>
        </p:spPr>
        <p:txBody>
          <a:bodyPr/>
          <a:lstStyle/>
          <a:p>
            <a:pPr algn="ctr"/>
            <a:r>
              <a:rPr lang="en-US" dirty="0">
                <a:solidFill>
                  <a:schemeClr val="bg2"/>
                </a:solidFill>
              </a:rPr>
              <a:t> </a:t>
            </a:r>
            <a:r>
              <a:rPr lang="en-US" sz="2700" dirty="0" smtClean="0">
                <a:solidFill>
                  <a:schemeClr val="bg2"/>
                </a:solidFill>
              </a:rPr>
              <a:t>Summary</a:t>
            </a:r>
            <a:endParaRPr lang="en-US" sz="2700" dirty="0">
              <a:solidFill>
                <a:schemeClr val="bg2"/>
              </a:solidFill>
            </a:endParaRPr>
          </a:p>
        </p:txBody>
      </p:sp>
    </p:spTree>
    <p:extLst>
      <p:ext uri="{BB962C8B-B14F-4D97-AF65-F5344CB8AC3E}">
        <p14:creationId xmlns:p14="http://schemas.microsoft.com/office/powerpoint/2010/main" val="7978211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447" y="264354"/>
            <a:ext cx="7177653" cy="594122"/>
          </a:xfrm>
        </p:spPr>
        <p:txBody>
          <a:bodyPr>
            <a:normAutofit/>
          </a:bodyPr>
          <a:lstStyle/>
          <a:p>
            <a:r>
              <a:rPr lang="en-US" sz="2800" dirty="0" err="1"/>
              <a:t>Polybase</a:t>
            </a:r>
            <a:r>
              <a:rPr lang="en-US" sz="2800" dirty="0"/>
              <a:t> features in </a:t>
            </a:r>
            <a:r>
              <a:rPr lang="en-US" sz="2800" dirty="0" smtClean="0"/>
              <a:t>SQL Server PDW 2012</a:t>
            </a:r>
            <a:endParaRPr lang="en-US" sz="2800" dirty="0"/>
          </a:p>
        </p:txBody>
      </p:sp>
      <p:sp>
        <p:nvSpPr>
          <p:cNvPr id="3" name="Content Placeholder 2"/>
          <p:cNvSpPr>
            <a:spLocks noGrp="1"/>
          </p:cNvSpPr>
          <p:nvPr>
            <p:ph idx="1"/>
          </p:nvPr>
        </p:nvSpPr>
        <p:spPr>
          <a:xfrm>
            <a:off x="1224366" y="998479"/>
            <a:ext cx="7679410" cy="3651013"/>
          </a:xfrm>
        </p:spPr>
        <p:txBody>
          <a:bodyPr>
            <a:noAutofit/>
          </a:bodyPr>
          <a:lstStyle/>
          <a:p>
            <a:r>
              <a:rPr lang="en-US" sz="1600" dirty="0">
                <a:solidFill>
                  <a:schemeClr val="tx1"/>
                </a:solidFill>
              </a:rPr>
              <a:t>Introducing concept of External Tables and full SQL query access to data </a:t>
            </a:r>
            <a:r>
              <a:rPr lang="en-US" sz="1600" dirty="0" smtClean="0">
                <a:solidFill>
                  <a:schemeClr val="tx1"/>
                </a:solidFill>
              </a:rPr>
              <a:t>in </a:t>
            </a:r>
            <a:r>
              <a:rPr lang="en-US" sz="1600" dirty="0">
                <a:solidFill>
                  <a:schemeClr val="tx1"/>
                </a:solidFill>
              </a:rPr>
              <a:t>HDFS</a:t>
            </a:r>
            <a:br>
              <a:rPr lang="en-US" sz="1600" dirty="0">
                <a:solidFill>
                  <a:schemeClr val="tx1"/>
                </a:solidFill>
              </a:rPr>
            </a:br>
            <a:endParaRPr lang="en-US" sz="1600" dirty="0">
              <a:solidFill>
                <a:schemeClr val="tx1"/>
              </a:solidFill>
            </a:endParaRPr>
          </a:p>
          <a:p>
            <a:r>
              <a:rPr lang="en-US" sz="1600" dirty="0">
                <a:solidFill>
                  <a:schemeClr val="tx1"/>
                </a:solidFill>
              </a:rPr>
              <a:t>Introducing HDFS bridge for direct &amp; fully parallelized </a:t>
            </a:r>
            <a:r>
              <a:rPr lang="en-US" sz="1600" dirty="0" smtClean="0">
                <a:solidFill>
                  <a:schemeClr val="tx1"/>
                </a:solidFill>
              </a:rPr>
              <a:t>access </a:t>
            </a:r>
            <a:r>
              <a:rPr lang="en-US" sz="1600" dirty="0">
                <a:solidFill>
                  <a:schemeClr val="tx1"/>
                </a:solidFill>
              </a:rPr>
              <a:t>of data in HDFS</a:t>
            </a:r>
            <a:br>
              <a:rPr lang="en-US" sz="1600" dirty="0">
                <a:solidFill>
                  <a:schemeClr val="tx1"/>
                </a:solidFill>
              </a:rPr>
            </a:br>
            <a:endParaRPr lang="en-US" sz="1600" dirty="0">
              <a:solidFill>
                <a:schemeClr val="tx1"/>
              </a:solidFill>
            </a:endParaRPr>
          </a:p>
          <a:p>
            <a:r>
              <a:rPr lang="en-US" sz="1600" dirty="0">
                <a:solidFill>
                  <a:schemeClr val="tx1"/>
                </a:solidFill>
              </a:rPr>
              <a:t>Joining ‘on-the-fly’ PDW data with data from HDFS</a:t>
            </a:r>
            <a:br>
              <a:rPr lang="en-US" sz="1600" dirty="0">
                <a:solidFill>
                  <a:schemeClr val="tx1"/>
                </a:solidFill>
              </a:rPr>
            </a:br>
            <a:r>
              <a:rPr lang="en-US" sz="1600" dirty="0">
                <a:solidFill>
                  <a:schemeClr val="tx1"/>
                </a:solidFill>
              </a:rPr>
              <a:t> </a:t>
            </a:r>
          </a:p>
          <a:p>
            <a:r>
              <a:rPr lang="en-US" sz="1600" dirty="0">
                <a:solidFill>
                  <a:schemeClr val="tx1"/>
                </a:solidFill>
              </a:rPr>
              <a:t>Basic/Minimal Statistic Support for data coming from HDFS </a:t>
            </a:r>
            <a:br>
              <a:rPr lang="en-US" sz="1600" dirty="0">
                <a:solidFill>
                  <a:schemeClr val="tx1"/>
                </a:solidFill>
              </a:rPr>
            </a:br>
            <a:endParaRPr lang="en-US" sz="1600" dirty="0">
              <a:solidFill>
                <a:schemeClr val="tx1"/>
              </a:solidFill>
            </a:endParaRPr>
          </a:p>
          <a:p>
            <a:r>
              <a:rPr lang="en-US" sz="1600" dirty="0">
                <a:solidFill>
                  <a:schemeClr val="tx1"/>
                </a:solidFill>
              </a:rPr>
              <a:t>Parallel import of data from HDFS in PDW tables for </a:t>
            </a:r>
            <a:r>
              <a:rPr lang="en-US" sz="1600" dirty="0" smtClean="0">
                <a:solidFill>
                  <a:schemeClr val="tx1"/>
                </a:solidFill>
              </a:rPr>
              <a:t>persistent </a:t>
            </a:r>
            <a:r>
              <a:rPr lang="en-US" sz="1600" dirty="0">
                <a:solidFill>
                  <a:schemeClr val="tx1"/>
                </a:solidFill>
              </a:rPr>
              <a:t>storage (CTAS)</a:t>
            </a:r>
            <a:br>
              <a:rPr lang="en-US" sz="1600" dirty="0">
                <a:solidFill>
                  <a:schemeClr val="tx1"/>
                </a:solidFill>
              </a:rPr>
            </a:br>
            <a:endParaRPr lang="en-US" sz="1600" dirty="0">
              <a:solidFill>
                <a:schemeClr val="tx1"/>
              </a:solidFill>
            </a:endParaRPr>
          </a:p>
          <a:p>
            <a:r>
              <a:rPr lang="en-US" sz="1600" dirty="0">
                <a:solidFill>
                  <a:schemeClr val="tx1"/>
                </a:solidFill>
              </a:rPr>
              <a:t>Parallel export of PDW data into HDFS including </a:t>
            </a:r>
            <a:r>
              <a:rPr lang="en-US" sz="1600" dirty="0" smtClean="0">
                <a:solidFill>
                  <a:schemeClr val="tx1"/>
                </a:solidFill>
              </a:rPr>
              <a:t>‘</a:t>
            </a:r>
            <a:r>
              <a:rPr lang="en-US" sz="1600" dirty="0">
                <a:solidFill>
                  <a:schemeClr val="tx1"/>
                </a:solidFill>
              </a:rPr>
              <a:t>round-tripping’ of data (CETAS)</a:t>
            </a:r>
            <a:br>
              <a:rPr lang="en-US" sz="1600" dirty="0">
                <a:solidFill>
                  <a:schemeClr val="tx1"/>
                </a:solidFill>
              </a:rPr>
            </a:br>
            <a:endParaRPr lang="en-US" sz="1600" dirty="0">
              <a:solidFill>
                <a:schemeClr val="tx1"/>
              </a:solidFill>
            </a:endParaRPr>
          </a:p>
          <a:p>
            <a:r>
              <a:rPr lang="en-US" sz="1600" dirty="0">
                <a:solidFill>
                  <a:schemeClr val="tx1"/>
                </a:solidFill>
              </a:rPr>
              <a:t>Support for various </a:t>
            </a:r>
            <a:r>
              <a:rPr lang="en-US" sz="1600" dirty="0" err="1">
                <a:solidFill>
                  <a:schemeClr val="tx1"/>
                </a:solidFill>
              </a:rPr>
              <a:t>Hadoop</a:t>
            </a:r>
            <a:r>
              <a:rPr lang="en-US" sz="1600" dirty="0">
                <a:solidFill>
                  <a:schemeClr val="tx1"/>
                </a:solidFill>
              </a:rPr>
              <a:t> distributions </a:t>
            </a:r>
          </a:p>
        </p:txBody>
      </p:sp>
      <p:grpSp>
        <p:nvGrpSpPr>
          <p:cNvPr id="4" name="Group 3"/>
          <p:cNvGrpSpPr/>
          <p:nvPr/>
        </p:nvGrpSpPr>
        <p:grpSpPr>
          <a:xfrm>
            <a:off x="746179" y="1052662"/>
            <a:ext cx="388335" cy="313952"/>
            <a:chOff x="3505200" y="4946175"/>
            <a:chExt cx="517780" cy="418603"/>
          </a:xfrm>
        </p:grpSpPr>
        <p:sp>
          <p:nvSpPr>
            <p:cNvPr id="5" name="Oval 4"/>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6" name="TextBox 5"/>
            <p:cNvSpPr txBox="1"/>
            <p:nvPr/>
          </p:nvSpPr>
          <p:spPr>
            <a:xfrm>
              <a:off x="3505200" y="4964668"/>
              <a:ext cx="517780" cy="400110"/>
            </a:xfrm>
            <a:prstGeom prst="rect">
              <a:avLst/>
            </a:prstGeom>
            <a:noFill/>
          </p:spPr>
          <p:txBody>
            <a:bodyPr wrap="square" rtlCol="0">
              <a:spAutoFit/>
            </a:bodyPr>
            <a:lstStyle/>
            <a:p>
              <a:pPr algn="ctr"/>
              <a:r>
                <a:rPr lang="en-US" sz="1350" dirty="0"/>
                <a:t>1.</a:t>
              </a:r>
            </a:p>
          </p:txBody>
        </p:sp>
      </p:grpSp>
      <p:grpSp>
        <p:nvGrpSpPr>
          <p:cNvPr id="7" name="Group 6"/>
          <p:cNvGrpSpPr/>
          <p:nvPr/>
        </p:nvGrpSpPr>
        <p:grpSpPr>
          <a:xfrm>
            <a:off x="753692" y="1558549"/>
            <a:ext cx="388335" cy="313952"/>
            <a:chOff x="3505200" y="4946175"/>
            <a:chExt cx="517780" cy="418603"/>
          </a:xfrm>
        </p:grpSpPr>
        <p:sp>
          <p:nvSpPr>
            <p:cNvPr id="8" name="Oval 7"/>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9" name="TextBox 8"/>
            <p:cNvSpPr txBox="1"/>
            <p:nvPr/>
          </p:nvSpPr>
          <p:spPr>
            <a:xfrm>
              <a:off x="3505200" y="4964668"/>
              <a:ext cx="517780" cy="400110"/>
            </a:xfrm>
            <a:prstGeom prst="rect">
              <a:avLst/>
            </a:prstGeom>
            <a:noFill/>
          </p:spPr>
          <p:txBody>
            <a:bodyPr wrap="square" rtlCol="0">
              <a:spAutoFit/>
            </a:bodyPr>
            <a:lstStyle/>
            <a:p>
              <a:pPr algn="ctr"/>
              <a:r>
                <a:rPr lang="en-US" sz="1350" dirty="0"/>
                <a:t>2.</a:t>
              </a:r>
            </a:p>
          </p:txBody>
        </p:sp>
      </p:grpSp>
      <p:grpSp>
        <p:nvGrpSpPr>
          <p:cNvPr id="12" name="Group 11"/>
          <p:cNvGrpSpPr/>
          <p:nvPr/>
        </p:nvGrpSpPr>
        <p:grpSpPr>
          <a:xfrm>
            <a:off x="739769" y="2100739"/>
            <a:ext cx="388335" cy="313952"/>
            <a:chOff x="3505200" y="4946175"/>
            <a:chExt cx="517780" cy="418603"/>
          </a:xfrm>
        </p:grpSpPr>
        <p:sp>
          <p:nvSpPr>
            <p:cNvPr id="13" name="Oval 12"/>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14" name="TextBox 13"/>
            <p:cNvSpPr txBox="1"/>
            <p:nvPr/>
          </p:nvSpPr>
          <p:spPr>
            <a:xfrm>
              <a:off x="3505200" y="4964668"/>
              <a:ext cx="517780" cy="400110"/>
            </a:xfrm>
            <a:prstGeom prst="rect">
              <a:avLst/>
            </a:prstGeom>
            <a:noFill/>
          </p:spPr>
          <p:txBody>
            <a:bodyPr wrap="square" rtlCol="0">
              <a:spAutoFit/>
            </a:bodyPr>
            <a:lstStyle/>
            <a:p>
              <a:pPr algn="ctr"/>
              <a:r>
                <a:rPr lang="en-US" sz="1350" dirty="0"/>
                <a:t>3.</a:t>
              </a:r>
            </a:p>
          </p:txBody>
        </p:sp>
      </p:grpSp>
      <p:grpSp>
        <p:nvGrpSpPr>
          <p:cNvPr id="18" name="Group 17"/>
          <p:cNvGrpSpPr/>
          <p:nvPr/>
        </p:nvGrpSpPr>
        <p:grpSpPr>
          <a:xfrm>
            <a:off x="752588" y="2616310"/>
            <a:ext cx="388335" cy="313952"/>
            <a:chOff x="3505200" y="4946175"/>
            <a:chExt cx="517780" cy="418603"/>
          </a:xfrm>
        </p:grpSpPr>
        <p:sp>
          <p:nvSpPr>
            <p:cNvPr id="19" name="Oval 18"/>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20" name="TextBox 19"/>
            <p:cNvSpPr txBox="1"/>
            <p:nvPr/>
          </p:nvSpPr>
          <p:spPr>
            <a:xfrm>
              <a:off x="3505200" y="4964668"/>
              <a:ext cx="517780" cy="400110"/>
            </a:xfrm>
            <a:prstGeom prst="rect">
              <a:avLst/>
            </a:prstGeom>
            <a:noFill/>
          </p:spPr>
          <p:txBody>
            <a:bodyPr wrap="square" rtlCol="0">
              <a:spAutoFit/>
            </a:bodyPr>
            <a:lstStyle/>
            <a:p>
              <a:pPr algn="ctr"/>
              <a:r>
                <a:rPr lang="en-US" sz="1350" dirty="0"/>
                <a:t>4.</a:t>
              </a:r>
            </a:p>
          </p:txBody>
        </p:sp>
      </p:grpSp>
      <p:grpSp>
        <p:nvGrpSpPr>
          <p:cNvPr id="24" name="Group 23"/>
          <p:cNvGrpSpPr/>
          <p:nvPr/>
        </p:nvGrpSpPr>
        <p:grpSpPr>
          <a:xfrm>
            <a:off x="746179" y="3147844"/>
            <a:ext cx="388335" cy="313952"/>
            <a:chOff x="3505200" y="4946175"/>
            <a:chExt cx="517780" cy="418603"/>
          </a:xfrm>
        </p:grpSpPr>
        <p:sp>
          <p:nvSpPr>
            <p:cNvPr id="25" name="Oval 24"/>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26" name="TextBox 25"/>
            <p:cNvSpPr txBox="1"/>
            <p:nvPr/>
          </p:nvSpPr>
          <p:spPr>
            <a:xfrm>
              <a:off x="3505200" y="4964668"/>
              <a:ext cx="517780" cy="400110"/>
            </a:xfrm>
            <a:prstGeom prst="rect">
              <a:avLst/>
            </a:prstGeom>
            <a:noFill/>
          </p:spPr>
          <p:txBody>
            <a:bodyPr wrap="square" rtlCol="0">
              <a:spAutoFit/>
            </a:bodyPr>
            <a:lstStyle/>
            <a:p>
              <a:pPr algn="ctr"/>
              <a:r>
                <a:rPr lang="en-US" sz="1350" dirty="0"/>
                <a:t>5.</a:t>
              </a:r>
            </a:p>
          </p:txBody>
        </p:sp>
      </p:grpSp>
      <p:grpSp>
        <p:nvGrpSpPr>
          <p:cNvPr id="30" name="Group 29"/>
          <p:cNvGrpSpPr/>
          <p:nvPr/>
        </p:nvGrpSpPr>
        <p:grpSpPr>
          <a:xfrm>
            <a:off x="746179" y="3675755"/>
            <a:ext cx="388335" cy="313952"/>
            <a:chOff x="3505200" y="4946175"/>
            <a:chExt cx="517780" cy="418603"/>
          </a:xfrm>
        </p:grpSpPr>
        <p:sp>
          <p:nvSpPr>
            <p:cNvPr id="31" name="Oval 30"/>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32" name="TextBox 31"/>
            <p:cNvSpPr txBox="1"/>
            <p:nvPr/>
          </p:nvSpPr>
          <p:spPr>
            <a:xfrm>
              <a:off x="3505200" y="4964668"/>
              <a:ext cx="517780" cy="400110"/>
            </a:xfrm>
            <a:prstGeom prst="rect">
              <a:avLst/>
            </a:prstGeom>
            <a:noFill/>
          </p:spPr>
          <p:txBody>
            <a:bodyPr wrap="square" rtlCol="0">
              <a:spAutoFit/>
            </a:bodyPr>
            <a:lstStyle/>
            <a:p>
              <a:pPr algn="ctr"/>
              <a:r>
                <a:rPr lang="en-US" sz="1350" dirty="0"/>
                <a:t>6.</a:t>
              </a:r>
            </a:p>
          </p:txBody>
        </p:sp>
      </p:grpSp>
      <p:grpSp>
        <p:nvGrpSpPr>
          <p:cNvPr id="37" name="Group 36"/>
          <p:cNvGrpSpPr/>
          <p:nvPr/>
        </p:nvGrpSpPr>
        <p:grpSpPr>
          <a:xfrm>
            <a:off x="748387" y="4208509"/>
            <a:ext cx="388335" cy="313952"/>
            <a:chOff x="3505200" y="4946175"/>
            <a:chExt cx="517780" cy="418603"/>
          </a:xfrm>
        </p:grpSpPr>
        <p:sp>
          <p:nvSpPr>
            <p:cNvPr id="38" name="Oval 37"/>
            <p:cNvSpPr/>
            <p:nvPr/>
          </p:nvSpPr>
          <p:spPr>
            <a:xfrm>
              <a:off x="3530175" y="4946175"/>
              <a:ext cx="438556" cy="403291"/>
            </a:xfrm>
            <a:prstGeom prst="ellipse">
              <a:avLst/>
            </a:prstGeom>
            <a:ln/>
          </p:spPr>
          <p:style>
            <a:lnRef idx="1">
              <a:schemeClr val="dk1"/>
            </a:lnRef>
            <a:fillRef idx="2">
              <a:schemeClr val="dk1"/>
            </a:fillRef>
            <a:effectRef idx="1">
              <a:schemeClr val="dk1"/>
            </a:effectRef>
            <a:fontRef idx="minor">
              <a:schemeClr val="dk1"/>
            </a:fontRef>
          </p:style>
        </p:sp>
        <p:sp>
          <p:nvSpPr>
            <p:cNvPr id="39" name="TextBox 38"/>
            <p:cNvSpPr txBox="1"/>
            <p:nvPr/>
          </p:nvSpPr>
          <p:spPr>
            <a:xfrm>
              <a:off x="3505200" y="4964668"/>
              <a:ext cx="517780" cy="400110"/>
            </a:xfrm>
            <a:prstGeom prst="rect">
              <a:avLst/>
            </a:prstGeom>
            <a:noFill/>
          </p:spPr>
          <p:txBody>
            <a:bodyPr wrap="square" rtlCol="0">
              <a:spAutoFit/>
            </a:bodyPr>
            <a:lstStyle/>
            <a:p>
              <a:pPr algn="ctr"/>
              <a:r>
                <a:rPr lang="en-US" sz="1350" dirty="0"/>
                <a:t>7.</a:t>
              </a:r>
            </a:p>
          </p:txBody>
        </p:sp>
      </p:grpSp>
    </p:spTree>
    <p:extLst>
      <p:ext uri="{BB962C8B-B14F-4D97-AF65-F5344CB8AC3E}">
        <p14:creationId xmlns:p14="http://schemas.microsoft.com/office/powerpoint/2010/main" val="1326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 calcmode="lin" valueType="num">
                                      <p:cBhvr additive="base">
                                        <p:cTn id="5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 calcmode="lin" valueType="num">
                                      <p:cBhvr additive="base">
                                        <p:cTn id="6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4355"/>
            <a:ext cx="8229600" cy="514350"/>
          </a:xfrm>
        </p:spPr>
        <p:txBody>
          <a:bodyPr/>
          <a:lstStyle/>
          <a:p>
            <a:r>
              <a:rPr lang="en-US" dirty="0" smtClean="0"/>
              <a:t>Related PASS Sessions &amp; References</a:t>
            </a:r>
            <a:endParaRPr lang="en-US" dirty="0"/>
          </a:p>
        </p:txBody>
      </p:sp>
      <p:sp>
        <p:nvSpPr>
          <p:cNvPr id="4" name="Rectangle 3"/>
          <p:cNvSpPr/>
          <p:nvPr/>
        </p:nvSpPr>
        <p:spPr>
          <a:xfrm>
            <a:off x="1" y="3352243"/>
            <a:ext cx="9144000" cy="469129"/>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t>Online Advertising: Hybrid Approach to Large-Scale Data Analysis [DAV-303-M] – Friday April 12, 2:45pm-3:45pm </a:t>
            </a:r>
            <a:r>
              <a:rPr lang="en-US" sz="1400" dirty="0" smtClean="0"/>
              <a:t/>
            </a:r>
            <a:br>
              <a:rPr lang="en-US" sz="1400" dirty="0" smtClean="0"/>
            </a:br>
            <a:r>
              <a:rPr lang="en-US" sz="1400" dirty="0" smtClean="0"/>
              <a:t>Speakers:</a:t>
            </a:r>
            <a:r>
              <a:rPr lang="en-US" sz="1400" dirty="0"/>
              <a:t> </a:t>
            </a:r>
            <a:r>
              <a:rPr lang="en-US" sz="1400" dirty="0" smtClean="0"/>
              <a:t>Dmitri Tchikatilov, Anna Skobodzinski, Trevor </a:t>
            </a:r>
            <a:r>
              <a:rPr lang="en-US" sz="1400" dirty="0" err="1" smtClean="0"/>
              <a:t>Attridge</a:t>
            </a:r>
            <a:r>
              <a:rPr lang="en-US" sz="1400" dirty="0" smtClean="0"/>
              <a:t>, Christian Bonilla @ Sheraton 3</a:t>
            </a:r>
            <a:endParaRPr lang="en-US" sz="1400" dirty="0"/>
          </a:p>
        </p:txBody>
      </p:sp>
      <p:sp>
        <p:nvSpPr>
          <p:cNvPr id="5" name="Rectangle 4"/>
          <p:cNvSpPr/>
          <p:nvPr/>
        </p:nvSpPr>
        <p:spPr>
          <a:xfrm>
            <a:off x="1" y="2455877"/>
            <a:ext cx="9144000" cy="478392"/>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Content Placeholder 2"/>
          <p:cNvSpPr>
            <a:spLocks noGrp="1"/>
          </p:cNvSpPr>
          <p:nvPr>
            <p:ph idx="1"/>
          </p:nvPr>
        </p:nvSpPr>
        <p:spPr>
          <a:xfrm>
            <a:off x="0" y="2417131"/>
            <a:ext cx="9058759" cy="581791"/>
          </a:xfrm>
        </p:spPr>
        <p:txBody>
          <a:bodyPr>
            <a:normAutofit/>
          </a:bodyPr>
          <a:lstStyle/>
          <a:p>
            <a:r>
              <a:rPr lang="en-US" sz="1400" dirty="0" smtClean="0">
                <a:solidFill>
                  <a:schemeClr val="bg1"/>
                </a:solidFill>
              </a:rPr>
              <a:t>PDW Architecture Gets Real: Customer Implementations [</a:t>
            </a:r>
            <a:r>
              <a:rPr lang="en-US" sz="1400" dirty="0">
                <a:solidFill>
                  <a:schemeClr val="bg1"/>
                </a:solidFill>
              </a:rPr>
              <a:t>SA-300-M] - Friday April 12, </a:t>
            </a:r>
            <a:r>
              <a:rPr lang="en-US" sz="1400" dirty="0" smtClean="0">
                <a:solidFill>
                  <a:schemeClr val="bg1"/>
                </a:solidFill>
              </a:rPr>
              <a:t>10am-11am</a:t>
            </a:r>
            <a:br>
              <a:rPr lang="en-US" sz="1400" dirty="0" smtClean="0">
                <a:solidFill>
                  <a:schemeClr val="bg1"/>
                </a:solidFill>
              </a:rPr>
            </a:br>
            <a:r>
              <a:rPr lang="en-US" sz="1400" dirty="0" smtClean="0">
                <a:solidFill>
                  <a:schemeClr val="bg1"/>
                </a:solidFill>
              </a:rPr>
              <a:t>Speakers: Murshed Zaman and Brian Walker @ Sheraton 3</a:t>
            </a:r>
          </a:p>
        </p:txBody>
      </p:sp>
      <p:sp>
        <p:nvSpPr>
          <p:cNvPr id="8" name="Rectangle 7"/>
          <p:cNvSpPr/>
          <p:nvPr/>
        </p:nvSpPr>
        <p:spPr>
          <a:xfrm>
            <a:off x="1" y="1482018"/>
            <a:ext cx="9144000" cy="517263"/>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Content Placeholder 2"/>
          <p:cNvSpPr txBox="1">
            <a:spLocks/>
          </p:cNvSpPr>
          <p:nvPr/>
        </p:nvSpPr>
        <p:spPr>
          <a:xfrm>
            <a:off x="-20666" y="1491034"/>
            <a:ext cx="9058759" cy="581791"/>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3"/>
              </a:buClr>
              <a:buFont typeface="Arial"/>
              <a:buNone/>
              <a:defRPr lang="en-US" sz="2000" kern="1200">
                <a:solidFill>
                  <a:schemeClr val="tx1">
                    <a:lumMod val="75000"/>
                    <a:lumOff val="25000"/>
                  </a:schemeClr>
                </a:solidFill>
                <a:latin typeface="+mn-lt"/>
                <a:ea typeface="+mn-ea"/>
                <a:cs typeface="Segoe"/>
              </a:defRPr>
            </a:lvl1pPr>
            <a:lvl2pPr marL="342900" indent="-342900" algn="l" defTabSz="914400" rtl="0" eaLnBrk="1" latinLnBrk="0" hangingPunct="1">
              <a:spcBef>
                <a:spcPct val="20000"/>
              </a:spcBef>
              <a:buClr>
                <a:schemeClr val="accent3"/>
              </a:buClr>
              <a:buFont typeface="Arial"/>
              <a:buChar char="•"/>
              <a:defRPr lang="en-US" sz="1800" kern="1200">
                <a:solidFill>
                  <a:schemeClr val="tx1">
                    <a:lumMod val="75000"/>
                    <a:lumOff val="25000"/>
                  </a:schemeClr>
                </a:solidFill>
                <a:latin typeface="+mn-lt"/>
                <a:ea typeface="+mn-ea"/>
                <a:cs typeface="Segoe"/>
              </a:defRPr>
            </a:lvl2pPr>
            <a:lvl3pPr marL="638175" indent="-342900" algn="l" defTabSz="914400" rtl="0" eaLnBrk="1" latinLnBrk="0" hangingPunct="1">
              <a:spcBef>
                <a:spcPct val="20000"/>
              </a:spcBef>
              <a:buClr>
                <a:schemeClr val="accent3"/>
              </a:buClr>
              <a:buFont typeface="Arial"/>
              <a:buChar char="•"/>
              <a:defRPr lang="en-US" sz="1600" kern="1200">
                <a:solidFill>
                  <a:schemeClr val="tx1">
                    <a:lumMod val="75000"/>
                    <a:lumOff val="25000"/>
                  </a:schemeClr>
                </a:solidFill>
                <a:latin typeface="+mn-lt"/>
                <a:ea typeface="+mn-ea"/>
                <a:cs typeface="Segoe"/>
              </a:defRPr>
            </a:lvl3pPr>
            <a:lvl4pPr marL="922338" indent="-342900" algn="l" defTabSz="914400" rtl="0" eaLnBrk="1" latinLnBrk="0" hangingPunct="1">
              <a:spcBef>
                <a:spcPct val="20000"/>
              </a:spcBef>
              <a:buClr>
                <a:schemeClr val="accent3"/>
              </a:buClr>
              <a:buFont typeface="Arial"/>
              <a:buChar char="•"/>
              <a:defRPr lang="en-US" sz="1600" kern="1200">
                <a:solidFill>
                  <a:schemeClr val="tx1">
                    <a:lumMod val="75000"/>
                    <a:lumOff val="25000"/>
                  </a:schemeClr>
                </a:solidFill>
                <a:latin typeface="+mn-lt"/>
                <a:ea typeface="+mn-ea"/>
                <a:cs typeface="Segoe"/>
              </a:defRPr>
            </a:lvl4pPr>
            <a:lvl5pPr marL="1189038" indent="-342900" algn="l" defTabSz="914400" rtl="0" eaLnBrk="1" latinLnBrk="0" hangingPunct="1">
              <a:spcBef>
                <a:spcPct val="20000"/>
              </a:spcBef>
              <a:buClr>
                <a:schemeClr val="accent3"/>
              </a:buClr>
              <a:buFont typeface="Arial"/>
              <a:buChar char="•"/>
              <a:defRPr lang="en-US" sz="1600" kern="1200">
                <a:solidFill>
                  <a:schemeClr val="tx1">
                    <a:lumMod val="75000"/>
                    <a:lumOff val="25000"/>
                  </a:schemeClr>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err="1" smtClean="0">
                <a:solidFill>
                  <a:schemeClr val="bg1"/>
                </a:solidFill>
              </a:rPr>
              <a:t>Polybase</a:t>
            </a:r>
            <a:r>
              <a:rPr lang="en-US" sz="1400" dirty="0" smtClean="0">
                <a:solidFill>
                  <a:schemeClr val="bg1"/>
                </a:solidFill>
              </a:rPr>
              <a:t> – SQL Server Website </a:t>
            </a:r>
            <a:r>
              <a:rPr lang="en-US" sz="1400" dirty="0">
                <a:solidFill>
                  <a:schemeClr val="bg1"/>
                </a:solidFill>
              </a:rPr>
              <a:t/>
            </a:r>
            <a:br>
              <a:rPr lang="en-US" sz="1400" dirty="0">
                <a:solidFill>
                  <a:schemeClr val="bg1"/>
                </a:solidFill>
              </a:rPr>
            </a:br>
            <a:r>
              <a:rPr lang="en-US" sz="1400" dirty="0">
                <a:solidFill>
                  <a:schemeClr val="bg1"/>
                </a:solidFill>
              </a:rPr>
              <a:t>http://</a:t>
            </a:r>
            <a:r>
              <a:rPr lang="en-US" sz="1400" dirty="0" smtClean="0">
                <a:solidFill>
                  <a:schemeClr val="bg1"/>
                </a:solidFill>
              </a:rPr>
              <a:t>www.microsoft.com/en-us/sqlserver/solutions-technologies/data-warehousing/polybase.aspx </a:t>
            </a:r>
          </a:p>
        </p:txBody>
      </p:sp>
    </p:spTree>
    <p:extLst>
      <p:ext uri="{BB962C8B-B14F-4D97-AF65-F5344CB8AC3E}">
        <p14:creationId xmlns:p14="http://schemas.microsoft.com/office/powerpoint/2010/main" val="3972792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634" y="294098"/>
            <a:ext cx="8229600" cy="514350"/>
          </a:xfrm>
        </p:spPr>
        <p:txBody>
          <a:bodyPr/>
          <a:lstStyle/>
          <a:p>
            <a:r>
              <a:rPr lang="en-US" dirty="0" smtClean="0"/>
              <a:t> Agenda	</a:t>
            </a:r>
            <a:endParaRPr lang="en-US" dirty="0"/>
          </a:p>
        </p:txBody>
      </p:sp>
      <p:sp>
        <p:nvSpPr>
          <p:cNvPr id="138" name="Content Placeholder 2"/>
          <p:cNvSpPr>
            <a:spLocks noGrp="1"/>
          </p:cNvSpPr>
          <p:nvPr>
            <p:ph idx="1"/>
          </p:nvPr>
        </p:nvSpPr>
        <p:spPr/>
        <p:txBody>
          <a:bodyPr/>
          <a:lstStyle/>
          <a:p>
            <a:pPr marL="514350" indent="-514350">
              <a:buFont typeface="+mj-lt"/>
              <a:buAutoNum type="romanUcPeriod"/>
            </a:pPr>
            <a:r>
              <a:rPr lang="en-US" dirty="0" smtClean="0"/>
              <a:t>Motivation – Why </a:t>
            </a:r>
            <a:r>
              <a:rPr lang="en-US" dirty="0" err="1" smtClean="0"/>
              <a:t>Polybase</a:t>
            </a:r>
            <a:r>
              <a:rPr lang="en-US" dirty="0" smtClean="0"/>
              <a:t> at all? </a:t>
            </a:r>
          </a:p>
          <a:p>
            <a:pPr marL="514350" indent="-514350">
              <a:buFont typeface="+mj-lt"/>
              <a:buAutoNum type="romanUcPeriod"/>
            </a:pPr>
            <a:r>
              <a:rPr lang="en-US" dirty="0" smtClean="0"/>
              <a:t>Concept of External </a:t>
            </a:r>
            <a:r>
              <a:rPr lang="en-US" dirty="0"/>
              <a:t>T</a:t>
            </a:r>
            <a:r>
              <a:rPr lang="en-US" dirty="0" smtClean="0"/>
              <a:t>ables </a:t>
            </a:r>
          </a:p>
          <a:p>
            <a:pPr marL="514350" indent="-514350">
              <a:buFont typeface="+mj-lt"/>
              <a:buAutoNum type="romanUcPeriod"/>
            </a:pPr>
            <a:r>
              <a:rPr lang="en-US" dirty="0" smtClean="0"/>
              <a:t>Querying non-relational data in HDFS</a:t>
            </a:r>
          </a:p>
          <a:p>
            <a:pPr marL="514350" indent="-514350">
              <a:buFont typeface="+mj-lt"/>
              <a:buAutoNum type="romanUcPeriod"/>
            </a:pPr>
            <a:r>
              <a:rPr lang="en-US" dirty="0" smtClean="0"/>
              <a:t>Parallel </a:t>
            </a:r>
            <a:r>
              <a:rPr lang="en-US" dirty="0"/>
              <a:t>d</a:t>
            </a:r>
            <a:r>
              <a:rPr lang="en-US" dirty="0" smtClean="0"/>
              <a:t>ata import from HDFS &amp; data </a:t>
            </a:r>
            <a:r>
              <a:rPr lang="en-US" dirty="0"/>
              <a:t>e</a:t>
            </a:r>
            <a:r>
              <a:rPr lang="en-US" dirty="0" smtClean="0"/>
              <a:t>xport into HDFS </a:t>
            </a:r>
          </a:p>
          <a:p>
            <a:pPr marL="514350" indent="-514350">
              <a:buFont typeface="+mj-lt"/>
              <a:buAutoNum type="romanUcPeriod"/>
            </a:pPr>
            <a:r>
              <a:rPr lang="en-US" dirty="0" smtClean="0"/>
              <a:t>Prerequisites &amp; Configuration settings </a:t>
            </a:r>
          </a:p>
          <a:p>
            <a:pPr marL="514350" indent="-514350">
              <a:buFont typeface="+mj-lt"/>
              <a:buAutoNum type="romanUcPeriod"/>
            </a:pPr>
            <a:r>
              <a:rPr lang="en-US" dirty="0" smtClean="0"/>
              <a:t>Summary</a:t>
            </a:r>
            <a:endParaRPr lang="en-US" dirty="0"/>
          </a:p>
        </p:txBody>
      </p:sp>
    </p:spTree>
    <p:extLst>
      <p:ext uri="{BB962C8B-B14F-4D97-AF65-F5344CB8AC3E}">
        <p14:creationId xmlns:p14="http://schemas.microsoft.com/office/powerpoint/2010/main" val="188707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3" indent="0"/>
            <a:r>
              <a:rPr lang="en-US" sz="3600" dirty="0" smtClean="0">
                <a:solidFill>
                  <a:schemeClr val="tx1">
                    <a:lumMod val="50000"/>
                    <a:lumOff val="50000"/>
                  </a:schemeClr>
                </a:solidFill>
                <a:latin typeface="+mn-lt"/>
              </a:rPr>
              <a:t>Win a Microsoft Surface Pro! </a:t>
            </a:r>
          </a:p>
        </p:txBody>
      </p:sp>
      <p:sp>
        <p:nvSpPr>
          <p:cNvPr id="11" name="Content Placeholder 2"/>
          <p:cNvSpPr>
            <a:spLocks noGrp="1"/>
          </p:cNvSpPr>
          <p:nvPr>
            <p:ph idx="1"/>
          </p:nvPr>
        </p:nvSpPr>
        <p:spPr>
          <a:xfrm>
            <a:off x="434634" y="1246522"/>
            <a:ext cx="8229600" cy="3466058"/>
          </a:xfrm>
        </p:spPr>
        <p:txBody>
          <a:bodyPr>
            <a:normAutofit lnSpcReduction="10000"/>
          </a:bodyPr>
          <a:lstStyle/>
          <a:p>
            <a:pPr marL="0" indent="0">
              <a:buNone/>
            </a:pPr>
            <a:r>
              <a:rPr lang="en-US" sz="1800" dirty="0" smtClean="0"/>
              <a:t>Complete an online </a:t>
            </a:r>
            <a:r>
              <a:rPr lang="en-US" sz="1800" b="1" dirty="0" smtClean="0"/>
              <a:t>SESSION EVALUATION </a:t>
            </a:r>
            <a:r>
              <a:rPr lang="en-US" sz="1800" dirty="0" smtClean="0"/>
              <a:t/>
            </a:r>
            <a:br>
              <a:rPr lang="en-US" sz="1800" dirty="0" smtClean="0"/>
            </a:br>
            <a:r>
              <a:rPr lang="en-US" sz="1800" dirty="0" smtClean="0"/>
              <a:t>to be entered into the draw. </a:t>
            </a:r>
            <a:br>
              <a:rPr lang="en-US" sz="1800" dirty="0" smtClean="0"/>
            </a:br>
            <a:endParaRPr lang="en-US" sz="1800" dirty="0" smtClean="0"/>
          </a:p>
          <a:p>
            <a:pPr marL="0" indent="0">
              <a:buNone/>
            </a:pPr>
            <a:r>
              <a:rPr lang="en-US" sz="1800" b="1" dirty="0" smtClean="0"/>
              <a:t>Draw closes April 12, 11:59pm CT</a:t>
            </a:r>
            <a:r>
              <a:rPr lang="en-US" sz="1800" dirty="0" smtClean="0"/>
              <a:t/>
            </a:r>
            <a:br>
              <a:rPr lang="en-US" sz="1800" dirty="0" smtClean="0"/>
            </a:br>
            <a:r>
              <a:rPr lang="en-US" sz="1800" dirty="0" smtClean="0"/>
              <a:t>Winners will be announced on the PASS BA </a:t>
            </a:r>
            <a:br>
              <a:rPr lang="en-US" sz="1800" dirty="0" smtClean="0"/>
            </a:br>
            <a:r>
              <a:rPr lang="en-US" sz="1800" dirty="0" smtClean="0"/>
              <a:t>Conference website and on Twitter. </a:t>
            </a:r>
            <a:r>
              <a:rPr lang="en-US" sz="1800" dirty="0"/>
              <a:t/>
            </a:r>
            <a:br>
              <a:rPr lang="en-US" sz="1800" dirty="0"/>
            </a:br>
            <a:endParaRPr lang="en-US" sz="1800" dirty="0" smtClean="0"/>
          </a:p>
          <a:p>
            <a:pPr marL="0" indent="0">
              <a:buNone/>
            </a:pPr>
            <a:r>
              <a:rPr lang="en-US" sz="1800" dirty="0" smtClean="0"/>
              <a:t>Go to </a:t>
            </a:r>
            <a:r>
              <a:rPr lang="en-US" sz="1800" b="1" dirty="0" smtClean="0"/>
              <a:t>passbaconference.com/</a:t>
            </a:r>
            <a:r>
              <a:rPr lang="en-US" sz="1800" b="1" dirty="0" err="1" smtClean="0"/>
              <a:t>evals</a:t>
            </a:r>
            <a:r>
              <a:rPr lang="en-US" sz="1800" b="1" dirty="0" smtClean="0"/>
              <a:t> </a:t>
            </a:r>
            <a:r>
              <a:rPr lang="en-US" sz="1800" dirty="0" smtClean="0"/>
              <a:t>or follow the </a:t>
            </a:r>
            <a:r>
              <a:rPr lang="en-US" sz="1800" b="1" dirty="0" smtClean="0"/>
              <a:t>QR code </a:t>
            </a:r>
            <a:r>
              <a:rPr lang="en-US" sz="1800" dirty="0" smtClean="0"/>
              <a:t>link displayed on session signage throughout the conference venue. </a:t>
            </a:r>
            <a:r>
              <a:rPr lang="en-US" sz="1800" b="1" dirty="0" smtClean="0"/>
              <a:t/>
            </a:r>
            <a:br>
              <a:rPr lang="en-US" sz="1800" b="1" dirty="0" smtClean="0"/>
            </a:br>
            <a:endParaRPr lang="en-US" sz="1800" b="1" dirty="0"/>
          </a:p>
          <a:p>
            <a:pPr marL="0" lvl="3" indent="0">
              <a:buNone/>
            </a:pPr>
            <a:r>
              <a:rPr lang="en-US" sz="1900" i="1" dirty="0"/>
              <a:t>Your feedback is important and valuable. All </a:t>
            </a:r>
            <a:r>
              <a:rPr lang="en-US" sz="1900" i="1" dirty="0" smtClean="0"/>
              <a:t>feedback </a:t>
            </a:r>
            <a:r>
              <a:rPr lang="en-US" sz="1900" i="1" dirty="0"/>
              <a:t>will be used to improve and select </a:t>
            </a:r>
            <a:r>
              <a:rPr lang="en-US" sz="1900" i="1" dirty="0" smtClean="0"/>
              <a:t>sessions </a:t>
            </a:r>
            <a:r>
              <a:rPr lang="en-US" sz="1900" i="1" dirty="0"/>
              <a:t>for future events. </a:t>
            </a:r>
          </a:p>
          <a:p>
            <a:pPr marL="0" lvl="3" indent="0">
              <a:buNone/>
            </a:pPr>
            <a:endParaRPr lang="en-US" sz="2500" dirty="0" smtClean="0"/>
          </a:p>
          <a:p>
            <a:pPr lvl="2"/>
            <a:endParaRPr lang="en-US" dirty="0" smtClean="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1304" y="915517"/>
            <a:ext cx="3445786" cy="1937411"/>
          </a:xfrm>
          <a:prstGeom prst="rect">
            <a:avLst/>
          </a:prstGeom>
        </p:spPr>
      </p:pic>
    </p:spTree>
    <p:extLst>
      <p:ext uri="{BB962C8B-B14F-4D97-AF65-F5344CB8AC3E}">
        <p14:creationId xmlns:p14="http://schemas.microsoft.com/office/powerpoint/2010/main" val="20891869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54797" y="3459947"/>
            <a:ext cx="5374084" cy="706657"/>
          </a:xfrm>
        </p:spPr>
        <p:txBody>
          <a:bodyPr>
            <a:normAutofit/>
          </a:bodyPr>
          <a:lstStyle/>
          <a:p>
            <a:pPr algn="r"/>
            <a:r>
              <a:rPr lang="en-US" sz="5400" dirty="0" smtClean="0"/>
              <a:t>Thank you!</a:t>
            </a:r>
            <a:endParaRPr lang="en-US" sz="5400" dirty="0"/>
          </a:p>
        </p:txBody>
      </p:sp>
      <p:pic>
        <p:nvPicPr>
          <p:cNvPr id="8" name="Picture 7" descr="MSFT_Logo.png"/>
          <p:cNvPicPr>
            <a:picLocks noChangeAspect="1"/>
          </p:cNvPicPr>
          <p:nvPr/>
        </p:nvPicPr>
        <p:blipFill>
          <a:blip r:embed="rId2"/>
          <a:stretch>
            <a:fillRect/>
          </a:stretch>
        </p:blipFill>
        <p:spPr>
          <a:xfrm>
            <a:off x="167613" y="4298844"/>
            <a:ext cx="1828833" cy="672632"/>
          </a:xfrm>
          <a:prstGeom prst="rect">
            <a:avLst/>
          </a:prstGeom>
        </p:spPr>
      </p:pic>
      <p:sp>
        <p:nvSpPr>
          <p:cNvPr id="9" name="TextBox 8"/>
          <p:cNvSpPr txBox="1"/>
          <p:nvPr/>
        </p:nvSpPr>
        <p:spPr>
          <a:xfrm>
            <a:off x="277325" y="4202301"/>
            <a:ext cx="1261884" cy="253916"/>
          </a:xfrm>
          <a:prstGeom prst="rect">
            <a:avLst/>
          </a:prstGeom>
          <a:noFill/>
        </p:spPr>
        <p:txBody>
          <a:bodyPr wrap="none" rtlCol="0">
            <a:spAutoFit/>
          </a:bodyPr>
          <a:lstStyle/>
          <a:p>
            <a:r>
              <a:rPr lang="en-US" sz="1050" dirty="0" smtClean="0">
                <a:solidFill>
                  <a:schemeClr val="tx1">
                    <a:lumMod val="50000"/>
                    <a:lumOff val="50000"/>
                  </a:schemeClr>
                </a:solidFill>
              </a:rPr>
              <a:t>Diamond Sponsor</a:t>
            </a:r>
            <a:endParaRPr lang="en-US" sz="1050" dirty="0">
              <a:solidFill>
                <a:schemeClr val="tx1">
                  <a:lumMod val="50000"/>
                  <a:lumOff val="5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0238" y="4432919"/>
            <a:ext cx="976029" cy="404481"/>
          </a:xfrm>
          <a:prstGeom prst="rect">
            <a:avLst/>
          </a:prstGeom>
        </p:spPr>
      </p:pic>
      <p:sp>
        <p:nvSpPr>
          <p:cNvPr id="6" name="TextBox 5"/>
          <p:cNvSpPr txBox="1"/>
          <p:nvPr/>
        </p:nvSpPr>
        <p:spPr>
          <a:xfrm>
            <a:off x="2211165" y="4171886"/>
            <a:ext cx="1236236" cy="253916"/>
          </a:xfrm>
          <a:prstGeom prst="rect">
            <a:avLst/>
          </a:prstGeom>
          <a:noFill/>
        </p:spPr>
        <p:txBody>
          <a:bodyPr wrap="none" rtlCol="0">
            <a:spAutoFit/>
          </a:bodyPr>
          <a:lstStyle/>
          <a:p>
            <a:r>
              <a:rPr lang="en-US" sz="1050" dirty="0">
                <a:solidFill>
                  <a:schemeClr val="tx1">
                    <a:lumMod val="50000"/>
                    <a:lumOff val="50000"/>
                  </a:schemeClr>
                </a:solidFill>
              </a:rPr>
              <a:t>Platinum Sponsor</a:t>
            </a:r>
          </a:p>
        </p:txBody>
      </p:sp>
    </p:spTree>
    <p:extLst>
      <p:ext uri="{BB962C8B-B14F-4D97-AF65-F5344CB8AC3E}">
        <p14:creationId xmlns:p14="http://schemas.microsoft.com/office/powerpoint/2010/main" val="40539225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699542"/>
            <a:ext cx="8675688" cy="1889893"/>
          </a:xfrm>
        </p:spPr>
        <p:txBody>
          <a:bodyPr>
            <a:normAutofit/>
          </a:bodyPr>
          <a:lstStyle/>
          <a:p>
            <a:r>
              <a:rPr lang="de-CH" sz="6000" dirty="0" smtClean="0"/>
              <a:t>New to </a:t>
            </a:r>
            <a:r>
              <a:rPr lang="de-CH" sz="6000" dirty="0"/>
              <a:t>G</a:t>
            </a:r>
            <a:r>
              <a:rPr lang="de-CH" sz="6000" dirty="0" smtClean="0"/>
              <a:t>ame Development</a:t>
            </a:r>
            <a:endParaRPr lang="de-CH" sz="4000" dirty="0"/>
          </a:p>
        </p:txBody>
      </p:sp>
      <p:sp>
        <p:nvSpPr>
          <p:cNvPr id="3" name="Text Placeholder 2"/>
          <p:cNvSpPr>
            <a:spLocks noGrp="1"/>
          </p:cNvSpPr>
          <p:nvPr>
            <p:ph type="body" sz="quarter" idx="11"/>
          </p:nvPr>
        </p:nvSpPr>
        <p:spPr>
          <a:xfrm>
            <a:off x="468313" y="3291830"/>
            <a:ext cx="8207375" cy="1296045"/>
          </a:xfrm>
        </p:spPr>
        <p:txBody>
          <a:bodyPr>
            <a:normAutofit/>
          </a:bodyPr>
          <a:lstStyle/>
          <a:p>
            <a:r>
              <a:rPr lang="de-CH" dirty="0" smtClean="0"/>
              <a:t>Chas. Boyd</a:t>
            </a:r>
          </a:p>
          <a:p>
            <a:r>
              <a:rPr lang="de-CH" dirty="0" smtClean="0"/>
              <a:t>Principal Program Manager</a:t>
            </a:r>
          </a:p>
          <a:p>
            <a:r>
              <a:rPr lang="de-CH" dirty="0" smtClean="0"/>
              <a:t>Microsoft Corporation</a:t>
            </a:r>
          </a:p>
        </p:txBody>
      </p:sp>
    </p:spTree>
    <p:extLst>
      <p:ext uri="{BB962C8B-B14F-4D97-AF65-F5344CB8AC3E}">
        <p14:creationId xmlns:p14="http://schemas.microsoft.com/office/powerpoint/2010/main" val="927983739"/>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US" b="1" dirty="0">
                <a:solidFill>
                  <a:schemeClr val="tx1"/>
                </a:solidFill>
              </a:rPr>
              <a:t>Game Creation for the New </a:t>
            </a:r>
            <a:r>
              <a:rPr lang="en-US" b="1" dirty="0" smtClean="0">
                <a:solidFill>
                  <a:schemeClr val="tx1"/>
                </a:solidFill>
              </a:rPr>
              <a:t>Breed</a:t>
            </a:r>
            <a:endParaRPr lang="en-US" dirty="0">
              <a:solidFill>
                <a:schemeClr val="tx1"/>
              </a:solidFill>
            </a:endParaRPr>
          </a:p>
        </p:txBody>
      </p:sp>
      <p:sp>
        <p:nvSpPr>
          <p:cNvPr id="3" name="Content Placeholder 2"/>
          <p:cNvSpPr>
            <a:spLocks noGrp="1"/>
          </p:cNvSpPr>
          <p:nvPr>
            <p:ph sz="quarter" idx="10"/>
          </p:nvPr>
        </p:nvSpPr>
        <p:spPr/>
        <p:txBody>
          <a:bodyPr>
            <a:normAutofit lnSpcReduction="10000"/>
          </a:bodyPr>
          <a:lstStyle/>
          <a:p>
            <a:r>
              <a:rPr lang="en-US" dirty="0" smtClean="0">
                <a:solidFill>
                  <a:schemeClr val="tx1"/>
                </a:solidFill>
              </a:rPr>
              <a:t>This </a:t>
            </a:r>
            <a:r>
              <a:rPr lang="en-US" dirty="0">
                <a:solidFill>
                  <a:schemeClr val="tx1"/>
                </a:solidFill>
              </a:rPr>
              <a:t>is a unique moment in the history of game development.  Never before has it been so easy to create a new game, distribute it to 100s of millions of potential users, </a:t>
            </a:r>
            <a:r>
              <a:rPr lang="en-US" i="1" dirty="0">
                <a:solidFill>
                  <a:schemeClr val="tx1"/>
                </a:solidFill>
              </a:rPr>
              <a:t>and</a:t>
            </a:r>
            <a:r>
              <a:rPr lang="en-US" dirty="0">
                <a:solidFill>
                  <a:schemeClr val="tx1"/>
                </a:solidFill>
              </a:rPr>
              <a:t> get paid.  Here is what you need to know to create an entertaining app for the Windows 8 marketplace, including the basics of planning, game design, development, and distribution.</a:t>
            </a:r>
          </a:p>
        </p:txBody>
      </p:sp>
    </p:spTree>
    <p:extLst>
      <p:ext uri="{BB962C8B-B14F-4D97-AF65-F5344CB8AC3E}">
        <p14:creationId xmlns:p14="http://schemas.microsoft.com/office/powerpoint/2010/main" val="1928279194"/>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Agenda</a:t>
            </a:r>
            <a:endParaRPr lang="en-US" dirty="0">
              <a:solidFill>
                <a:schemeClr val="tx1"/>
              </a:solidFill>
            </a:endParaRPr>
          </a:p>
        </p:txBody>
      </p:sp>
      <p:sp>
        <p:nvSpPr>
          <p:cNvPr id="3" name="Content Placeholder 2"/>
          <p:cNvSpPr>
            <a:spLocks noGrp="1"/>
          </p:cNvSpPr>
          <p:nvPr>
            <p:ph sz="quarter" idx="10"/>
          </p:nvPr>
        </p:nvSpPr>
        <p:spPr>
          <a:xfrm>
            <a:off x="468313" y="1347788"/>
            <a:ext cx="8207375" cy="3744242"/>
          </a:xfrm>
        </p:spPr>
        <p:txBody>
          <a:bodyPr>
            <a:normAutofit fontScale="55000" lnSpcReduction="20000"/>
          </a:bodyPr>
          <a:lstStyle/>
          <a:p>
            <a:r>
              <a:rPr lang="en-US" dirty="0" smtClean="0">
                <a:solidFill>
                  <a:schemeClr val="tx1"/>
                </a:solidFill>
              </a:rPr>
              <a:t>Preproduction = Market Analysis, Concept Development, Process Setup</a:t>
            </a:r>
          </a:p>
          <a:p>
            <a:r>
              <a:rPr lang="en-US" dirty="0" smtClean="0">
                <a:solidFill>
                  <a:schemeClr val="tx1"/>
                </a:solidFill>
              </a:rPr>
              <a:t>The </a:t>
            </a:r>
            <a:r>
              <a:rPr lang="en-US" dirty="0">
                <a:solidFill>
                  <a:schemeClr val="tx1"/>
                </a:solidFill>
              </a:rPr>
              <a:t>New Opportunity</a:t>
            </a:r>
          </a:p>
          <a:p>
            <a:r>
              <a:rPr lang="en-US" dirty="0">
                <a:solidFill>
                  <a:schemeClr val="tx1"/>
                </a:solidFill>
              </a:rPr>
              <a:t>	Range of PCs</a:t>
            </a:r>
          </a:p>
          <a:p>
            <a:r>
              <a:rPr lang="en-US" dirty="0">
                <a:solidFill>
                  <a:schemeClr val="tx1"/>
                </a:solidFill>
              </a:rPr>
              <a:t>	Market analysis, platform </a:t>
            </a:r>
            <a:r>
              <a:rPr lang="en-US" dirty="0" smtClean="0">
                <a:solidFill>
                  <a:schemeClr val="tx1"/>
                </a:solidFill>
              </a:rPr>
              <a:t>lifecycle, scale of opportunity</a:t>
            </a:r>
          </a:p>
          <a:p>
            <a:r>
              <a:rPr lang="en-US" dirty="0" smtClean="0">
                <a:solidFill>
                  <a:schemeClr val="tx1"/>
                </a:solidFill>
              </a:rPr>
              <a:t>Concept Development</a:t>
            </a:r>
          </a:p>
          <a:p>
            <a:r>
              <a:rPr lang="en-US" dirty="0" smtClean="0">
                <a:solidFill>
                  <a:schemeClr val="tx1"/>
                </a:solidFill>
              </a:rPr>
              <a:t>The Breadth of the Genre</a:t>
            </a:r>
          </a:p>
          <a:p>
            <a:r>
              <a:rPr lang="en-US" dirty="0">
                <a:solidFill>
                  <a:schemeClr val="tx1"/>
                </a:solidFill>
              </a:rPr>
              <a:t>	</a:t>
            </a:r>
            <a:r>
              <a:rPr lang="en-US" dirty="0" smtClean="0">
                <a:solidFill>
                  <a:schemeClr val="tx1"/>
                </a:solidFill>
              </a:rPr>
              <a:t>Basics from </a:t>
            </a:r>
            <a:r>
              <a:rPr lang="en-US" dirty="0">
                <a:solidFill>
                  <a:schemeClr val="tx1"/>
                </a:solidFill>
              </a:rPr>
              <a:t>C</a:t>
            </a:r>
            <a:r>
              <a:rPr lang="en-US" dirty="0" smtClean="0">
                <a:solidFill>
                  <a:schemeClr val="tx1"/>
                </a:solidFill>
              </a:rPr>
              <a:t>hris, 3 types, Be open minded, Be playful</a:t>
            </a:r>
          </a:p>
          <a:p>
            <a:r>
              <a:rPr lang="en-US" dirty="0">
                <a:solidFill>
                  <a:schemeClr val="tx1"/>
                </a:solidFill>
              </a:rPr>
              <a:t>	</a:t>
            </a:r>
            <a:r>
              <a:rPr lang="en-US" dirty="0" smtClean="0">
                <a:solidFill>
                  <a:schemeClr val="tx1"/>
                </a:solidFill>
              </a:rPr>
              <a:t>visual style: limbo, braid, </a:t>
            </a:r>
            <a:r>
              <a:rPr lang="en-US" dirty="0" err="1" smtClean="0">
                <a:solidFill>
                  <a:schemeClr val="tx1"/>
                </a:solidFill>
              </a:rPr>
              <a:t>osmos</a:t>
            </a:r>
            <a:r>
              <a:rPr lang="en-US" dirty="0" smtClean="0">
                <a:solidFill>
                  <a:schemeClr val="tx1"/>
                </a:solidFill>
              </a:rPr>
              <a:t>, etc.  Resurgence of innovation in gameplay, visuals, and the </a:t>
            </a:r>
            <a:r>
              <a:rPr lang="en-US" dirty="0" err="1" smtClean="0">
                <a:solidFill>
                  <a:schemeClr val="tx1"/>
                </a:solidFill>
              </a:rPr>
              <a:t>definitaoin</a:t>
            </a:r>
            <a:r>
              <a:rPr lang="en-US" dirty="0" smtClean="0">
                <a:solidFill>
                  <a:schemeClr val="tx1"/>
                </a:solidFill>
              </a:rPr>
              <a:t> of game itself</a:t>
            </a:r>
          </a:p>
          <a:p>
            <a:r>
              <a:rPr lang="en-US" dirty="0">
                <a:solidFill>
                  <a:schemeClr val="tx1"/>
                </a:solidFill>
              </a:rPr>
              <a:t>	</a:t>
            </a:r>
            <a:r>
              <a:rPr lang="en-US" dirty="0" smtClean="0">
                <a:solidFill>
                  <a:schemeClr val="tx1"/>
                </a:solidFill>
              </a:rPr>
              <a:t>gameplay:  </a:t>
            </a:r>
            <a:r>
              <a:rPr lang="en-US" dirty="0" err="1" smtClean="0">
                <a:solidFill>
                  <a:schemeClr val="tx1"/>
                </a:solidFill>
              </a:rPr>
              <a:t>osmos</a:t>
            </a:r>
            <a:r>
              <a:rPr lang="en-US" dirty="0" smtClean="0">
                <a:solidFill>
                  <a:schemeClr val="tx1"/>
                </a:solidFill>
              </a:rPr>
              <a:t>, </a:t>
            </a:r>
            <a:r>
              <a:rPr lang="en-US" dirty="0" err="1" smtClean="0">
                <a:solidFill>
                  <a:schemeClr val="tx1"/>
                </a:solidFill>
              </a:rPr>
              <a:t>minecraft</a:t>
            </a:r>
            <a:r>
              <a:rPr lang="en-US" dirty="0" smtClean="0">
                <a:solidFill>
                  <a:schemeClr val="tx1"/>
                </a:solidFill>
              </a:rPr>
              <a:t>, </a:t>
            </a:r>
            <a:r>
              <a:rPr lang="en-US" dirty="0" err="1" smtClean="0">
                <a:solidFill>
                  <a:schemeClr val="tx1"/>
                </a:solidFill>
              </a:rPr>
              <a:t>powdertoy</a:t>
            </a:r>
            <a:r>
              <a:rPr lang="en-US" dirty="0" smtClean="0">
                <a:solidFill>
                  <a:schemeClr val="tx1"/>
                </a:solidFill>
              </a:rPr>
              <a:t>, skywalk</a:t>
            </a:r>
          </a:p>
          <a:p>
            <a:r>
              <a:rPr lang="en-US" dirty="0" smtClean="0">
                <a:solidFill>
                  <a:schemeClr val="tx1"/>
                </a:solidFill>
              </a:rPr>
              <a:t>The Game Development Process</a:t>
            </a:r>
          </a:p>
          <a:p>
            <a:r>
              <a:rPr lang="en-US" dirty="0">
                <a:solidFill>
                  <a:schemeClr val="tx1"/>
                </a:solidFill>
              </a:rPr>
              <a:t>	</a:t>
            </a:r>
            <a:r>
              <a:rPr lang="en-US" dirty="0" err="1" smtClean="0">
                <a:solidFill>
                  <a:schemeClr val="tx1"/>
                </a:solidFill>
              </a:rPr>
              <a:t>prog</a:t>
            </a:r>
            <a:r>
              <a:rPr lang="en-US" dirty="0" smtClean="0">
                <a:solidFill>
                  <a:schemeClr val="tx1"/>
                </a:solidFill>
              </a:rPr>
              <a:t>, design, art, biz</a:t>
            </a:r>
          </a:p>
          <a:p>
            <a:r>
              <a:rPr lang="en-US" dirty="0" smtClean="0">
                <a:solidFill>
                  <a:schemeClr val="tx1"/>
                </a:solidFill>
              </a:rPr>
              <a:t>Sources of Inspiration/Creativity</a:t>
            </a:r>
          </a:p>
          <a:p>
            <a:r>
              <a:rPr lang="en-US" dirty="0">
                <a:solidFill>
                  <a:schemeClr val="tx1"/>
                </a:solidFill>
              </a:rPr>
              <a:t>	</a:t>
            </a:r>
            <a:r>
              <a:rPr lang="en-US" dirty="0" smtClean="0">
                <a:solidFill>
                  <a:schemeClr val="tx1"/>
                </a:solidFill>
              </a:rPr>
              <a:t>Demo scene, customer feedback, arcades</a:t>
            </a:r>
          </a:p>
          <a:p>
            <a:r>
              <a:rPr lang="en-US" dirty="0" smtClean="0">
                <a:solidFill>
                  <a:schemeClr val="tx1"/>
                </a:solidFill>
              </a:rPr>
              <a:t>Resources</a:t>
            </a:r>
          </a:p>
          <a:p>
            <a:r>
              <a:rPr lang="en-US" dirty="0">
                <a:solidFill>
                  <a:schemeClr val="tx1"/>
                </a:solidFill>
              </a:rPr>
              <a:t>	</a:t>
            </a:r>
            <a:r>
              <a:rPr lang="en-US" dirty="0" err="1" smtClean="0">
                <a:solidFill>
                  <a:schemeClr val="tx1"/>
                </a:solidFill>
              </a:rPr>
              <a:t>Gamasutra</a:t>
            </a:r>
            <a:r>
              <a:rPr lang="en-US" dirty="0" smtClean="0">
                <a:solidFill>
                  <a:schemeClr val="tx1"/>
                </a:solidFill>
              </a:rPr>
              <a:t>, Crawford, GDC, forums and blogs</a:t>
            </a:r>
          </a:p>
          <a:p>
            <a:endParaRPr lang="en-US" dirty="0">
              <a:solidFill>
                <a:schemeClr val="tx1"/>
              </a:solidFill>
            </a:endParaRPr>
          </a:p>
        </p:txBody>
      </p:sp>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solidFill>
              </a:rPr>
              <a:t>Three </a:t>
            </a:r>
            <a:r>
              <a:rPr lang="en-US" dirty="0" smtClean="0">
                <a:solidFill>
                  <a:schemeClr val="tx1"/>
                </a:solidFill>
              </a:rPr>
              <a:t>Presentations Today</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Step by Step through Game Development</a:t>
            </a:r>
          </a:p>
          <a:p>
            <a:pPr marL="514350" indent="-514350">
              <a:buAutoNum type="arabicParenR"/>
            </a:pPr>
            <a:r>
              <a:rPr lang="en-US" dirty="0" smtClean="0">
                <a:solidFill>
                  <a:schemeClr val="tx1"/>
                </a:solidFill>
              </a:rPr>
              <a:t>How </a:t>
            </a:r>
            <a:r>
              <a:rPr lang="en-US" dirty="0">
                <a:solidFill>
                  <a:schemeClr val="tx1"/>
                </a:solidFill>
              </a:rPr>
              <a:t>to set up the </a:t>
            </a:r>
            <a:r>
              <a:rPr lang="en-US" dirty="0" smtClean="0">
                <a:solidFill>
                  <a:schemeClr val="tx1"/>
                </a:solidFill>
              </a:rPr>
              <a:t>game	</a:t>
            </a:r>
            <a:r>
              <a:rPr lang="en-US" dirty="0" smtClean="0">
                <a:solidFill>
                  <a:srgbClr val="FF0000"/>
                </a:solidFill>
              </a:rPr>
              <a:t>&lt;- You are here</a:t>
            </a:r>
          </a:p>
          <a:p>
            <a:pPr marL="514350" indent="-514350">
              <a:buAutoNum type="arabicParenR"/>
            </a:pPr>
            <a:r>
              <a:rPr lang="en-US" dirty="0" smtClean="0">
                <a:solidFill>
                  <a:schemeClr val="tx1"/>
                </a:solidFill>
              </a:rPr>
              <a:t>How </a:t>
            </a:r>
            <a:r>
              <a:rPr lang="en-US" dirty="0">
                <a:solidFill>
                  <a:schemeClr val="tx1"/>
                </a:solidFill>
              </a:rPr>
              <a:t>to code </a:t>
            </a:r>
            <a:r>
              <a:rPr lang="en-US" dirty="0" smtClean="0">
                <a:solidFill>
                  <a:schemeClr val="tx1"/>
                </a:solidFill>
              </a:rPr>
              <a:t>it</a:t>
            </a:r>
          </a:p>
          <a:p>
            <a:pPr marL="514350" indent="-514350">
              <a:buAutoNum type="arabicParenR"/>
            </a:pPr>
            <a:r>
              <a:rPr lang="en-US" dirty="0" smtClean="0">
                <a:solidFill>
                  <a:schemeClr val="tx1"/>
                </a:solidFill>
              </a:rPr>
              <a:t>How </a:t>
            </a:r>
            <a:r>
              <a:rPr lang="en-US" dirty="0">
                <a:solidFill>
                  <a:schemeClr val="tx1"/>
                </a:solidFill>
              </a:rPr>
              <a:t>to optimize </a:t>
            </a:r>
            <a:r>
              <a:rPr lang="en-US" dirty="0" smtClean="0">
                <a:solidFill>
                  <a:schemeClr val="tx1"/>
                </a:solidFill>
              </a:rPr>
              <a:t>it</a:t>
            </a:r>
            <a:endParaRPr lang="en-US" dirty="0">
              <a:solidFill>
                <a:schemeClr val="tx1"/>
              </a:solidFill>
            </a:endParaRPr>
          </a:p>
        </p:txBody>
      </p:sp>
    </p:spTree>
    <p:extLst>
      <p:ext uri="{BB962C8B-B14F-4D97-AF65-F5344CB8AC3E}">
        <p14:creationId xmlns:p14="http://schemas.microsoft.com/office/powerpoint/2010/main" val="2212677554"/>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The Game Development Process</a:t>
            </a:r>
            <a:endParaRPr lang="en-US" dirty="0">
              <a:solidFill>
                <a:schemeClr val="tx1"/>
              </a:solidFill>
            </a:endParaRPr>
          </a:p>
        </p:txBody>
      </p:sp>
      <p:sp>
        <p:nvSpPr>
          <p:cNvPr id="3" name="Content Placeholder 2"/>
          <p:cNvSpPr>
            <a:spLocks noGrp="1"/>
          </p:cNvSpPr>
          <p:nvPr>
            <p:ph sz="quarter" idx="10"/>
          </p:nvPr>
        </p:nvSpPr>
        <p:spPr/>
        <p:txBody>
          <a:bodyPr>
            <a:normAutofit fontScale="92500" lnSpcReduction="20000"/>
          </a:bodyPr>
          <a:lstStyle/>
          <a:p>
            <a:r>
              <a:rPr lang="en-US" dirty="0" smtClean="0">
                <a:solidFill>
                  <a:schemeClr val="tx1"/>
                </a:solidFill>
              </a:rPr>
              <a:t>Pre-Production</a:t>
            </a:r>
            <a:endParaRPr lang="en-US" dirty="0">
              <a:solidFill>
                <a:schemeClr val="tx1"/>
              </a:solidFill>
            </a:endParaRPr>
          </a:p>
          <a:p>
            <a:r>
              <a:rPr lang="en-US" dirty="0" smtClean="0">
                <a:solidFill>
                  <a:schemeClr val="tx1"/>
                </a:solidFill>
              </a:rPr>
              <a:t>	Customer Identification</a:t>
            </a:r>
          </a:p>
          <a:p>
            <a:r>
              <a:rPr lang="en-US" dirty="0" smtClean="0">
                <a:solidFill>
                  <a:schemeClr val="tx1"/>
                </a:solidFill>
              </a:rPr>
              <a:t>	Ideation/Creativity</a:t>
            </a:r>
          </a:p>
          <a:p>
            <a:r>
              <a:rPr lang="en-US" dirty="0" smtClean="0">
                <a:solidFill>
                  <a:schemeClr val="tx1"/>
                </a:solidFill>
              </a:rPr>
              <a:t>Production</a:t>
            </a:r>
          </a:p>
          <a:p>
            <a:r>
              <a:rPr lang="en-US" dirty="0" smtClean="0">
                <a:solidFill>
                  <a:schemeClr val="tx1"/>
                </a:solidFill>
              </a:rPr>
              <a:t>	Game Design</a:t>
            </a:r>
          </a:p>
          <a:p>
            <a:r>
              <a:rPr lang="en-US" dirty="0" smtClean="0">
                <a:solidFill>
                  <a:schemeClr val="tx1"/>
                </a:solidFill>
              </a:rPr>
              <a:t>	Art</a:t>
            </a:r>
            <a:endParaRPr lang="en-US" dirty="0">
              <a:solidFill>
                <a:schemeClr val="tx1"/>
              </a:solidFill>
            </a:endParaRPr>
          </a:p>
          <a:p>
            <a:r>
              <a:rPr lang="en-US" dirty="0" smtClean="0">
                <a:solidFill>
                  <a:schemeClr val="tx1"/>
                </a:solidFill>
              </a:rPr>
              <a:t>	Coding</a:t>
            </a:r>
          </a:p>
          <a:p>
            <a:r>
              <a:rPr lang="en-US" dirty="0" smtClean="0">
                <a:solidFill>
                  <a:schemeClr val="tx1"/>
                </a:solidFill>
              </a:rPr>
              <a:t>	Biz</a:t>
            </a:r>
          </a:p>
        </p:txBody>
      </p:sp>
    </p:spTree>
    <p:extLst>
      <p:ext uri="{BB962C8B-B14F-4D97-AF65-F5344CB8AC3E}">
        <p14:creationId xmlns:p14="http://schemas.microsoft.com/office/powerpoint/2010/main" val="3222357169"/>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Me</a:t>
            </a:r>
            <a:endParaRPr lang="en-US" dirty="0">
              <a:solidFill>
                <a:schemeClr val="tx1"/>
              </a:solidFill>
            </a:endParaRPr>
          </a:p>
        </p:txBody>
      </p:sp>
      <p:sp>
        <p:nvSpPr>
          <p:cNvPr id="3" name="Content Placeholder 2"/>
          <p:cNvSpPr>
            <a:spLocks noGrp="1"/>
          </p:cNvSpPr>
          <p:nvPr>
            <p:ph sz="quarter" idx="10"/>
          </p:nvPr>
        </p:nvSpPr>
        <p:spPr>
          <a:xfrm>
            <a:off x="468313" y="1347788"/>
            <a:ext cx="8207375" cy="3600226"/>
          </a:xfrm>
        </p:spPr>
        <p:txBody>
          <a:bodyPr>
            <a:normAutofit/>
          </a:bodyPr>
          <a:lstStyle/>
          <a:p>
            <a:r>
              <a:rPr lang="en-US" dirty="0" smtClean="0">
                <a:solidFill>
                  <a:schemeClr val="tx1"/>
                </a:solidFill>
              </a:rPr>
              <a:t>Education: Aeronautical Engineering</a:t>
            </a:r>
          </a:p>
          <a:p>
            <a:r>
              <a:rPr lang="en-US" dirty="0" smtClean="0">
                <a:solidFill>
                  <a:schemeClr val="tx1"/>
                </a:solidFill>
              </a:rPr>
              <a:t>Microsoft DirectX since DX3</a:t>
            </a:r>
          </a:p>
          <a:p>
            <a:r>
              <a:rPr lang="en-US" dirty="0" smtClean="0">
                <a:solidFill>
                  <a:schemeClr val="tx1"/>
                </a:solidFill>
              </a:rPr>
              <a:t>Favorite Games:</a:t>
            </a:r>
          </a:p>
          <a:p>
            <a:pPr lvl="1"/>
            <a:r>
              <a:rPr lang="en-US" i="1" dirty="0">
                <a:solidFill>
                  <a:schemeClr val="tx1"/>
                </a:solidFill>
              </a:rPr>
              <a:t>	</a:t>
            </a:r>
            <a:r>
              <a:rPr lang="en-US" i="1" dirty="0" smtClean="0">
                <a:solidFill>
                  <a:schemeClr val="tx1"/>
                </a:solidFill>
              </a:rPr>
              <a:t>Space War, </a:t>
            </a:r>
            <a:r>
              <a:rPr lang="en-US" i="1" dirty="0" err="1" smtClean="0">
                <a:solidFill>
                  <a:schemeClr val="tx1"/>
                </a:solidFill>
              </a:rPr>
              <a:t>Battlezone</a:t>
            </a:r>
            <a:r>
              <a:rPr lang="en-US" i="1" dirty="0" smtClean="0">
                <a:solidFill>
                  <a:schemeClr val="tx1"/>
                </a:solidFill>
              </a:rPr>
              <a:t>, </a:t>
            </a:r>
            <a:r>
              <a:rPr lang="en-US" i="1" dirty="0" err="1" smtClean="0">
                <a:solidFill>
                  <a:schemeClr val="tx1"/>
                </a:solidFill>
              </a:rPr>
              <a:t>Tailgunner</a:t>
            </a:r>
            <a:r>
              <a:rPr lang="en-US" i="1" dirty="0" smtClean="0">
                <a:solidFill>
                  <a:schemeClr val="tx1"/>
                </a:solidFill>
              </a:rPr>
              <a:t>,</a:t>
            </a:r>
          </a:p>
          <a:p>
            <a:pPr lvl="1"/>
            <a:r>
              <a:rPr lang="en-US" i="1" dirty="0">
                <a:solidFill>
                  <a:schemeClr val="tx1"/>
                </a:solidFill>
              </a:rPr>
              <a:t>	</a:t>
            </a:r>
            <a:r>
              <a:rPr lang="en-US" i="1" dirty="0" smtClean="0">
                <a:solidFill>
                  <a:schemeClr val="tx1"/>
                </a:solidFill>
              </a:rPr>
              <a:t>Rogue, Gauntlet, Diablo</a:t>
            </a:r>
          </a:p>
          <a:p>
            <a:pPr lvl="1"/>
            <a:r>
              <a:rPr lang="en-US" i="1" dirty="0">
                <a:solidFill>
                  <a:schemeClr val="tx1"/>
                </a:solidFill>
              </a:rPr>
              <a:t>	</a:t>
            </a:r>
            <a:r>
              <a:rPr lang="en-US" i="1" dirty="0" smtClean="0">
                <a:solidFill>
                  <a:schemeClr val="tx1"/>
                </a:solidFill>
              </a:rPr>
              <a:t>Original Doom, Heretic, </a:t>
            </a:r>
            <a:r>
              <a:rPr lang="en-US" i="1" dirty="0" err="1" smtClean="0">
                <a:solidFill>
                  <a:schemeClr val="tx1"/>
                </a:solidFill>
              </a:rPr>
              <a:t>Hexen</a:t>
            </a:r>
            <a:r>
              <a:rPr lang="en-US" i="1" dirty="0" smtClean="0">
                <a:solidFill>
                  <a:schemeClr val="tx1"/>
                </a:solidFill>
              </a:rPr>
              <a:t>,</a:t>
            </a:r>
          </a:p>
          <a:p>
            <a:pPr lvl="1"/>
            <a:r>
              <a:rPr lang="en-US" i="1" dirty="0">
                <a:solidFill>
                  <a:schemeClr val="tx1"/>
                </a:solidFill>
              </a:rPr>
              <a:t>	</a:t>
            </a:r>
            <a:r>
              <a:rPr lang="en-US" i="1" dirty="0" err="1" smtClean="0">
                <a:solidFill>
                  <a:schemeClr val="tx1"/>
                </a:solidFill>
              </a:rPr>
              <a:t>Everquest</a:t>
            </a:r>
            <a:r>
              <a:rPr lang="en-US" i="1" dirty="0" smtClean="0">
                <a:solidFill>
                  <a:schemeClr val="tx1"/>
                </a:solidFill>
              </a:rPr>
              <a:t>, World of </a:t>
            </a:r>
            <a:r>
              <a:rPr lang="en-US" i="1" dirty="0" err="1" smtClean="0">
                <a:solidFill>
                  <a:schemeClr val="tx1"/>
                </a:solidFill>
              </a:rPr>
              <a:t>Warcraft</a:t>
            </a:r>
            <a:r>
              <a:rPr lang="en-US" i="1" dirty="0" smtClean="0">
                <a:solidFill>
                  <a:schemeClr val="tx1"/>
                </a:solidFill>
              </a:rPr>
              <a:t>,</a:t>
            </a:r>
          </a:p>
          <a:p>
            <a:pPr lvl="1"/>
            <a:r>
              <a:rPr lang="en-US" i="1" dirty="0" smtClean="0">
                <a:solidFill>
                  <a:schemeClr val="tx1"/>
                </a:solidFill>
              </a:rPr>
              <a:t> 	Left 4 Dead</a:t>
            </a:r>
            <a:endParaRPr lang="en-US" i="1"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2897808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You</a:t>
            </a:r>
            <a:endParaRPr lang="en-US" dirty="0">
              <a:solidFill>
                <a:schemeClr val="tx1"/>
              </a:solidFill>
            </a:endParaRPr>
          </a:p>
        </p:txBody>
      </p:sp>
      <p:sp>
        <p:nvSpPr>
          <p:cNvPr id="3" name="Content Placeholder 2"/>
          <p:cNvSpPr>
            <a:spLocks noGrp="1"/>
          </p:cNvSpPr>
          <p:nvPr>
            <p:ph sz="quarter" idx="10"/>
          </p:nvPr>
        </p:nvSpPr>
        <p:spPr>
          <a:xfrm>
            <a:off x="2051720" y="2304296"/>
            <a:ext cx="5256584" cy="935930"/>
          </a:xfrm>
        </p:spPr>
        <p:txBody>
          <a:bodyPr>
            <a:noAutofit/>
          </a:bodyPr>
          <a:lstStyle/>
          <a:p>
            <a:r>
              <a:rPr lang="en-US" sz="3600" dirty="0" smtClean="0">
                <a:solidFill>
                  <a:schemeClr val="tx1"/>
                </a:solidFill>
              </a:rPr>
              <a:t>want to make money</a:t>
            </a:r>
            <a:endParaRPr lang="en-US" sz="3600" dirty="0">
              <a:solidFill>
                <a:schemeClr val="tx1"/>
              </a:solidFill>
            </a:endParaRPr>
          </a:p>
        </p:txBody>
      </p:sp>
    </p:spTree>
    <p:extLst>
      <p:ext uri="{BB962C8B-B14F-4D97-AF65-F5344CB8AC3E}">
        <p14:creationId xmlns:p14="http://schemas.microsoft.com/office/powerpoint/2010/main" val="4215888076"/>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The Opportunity</a:t>
            </a:r>
            <a:endParaRPr lang="en-US" dirty="0"/>
          </a:p>
        </p:txBody>
      </p:sp>
      <p:sp>
        <p:nvSpPr>
          <p:cNvPr id="3" name="Text Placeholder 2"/>
          <p:cNvSpPr>
            <a:spLocks noGrp="1"/>
          </p:cNvSpPr>
          <p:nvPr>
            <p:ph type="body" sz="quarter" idx="11"/>
          </p:nvPr>
        </p:nvSpPr>
        <p:spPr/>
        <p:txBody>
          <a:bodyPr/>
          <a:lstStyle/>
          <a:p>
            <a:r>
              <a:rPr lang="en-US" dirty="0" smtClean="0"/>
              <a:t>Chapter 1/4</a:t>
            </a:r>
            <a:endParaRPr lang="en-US" dirty="0"/>
          </a:p>
        </p:txBody>
      </p:sp>
    </p:spTree>
    <p:extLst>
      <p:ext uri="{BB962C8B-B14F-4D97-AF65-F5344CB8AC3E}">
        <p14:creationId xmlns:p14="http://schemas.microsoft.com/office/powerpoint/2010/main" val="3025652586"/>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1404731" y="2314575"/>
            <a:ext cx="6988037" cy="457200"/>
          </a:xfrm>
        </p:spPr>
        <p:txBody>
          <a:bodyPr>
            <a:noAutofit/>
          </a:bodyPr>
          <a:lstStyle/>
          <a:p>
            <a:pPr algn="ctr"/>
            <a:r>
              <a:rPr lang="en-US" sz="2800" dirty="0">
                <a:solidFill>
                  <a:schemeClr val="bg2"/>
                </a:solidFill>
              </a:rPr>
              <a:t> Motivation – </a:t>
            </a:r>
            <a:r>
              <a:rPr lang="en-US" sz="2800" dirty="0" smtClean="0">
                <a:solidFill>
                  <a:schemeClr val="bg2"/>
                </a:solidFill>
              </a:rPr>
              <a:t>PDW &amp; </a:t>
            </a:r>
            <a:r>
              <a:rPr lang="en-US" sz="2800" dirty="0" err="1" smtClean="0">
                <a:solidFill>
                  <a:schemeClr val="bg2"/>
                </a:solidFill>
              </a:rPr>
              <a:t>Hadoop</a:t>
            </a:r>
            <a:r>
              <a:rPr lang="en-US" sz="2800" dirty="0" smtClean="0">
                <a:solidFill>
                  <a:schemeClr val="bg2"/>
                </a:solidFill>
              </a:rPr>
              <a:t> </a:t>
            </a:r>
            <a:r>
              <a:rPr lang="en-US" sz="2800" dirty="0">
                <a:solidFill>
                  <a:schemeClr val="bg2"/>
                </a:solidFill>
              </a:rPr>
              <a:t>Integration</a:t>
            </a:r>
          </a:p>
        </p:txBody>
      </p:sp>
    </p:spTree>
    <p:extLst>
      <p:ext uri="{BB962C8B-B14F-4D97-AF65-F5344CB8AC3E}">
        <p14:creationId xmlns:p14="http://schemas.microsoft.com/office/powerpoint/2010/main" val="1555640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Windows</a:t>
            </a:r>
            <a:endParaRPr lang="en-US" dirty="0"/>
          </a:p>
        </p:txBody>
      </p:sp>
      <p:sp>
        <p:nvSpPr>
          <p:cNvPr id="3" name="Content Placeholder 2"/>
          <p:cNvSpPr>
            <a:spLocks noGrp="1"/>
          </p:cNvSpPr>
          <p:nvPr>
            <p:ph idx="4294967295"/>
          </p:nvPr>
        </p:nvSpPr>
        <p:spPr>
          <a:xfrm>
            <a:off x="4211960" y="896116"/>
            <a:ext cx="4932040" cy="4411937"/>
          </a:xfrm>
          <a:prstGeom prst="rect">
            <a:avLst/>
          </a:prstGeom>
        </p:spPr>
        <p:txBody>
          <a:bodyPr lIns="68589" tIns="34295" rIns="68589" bIns="34295"/>
          <a:lstStyle/>
          <a:p>
            <a:r>
              <a:rPr lang="en-US" sz="2800" dirty="0">
                <a:solidFill>
                  <a:schemeClr val="tx1"/>
                </a:solidFill>
              </a:rPr>
              <a:t>1,250,000,000</a:t>
            </a:r>
          </a:p>
          <a:p>
            <a:r>
              <a:rPr lang="en-US" sz="2800" i="1" dirty="0" smtClean="0">
                <a:solidFill>
                  <a:schemeClr val="tx1"/>
                </a:solidFill>
              </a:rPr>
              <a:t>Windows PCs world-wide</a:t>
            </a:r>
          </a:p>
          <a:p>
            <a:r>
              <a:rPr lang="en-US" sz="2800" dirty="0">
                <a:solidFill>
                  <a:schemeClr val="tx1"/>
                </a:solidFill>
              </a:rPr>
              <a:t>525,000,000</a:t>
            </a:r>
          </a:p>
          <a:p>
            <a:r>
              <a:rPr lang="en-US" sz="2800" i="1" dirty="0">
                <a:solidFill>
                  <a:schemeClr val="tx1"/>
                </a:solidFill>
              </a:rPr>
              <a:t>Windows 7 PCs </a:t>
            </a:r>
            <a:r>
              <a:rPr lang="en-US" sz="2800" i="1" dirty="0" smtClean="0">
                <a:solidFill>
                  <a:schemeClr val="tx1"/>
                </a:solidFill>
              </a:rPr>
              <a:t>sold by Jan 1</a:t>
            </a:r>
            <a:endParaRPr lang="en-US" sz="2800" i="1" dirty="0">
              <a:solidFill>
                <a:schemeClr val="tx1"/>
              </a:solidFill>
            </a:endParaRPr>
          </a:p>
          <a:p>
            <a:r>
              <a:rPr lang="en-US" sz="2800" dirty="0">
                <a:solidFill>
                  <a:schemeClr val="tx1"/>
                </a:solidFill>
              </a:rPr>
              <a:t>400,000,000</a:t>
            </a:r>
          </a:p>
          <a:p>
            <a:r>
              <a:rPr lang="en-US" sz="2800" i="1" dirty="0">
                <a:solidFill>
                  <a:schemeClr val="tx1"/>
                </a:solidFill>
              </a:rPr>
              <a:t>new PCs to be sold in 2012</a:t>
            </a:r>
          </a:p>
          <a:p>
            <a:r>
              <a:rPr lang="en-US" sz="2800" dirty="0" smtClean="0">
                <a:solidFill>
                  <a:schemeClr val="tx1"/>
                </a:solidFill>
              </a:rPr>
              <a:t>&gt;500,000,000</a:t>
            </a:r>
            <a:endParaRPr lang="en-US" sz="2800" dirty="0">
              <a:solidFill>
                <a:schemeClr val="tx1"/>
              </a:solidFill>
            </a:endParaRPr>
          </a:p>
          <a:p>
            <a:r>
              <a:rPr lang="en-US" sz="2800" i="1" dirty="0">
                <a:solidFill>
                  <a:schemeClr val="tx1"/>
                </a:solidFill>
              </a:rPr>
              <a:t>estimated Windows </a:t>
            </a:r>
            <a:r>
              <a:rPr lang="en-US" sz="2800" i="1" dirty="0" smtClean="0">
                <a:solidFill>
                  <a:schemeClr val="tx1"/>
                </a:solidFill>
              </a:rPr>
              <a:t>8-capable</a:t>
            </a:r>
            <a:endParaRPr lang="en-US" sz="2800" i="1" dirty="0">
              <a:solidFill>
                <a:schemeClr val="tx1"/>
              </a:solidFill>
            </a:endParaRPr>
          </a:p>
        </p:txBody>
      </p:sp>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852" b="21332"/>
          <a:stretch/>
        </p:blipFill>
        <p:spPr bwMode="auto">
          <a:xfrm>
            <a:off x="122695" y="3468780"/>
            <a:ext cx="1922111" cy="891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9214" t="11305" r="7867" b="15213"/>
          <a:stretch/>
        </p:blipFill>
        <p:spPr bwMode="auto">
          <a:xfrm>
            <a:off x="2159474" y="2730601"/>
            <a:ext cx="1755828" cy="126776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81958" y="664669"/>
            <a:ext cx="3836795" cy="1845887"/>
            <a:chOff x="3494617" y="1605585"/>
            <a:chExt cx="5114395" cy="2461183"/>
          </a:xfrm>
        </p:grpSpPr>
        <p:pic>
          <p:nvPicPr>
            <p:cNvPr id="9"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510" t="5004" r="1725" b="-57"/>
            <a:stretch/>
          </p:blipFill>
          <p:spPr bwMode="auto">
            <a:xfrm>
              <a:off x="3494617" y="1605585"/>
              <a:ext cx="2597402" cy="18278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992720" y="1605586"/>
              <a:ext cx="2616292" cy="17528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196527" y="3358432"/>
              <a:ext cx="1790984" cy="7083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5938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 calcmode="lin" valueType="num">
                                      <p:cBhvr>
                                        <p:cTn id="26"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p:cTn id="3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5" dur="500"/>
                                        <p:tgtEl>
                                          <p:spTgt spid="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3">
                                            <p:txEl>
                                              <p:pRg st="1" end="1"/>
                                            </p:txEl>
                                          </p:spTgt>
                                        </p:tgtEl>
                                        <p:attrNameLst>
                                          <p:attrName>ppt_w</p:attrName>
                                        </p:attrNameLst>
                                      </p:cBhvr>
                                      <p:tavLst>
                                        <p:tav tm="0">
                                          <p:val>
                                            <p:strVal val="ppt_w"/>
                                          </p:val>
                                        </p:tav>
                                        <p:tav tm="100000">
                                          <p:val>
                                            <p:fltVal val="0"/>
                                          </p:val>
                                        </p:tav>
                                      </p:tavLst>
                                    </p:anim>
                                    <p:anim calcmode="lin" valueType="num">
                                      <p:cBhvr>
                                        <p:cTn id="40" dur="500"/>
                                        <p:tgtEl>
                                          <p:spTgt spid="3">
                                            <p:txEl>
                                              <p:pRg st="1" end="1"/>
                                            </p:txEl>
                                          </p:spTgt>
                                        </p:tgtEl>
                                        <p:attrNameLst>
                                          <p:attrName>ppt_h</p:attrName>
                                        </p:attrNameLst>
                                      </p:cBhvr>
                                      <p:tavLst>
                                        <p:tav tm="0">
                                          <p:val>
                                            <p:strVal val="ppt_h"/>
                                          </p:val>
                                        </p:tav>
                                        <p:tav tm="100000">
                                          <p:val>
                                            <p:fltVal val="0"/>
                                          </p:val>
                                        </p:tav>
                                      </p:tavLst>
                                    </p:anim>
                                    <p:animEffect transition="out" filter="fade">
                                      <p:cBhvr>
                                        <p:cTn id="41" dur="500"/>
                                        <p:tgtEl>
                                          <p:spTgt spid="3">
                                            <p:txEl>
                                              <p:pRg st="1" end="1"/>
                                            </p:txEl>
                                          </p:spTgt>
                                        </p:tgtEl>
                                      </p:cBhvr>
                                    </p:animEffect>
                                    <p:set>
                                      <p:cBhvr>
                                        <p:cTn id="42" dur="1" fill="hold">
                                          <p:stCondLst>
                                            <p:cond delay="499"/>
                                          </p:stCondLst>
                                        </p:cTn>
                                        <p:tgtEl>
                                          <p:spTgt spid="3">
                                            <p:txEl>
                                              <p:pRg st="1" end="1"/>
                                            </p:txEl>
                                          </p:spTgt>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 calcmode="lin" valueType="num">
                                      <p:cBhvr>
                                        <p:cTn id="4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47" dur="500"/>
                                        <p:tgtEl>
                                          <p:spTgt spid="3">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 calcmode="lin" valueType="num">
                                      <p:cBhvr>
                                        <p:cTn id="5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54" dur="500"/>
                                        <p:tgtEl>
                                          <p:spTgt spid="3">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xit" presetSubtype="32" fill="hold" nodeType="clickEffect">
                                  <p:stCondLst>
                                    <p:cond delay="0"/>
                                  </p:stCondLst>
                                  <p:childTnLst>
                                    <p:anim calcmode="lin" valueType="num">
                                      <p:cBhvr>
                                        <p:cTn id="58" dur="500"/>
                                        <p:tgtEl>
                                          <p:spTgt spid="3">
                                            <p:txEl>
                                              <p:pRg st="3" end="3"/>
                                            </p:txEl>
                                          </p:spTgt>
                                        </p:tgtEl>
                                        <p:attrNameLst>
                                          <p:attrName>ppt_w</p:attrName>
                                        </p:attrNameLst>
                                      </p:cBhvr>
                                      <p:tavLst>
                                        <p:tav tm="0">
                                          <p:val>
                                            <p:strVal val="ppt_w"/>
                                          </p:val>
                                        </p:tav>
                                        <p:tav tm="100000">
                                          <p:val>
                                            <p:fltVal val="0"/>
                                          </p:val>
                                        </p:tav>
                                      </p:tavLst>
                                    </p:anim>
                                    <p:anim calcmode="lin" valueType="num">
                                      <p:cBhvr>
                                        <p:cTn id="59" dur="500"/>
                                        <p:tgtEl>
                                          <p:spTgt spid="3">
                                            <p:txEl>
                                              <p:pRg st="3" end="3"/>
                                            </p:txEl>
                                          </p:spTgt>
                                        </p:tgtEl>
                                        <p:attrNameLst>
                                          <p:attrName>ppt_h</p:attrName>
                                        </p:attrNameLst>
                                      </p:cBhvr>
                                      <p:tavLst>
                                        <p:tav tm="0">
                                          <p:val>
                                            <p:strVal val="ppt_h"/>
                                          </p:val>
                                        </p:tav>
                                        <p:tav tm="100000">
                                          <p:val>
                                            <p:fltVal val="0"/>
                                          </p:val>
                                        </p:tav>
                                      </p:tavLst>
                                    </p:anim>
                                    <p:animEffect transition="out" filter="fade">
                                      <p:cBhvr>
                                        <p:cTn id="60" dur="500"/>
                                        <p:tgtEl>
                                          <p:spTgt spid="3">
                                            <p:txEl>
                                              <p:pRg st="3" end="3"/>
                                            </p:txEl>
                                          </p:spTgt>
                                        </p:tgtEl>
                                      </p:cBhvr>
                                    </p:animEffect>
                                    <p:set>
                                      <p:cBhvr>
                                        <p:cTn id="61" dur="1" fill="hold">
                                          <p:stCondLst>
                                            <p:cond delay="499"/>
                                          </p:stCondLst>
                                        </p:cTn>
                                        <p:tgtEl>
                                          <p:spTgt spid="3">
                                            <p:txEl>
                                              <p:pRg st="3" end="3"/>
                                            </p:txEl>
                                          </p:spTgt>
                                        </p:tgtEl>
                                        <p:attrNameLst>
                                          <p:attrName>style.visibility</p:attrName>
                                        </p:attrNameLst>
                                      </p:cBhvr>
                                      <p:to>
                                        <p:strVal val="hidden"/>
                                      </p:to>
                                    </p:set>
                                  </p:childTnLst>
                                </p:cTn>
                              </p:par>
                              <p:par>
                                <p:cTn id="62" presetID="53" presetClass="entr" presetSubtype="16"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 calcmode="lin" valueType="num">
                                      <p:cBhvr>
                                        <p:cTn id="6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6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66" dur="500"/>
                                        <p:tgtEl>
                                          <p:spTgt spid="3">
                                            <p:txEl>
                                              <p:pRg st="4" end="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3">
                                            <p:txEl>
                                              <p:pRg st="5" end="5"/>
                                            </p:txEl>
                                          </p:spTgt>
                                        </p:tgtEl>
                                        <p:attrNameLst>
                                          <p:attrName>style.visibility</p:attrName>
                                        </p:attrNameLst>
                                      </p:cBhvr>
                                      <p:to>
                                        <p:strVal val="visible"/>
                                      </p:to>
                                    </p:set>
                                    <p:anim calcmode="lin" valueType="num">
                                      <p:cBhvr>
                                        <p:cTn id="7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7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73" dur="500"/>
                                        <p:tgtEl>
                                          <p:spTgt spid="3">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nodeType="clickEffect">
                                  <p:stCondLst>
                                    <p:cond delay="0"/>
                                  </p:stCondLst>
                                  <p:childTnLst>
                                    <p:anim calcmode="lin" valueType="num">
                                      <p:cBhvr>
                                        <p:cTn id="77" dur="500"/>
                                        <p:tgtEl>
                                          <p:spTgt spid="3">
                                            <p:txEl>
                                              <p:pRg st="5" end="5"/>
                                            </p:txEl>
                                          </p:spTgt>
                                        </p:tgtEl>
                                        <p:attrNameLst>
                                          <p:attrName>ppt_w</p:attrName>
                                        </p:attrNameLst>
                                      </p:cBhvr>
                                      <p:tavLst>
                                        <p:tav tm="0">
                                          <p:val>
                                            <p:strVal val="ppt_w"/>
                                          </p:val>
                                        </p:tav>
                                        <p:tav tm="100000">
                                          <p:val>
                                            <p:fltVal val="0"/>
                                          </p:val>
                                        </p:tav>
                                      </p:tavLst>
                                    </p:anim>
                                    <p:anim calcmode="lin" valueType="num">
                                      <p:cBhvr>
                                        <p:cTn id="78" dur="500"/>
                                        <p:tgtEl>
                                          <p:spTgt spid="3">
                                            <p:txEl>
                                              <p:pRg st="5" end="5"/>
                                            </p:txEl>
                                          </p:spTgt>
                                        </p:tgtEl>
                                        <p:attrNameLst>
                                          <p:attrName>ppt_h</p:attrName>
                                        </p:attrNameLst>
                                      </p:cBhvr>
                                      <p:tavLst>
                                        <p:tav tm="0">
                                          <p:val>
                                            <p:strVal val="ppt_h"/>
                                          </p:val>
                                        </p:tav>
                                        <p:tav tm="100000">
                                          <p:val>
                                            <p:fltVal val="0"/>
                                          </p:val>
                                        </p:tav>
                                      </p:tavLst>
                                    </p:anim>
                                    <p:animEffect transition="out" filter="fade">
                                      <p:cBhvr>
                                        <p:cTn id="79" dur="500"/>
                                        <p:tgtEl>
                                          <p:spTgt spid="3">
                                            <p:txEl>
                                              <p:pRg st="5" end="5"/>
                                            </p:txEl>
                                          </p:spTgt>
                                        </p:tgtEl>
                                      </p:cBhvr>
                                    </p:animEffect>
                                    <p:set>
                                      <p:cBhvr>
                                        <p:cTn id="80" dur="1" fill="hold">
                                          <p:stCondLst>
                                            <p:cond delay="499"/>
                                          </p:stCondLst>
                                        </p:cTn>
                                        <p:tgtEl>
                                          <p:spTgt spid="3">
                                            <p:txEl>
                                              <p:pRg st="5" end="5"/>
                                            </p:txEl>
                                          </p:spTgt>
                                        </p:tgtEl>
                                        <p:attrNameLst>
                                          <p:attrName>style.visibility</p:attrName>
                                        </p:attrNameLst>
                                      </p:cBhvr>
                                      <p:to>
                                        <p:strVal val="hidden"/>
                                      </p:to>
                                    </p:set>
                                  </p:childTnLst>
                                </p:cTn>
                              </p:par>
                              <p:par>
                                <p:cTn id="81" presetID="53" presetClass="entr" presetSubtype="16" fill="hold" grpId="0"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p:cTn id="8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8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 calcmode="lin" valueType="num">
                                      <p:cBhvr>
                                        <p:cTn id="90"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91"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92" dur="500"/>
                                        <p:tgtEl>
                                          <p:spTgt spid="3">
                                            <p:txEl>
                                              <p:pRg st="7" end="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xit" presetSubtype="32" fill="hold" nodeType="clickEffect">
                                  <p:stCondLst>
                                    <p:cond delay="0"/>
                                  </p:stCondLst>
                                  <p:childTnLst>
                                    <p:anim calcmode="lin" valueType="num">
                                      <p:cBhvr>
                                        <p:cTn id="96" dur="500"/>
                                        <p:tgtEl>
                                          <p:spTgt spid="3">
                                            <p:txEl>
                                              <p:pRg st="7" end="7"/>
                                            </p:txEl>
                                          </p:spTgt>
                                        </p:tgtEl>
                                        <p:attrNameLst>
                                          <p:attrName>ppt_w</p:attrName>
                                        </p:attrNameLst>
                                      </p:cBhvr>
                                      <p:tavLst>
                                        <p:tav tm="0">
                                          <p:val>
                                            <p:strVal val="ppt_w"/>
                                          </p:val>
                                        </p:tav>
                                        <p:tav tm="100000">
                                          <p:val>
                                            <p:fltVal val="0"/>
                                          </p:val>
                                        </p:tav>
                                      </p:tavLst>
                                    </p:anim>
                                    <p:anim calcmode="lin" valueType="num">
                                      <p:cBhvr>
                                        <p:cTn id="97" dur="500"/>
                                        <p:tgtEl>
                                          <p:spTgt spid="3">
                                            <p:txEl>
                                              <p:pRg st="7" end="7"/>
                                            </p:txEl>
                                          </p:spTgt>
                                        </p:tgtEl>
                                        <p:attrNameLst>
                                          <p:attrName>ppt_h</p:attrName>
                                        </p:attrNameLst>
                                      </p:cBhvr>
                                      <p:tavLst>
                                        <p:tav tm="0">
                                          <p:val>
                                            <p:strVal val="ppt_h"/>
                                          </p:val>
                                        </p:tav>
                                        <p:tav tm="100000">
                                          <p:val>
                                            <p:fltVal val="0"/>
                                          </p:val>
                                        </p:tav>
                                      </p:tavLst>
                                    </p:anim>
                                    <p:animEffect transition="out" filter="fade">
                                      <p:cBhvr>
                                        <p:cTn id="98" dur="500"/>
                                        <p:tgtEl>
                                          <p:spTgt spid="3">
                                            <p:txEl>
                                              <p:pRg st="7" end="7"/>
                                            </p:txEl>
                                          </p:spTgt>
                                        </p:tgtEl>
                                      </p:cBhvr>
                                    </p:animEffect>
                                    <p:set>
                                      <p:cBhvr>
                                        <p:cTn id="99"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Game Revenue</a:t>
            </a:r>
            <a:endParaRPr lang="en-US" dirty="0">
              <a:solidFill>
                <a:schemeClr val="tx1"/>
              </a:solidFill>
            </a:endParaRPr>
          </a:p>
        </p:txBody>
      </p:sp>
      <p:sp>
        <p:nvSpPr>
          <p:cNvPr id="3" name="Text Placeholder 2"/>
          <p:cNvSpPr>
            <a:spLocks noGrp="1"/>
          </p:cNvSpPr>
          <p:nvPr>
            <p:ph type="body" sz="quarter" idx="10"/>
          </p:nvPr>
        </p:nvSpPr>
        <p:spPr>
          <a:xfrm>
            <a:off x="1979712" y="1491630"/>
            <a:ext cx="5625025" cy="2497607"/>
          </a:xfrm>
        </p:spPr>
        <p:txBody>
          <a:bodyPr>
            <a:normAutofit fontScale="92500" lnSpcReduction="10000"/>
          </a:bodyPr>
          <a:lstStyle/>
          <a:p>
            <a:r>
              <a:rPr lang="en-US" dirty="0">
                <a:solidFill>
                  <a:schemeClr val="tx1"/>
                </a:solidFill>
              </a:rPr>
              <a:t>$70,000,000,000</a:t>
            </a:r>
          </a:p>
          <a:p>
            <a:r>
              <a:rPr lang="en-US" sz="2100" i="1" dirty="0" smtClean="0">
                <a:solidFill>
                  <a:schemeClr val="tx1"/>
                </a:solidFill>
              </a:rPr>
              <a:t>game </a:t>
            </a:r>
            <a:r>
              <a:rPr lang="en-US" sz="2100" i="1" dirty="0">
                <a:solidFill>
                  <a:schemeClr val="tx1"/>
                </a:solidFill>
              </a:rPr>
              <a:t>revenue</a:t>
            </a:r>
          </a:p>
          <a:p>
            <a:r>
              <a:rPr lang="en-US" dirty="0">
                <a:solidFill>
                  <a:schemeClr val="tx1"/>
                </a:solidFill>
              </a:rPr>
              <a:t>1,000,000,000</a:t>
            </a:r>
          </a:p>
          <a:p>
            <a:r>
              <a:rPr lang="en-US" i="1" dirty="0" smtClean="0">
                <a:solidFill>
                  <a:schemeClr val="tx1"/>
                </a:solidFill>
              </a:rPr>
              <a:t>gamers</a:t>
            </a:r>
            <a:endParaRPr lang="en-US" sz="2400" i="1" dirty="0">
              <a:solidFill>
                <a:schemeClr val="tx1"/>
              </a:solidFill>
            </a:endParaRPr>
          </a:p>
          <a:p>
            <a:r>
              <a:rPr lang="en-US" dirty="0">
                <a:solidFill>
                  <a:schemeClr val="tx1"/>
                </a:solidFill>
              </a:rPr>
              <a:t>$21,600,000,000</a:t>
            </a:r>
          </a:p>
          <a:p>
            <a:r>
              <a:rPr lang="en-US" i="1" dirty="0" smtClean="0">
                <a:solidFill>
                  <a:schemeClr val="tx1"/>
                </a:solidFill>
              </a:rPr>
              <a:t>mobile phone &amp; tablet game revenue</a:t>
            </a:r>
            <a:endParaRPr lang="en-US" i="1" dirty="0">
              <a:solidFill>
                <a:schemeClr val="tx1"/>
              </a:solidFill>
            </a:endParaRPr>
          </a:p>
        </p:txBody>
      </p:sp>
    </p:spTree>
    <p:extLst>
      <p:ext uri="{BB962C8B-B14F-4D97-AF65-F5344CB8AC3E}">
        <p14:creationId xmlns:p14="http://schemas.microsoft.com/office/powerpoint/2010/main" val="419389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3">
                                            <p:txEl>
                                              <p:pRg st="1" end="1"/>
                                            </p:txEl>
                                          </p:spTgt>
                                        </p:tgtEl>
                                        <p:attrNameLst>
                                          <p:attrName>ppt_w</p:attrName>
                                        </p:attrNameLst>
                                      </p:cBhvr>
                                      <p:tavLst>
                                        <p:tav tm="0">
                                          <p:val>
                                            <p:strVal val="ppt_w"/>
                                          </p:val>
                                        </p:tav>
                                        <p:tav tm="100000">
                                          <p:val>
                                            <p:fltVal val="0"/>
                                          </p:val>
                                        </p:tav>
                                      </p:tavLst>
                                    </p:anim>
                                    <p:anim calcmode="lin" valueType="num">
                                      <p:cBhvr>
                                        <p:cTn id="21" dur="500"/>
                                        <p:tgtEl>
                                          <p:spTgt spid="3">
                                            <p:txEl>
                                              <p:pRg st="1" end="1"/>
                                            </p:txEl>
                                          </p:spTgt>
                                        </p:tgtEl>
                                        <p:attrNameLst>
                                          <p:attrName>ppt_h</p:attrName>
                                        </p:attrNameLst>
                                      </p:cBhvr>
                                      <p:tavLst>
                                        <p:tav tm="0">
                                          <p:val>
                                            <p:strVal val="ppt_h"/>
                                          </p:val>
                                        </p:tav>
                                        <p:tav tm="100000">
                                          <p:val>
                                            <p:fltVal val="0"/>
                                          </p:val>
                                        </p:tav>
                                      </p:tavLst>
                                    </p:anim>
                                    <p:animEffect transition="out" filter="fade">
                                      <p:cBhvr>
                                        <p:cTn id="22" dur="500"/>
                                        <p:tgtEl>
                                          <p:spTgt spid="3">
                                            <p:txEl>
                                              <p:pRg st="1" end="1"/>
                                            </p:txEl>
                                          </p:spTgt>
                                        </p:tgtEl>
                                      </p:cBhvr>
                                    </p:animEffect>
                                    <p:set>
                                      <p:cBhvr>
                                        <p:cTn id="23" dur="1" fill="hold">
                                          <p:stCondLst>
                                            <p:cond delay="499"/>
                                          </p:stCondLst>
                                        </p:cTn>
                                        <p:tgtEl>
                                          <p:spTgt spid="3">
                                            <p:txEl>
                                              <p:pRg st="1" end="1"/>
                                            </p:txEl>
                                          </p:spTgt>
                                        </p:tgtEl>
                                        <p:attrNameLst>
                                          <p:attrName>style.visibility</p:attrName>
                                        </p:attrNameLst>
                                      </p:cBhvr>
                                      <p:to>
                                        <p:strVal val="hidden"/>
                                      </p:to>
                                    </p:set>
                                  </p:childTnLst>
                                </p:cTn>
                              </p:par>
                              <p:par>
                                <p:cTn id="24" presetID="53" presetClass="entr" presetSubtype="16"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3">
                                            <p:txEl>
                                              <p:pRg st="3" end="3"/>
                                            </p:txEl>
                                          </p:spTgt>
                                        </p:tgtEl>
                                        <p:attrNameLst>
                                          <p:attrName>ppt_w</p:attrName>
                                        </p:attrNameLst>
                                      </p:cBhvr>
                                      <p:tavLst>
                                        <p:tav tm="0">
                                          <p:val>
                                            <p:strVal val="ppt_w"/>
                                          </p:val>
                                        </p:tav>
                                        <p:tav tm="100000">
                                          <p:val>
                                            <p:fltVal val="0"/>
                                          </p:val>
                                        </p:tav>
                                      </p:tavLst>
                                    </p:anim>
                                    <p:anim calcmode="lin" valueType="num">
                                      <p:cBhvr>
                                        <p:cTn id="40" dur="500"/>
                                        <p:tgtEl>
                                          <p:spTgt spid="3">
                                            <p:txEl>
                                              <p:pRg st="3" end="3"/>
                                            </p:txEl>
                                          </p:spTgt>
                                        </p:tgtEl>
                                        <p:attrNameLst>
                                          <p:attrName>ppt_h</p:attrName>
                                        </p:attrNameLst>
                                      </p:cBhvr>
                                      <p:tavLst>
                                        <p:tav tm="0">
                                          <p:val>
                                            <p:strVal val="ppt_h"/>
                                          </p:val>
                                        </p:tav>
                                        <p:tav tm="100000">
                                          <p:val>
                                            <p:fltVal val="0"/>
                                          </p:val>
                                        </p:tav>
                                      </p:tavLst>
                                    </p:anim>
                                    <p:animEffect transition="out" filter="fade">
                                      <p:cBhvr>
                                        <p:cTn id="41" dur="500"/>
                                        <p:tgtEl>
                                          <p:spTgt spid="3">
                                            <p:txEl>
                                              <p:pRg st="3" end="3"/>
                                            </p:txEl>
                                          </p:spTgt>
                                        </p:tgtEl>
                                      </p:cBhvr>
                                    </p:animEffect>
                                    <p:set>
                                      <p:cBhvr>
                                        <p:cTn id="42" dur="1" fill="hold">
                                          <p:stCondLst>
                                            <p:cond delay="499"/>
                                          </p:stCondLst>
                                        </p:cTn>
                                        <p:tgtEl>
                                          <p:spTgt spid="3">
                                            <p:txEl>
                                              <p:pRg st="3" end="3"/>
                                            </p:txEl>
                                          </p:spTgt>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p:cTn id="4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7" dur="500"/>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4" dur="500"/>
                                        <p:tgtEl>
                                          <p:spTgt spid="3">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xit" presetSubtype="32" fill="hold" nodeType="clickEffect">
                                  <p:stCondLst>
                                    <p:cond delay="0"/>
                                  </p:stCondLst>
                                  <p:childTnLst>
                                    <p:anim calcmode="lin" valueType="num">
                                      <p:cBhvr>
                                        <p:cTn id="58" dur="500"/>
                                        <p:tgtEl>
                                          <p:spTgt spid="3">
                                            <p:txEl>
                                              <p:pRg st="5" end="5"/>
                                            </p:txEl>
                                          </p:spTgt>
                                        </p:tgtEl>
                                        <p:attrNameLst>
                                          <p:attrName>ppt_w</p:attrName>
                                        </p:attrNameLst>
                                      </p:cBhvr>
                                      <p:tavLst>
                                        <p:tav tm="0">
                                          <p:val>
                                            <p:strVal val="ppt_w"/>
                                          </p:val>
                                        </p:tav>
                                        <p:tav tm="100000">
                                          <p:val>
                                            <p:fltVal val="0"/>
                                          </p:val>
                                        </p:tav>
                                      </p:tavLst>
                                    </p:anim>
                                    <p:anim calcmode="lin" valueType="num">
                                      <p:cBhvr>
                                        <p:cTn id="59" dur="500"/>
                                        <p:tgtEl>
                                          <p:spTgt spid="3">
                                            <p:txEl>
                                              <p:pRg st="5" end="5"/>
                                            </p:txEl>
                                          </p:spTgt>
                                        </p:tgtEl>
                                        <p:attrNameLst>
                                          <p:attrName>ppt_h</p:attrName>
                                        </p:attrNameLst>
                                      </p:cBhvr>
                                      <p:tavLst>
                                        <p:tav tm="0">
                                          <p:val>
                                            <p:strVal val="ppt_h"/>
                                          </p:val>
                                        </p:tav>
                                        <p:tav tm="100000">
                                          <p:val>
                                            <p:fltVal val="0"/>
                                          </p:val>
                                        </p:tav>
                                      </p:tavLst>
                                    </p:anim>
                                    <p:animEffect transition="out" filter="fade">
                                      <p:cBhvr>
                                        <p:cTn id="60" dur="500"/>
                                        <p:tgtEl>
                                          <p:spTgt spid="3">
                                            <p:txEl>
                                              <p:pRg st="5" end="5"/>
                                            </p:txEl>
                                          </p:spTgt>
                                        </p:tgtEl>
                                      </p:cBhvr>
                                    </p:animEffect>
                                    <p:set>
                                      <p:cBhvr>
                                        <p:cTn id="61"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Windows 8 PC Spectrum</a:t>
            </a:r>
            <a:endParaRPr lang="en-US" dirty="0">
              <a:solidFill>
                <a:schemeClr val="tx1"/>
              </a:solidFill>
            </a:endParaRPr>
          </a:p>
        </p:txBody>
      </p:sp>
      <p:pic>
        <p:nvPicPr>
          <p:cNvPr id="3" name="Picture 2" descr="C:\Documents and Settings\ralf\My Documents\KeyShot\Renderings\untitled.67.jpg"/>
          <p:cNvPicPr>
            <a:picLocks noChangeAspect="1" noChangeArrowheads="1"/>
          </p:cNvPicPr>
          <p:nvPr/>
        </p:nvPicPr>
        <p:blipFill rotWithShape="1">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p:blipFill>
        <p:spPr bwMode="auto">
          <a:xfrm flipH="1">
            <a:off x="487274" y="1066800"/>
            <a:ext cx="8194811" cy="3133812"/>
          </a:xfrm>
          <a:prstGeom prst="rect">
            <a:avLst/>
          </a:prstGeom>
          <a:noFill/>
          <a:ln>
            <a:noFill/>
          </a:ln>
        </p:spPr>
      </p:pic>
      <p:pic>
        <p:nvPicPr>
          <p:cNvPr id="5" name="Picture 4"/>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bwMode="auto">
          <a:xfrm flipH="1">
            <a:off x="487274" y="1066800"/>
            <a:ext cx="8191580" cy="3138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331901"/>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Varying Across the Spectrum</a:t>
            </a:r>
            <a:endParaRPr lang="en-US" dirty="0">
              <a:solidFill>
                <a:schemeClr val="tx1"/>
              </a:solidFill>
            </a:endParaRPr>
          </a:p>
        </p:txBody>
      </p:sp>
      <p:sp>
        <p:nvSpPr>
          <p:cNvPr id="3" name="Content Placeholder 2"/>
          <p:cNvSpPr>
            <a:spLocks noGrp="1"/>
          </p:cNvSpPr>
          <p:nvPr>
            <p:ph sz="half" idx="1"/>
          </p:nvPr>
        </p:nvSpPr>
        <p:spPr>
          <a:xfrm>
            <a:off x="2113384" y="1200150"/>
            <a:ext cx="4474840" cy="3809999"/>
          </a:xfrm>
        </p:spPr>
        <p:txBody>
          <a:bodyPr>
            <a:normAutofit lnSpcReduction="10000"/>
          </a:bodyPr>
          <a:lstStyle/>
          <a:p>
            <a:r>
              <a:rPr lang="en-US" dirty="0" smtClean="0">
                <a:solidFill>
                  <a:schemeClr val="tx1"/>
                </a:solidFill>
              </a:rPr>
              <a:t>User situation</a:t>
            </a:r>
          </a:p>
          <a:p>
            <a:r>
              <a:rPr lang="en-US" dirty="0" smtClean="0">
                <a:solidFill>
                  <a:schemeClr val="tx1"/>
                </a:solidFill>
              </a:rPr>
              <a:t>Session duration</a:t>
            </a:r>
          </a:p>
          <a:p>
            <a:r>
              <a:rPr lang="en-US" dirty="0" smtClean="0">
                <a:solidFill>
                  <a:schemeClr val="tx1"/>
                </a:solidFill>
              </a:rPr>
              <a:t>Input methods</a:t>
            </a:r>
          </a:p>
          <a:p>
            <a:r>
              <a:rPr lang="en-US" dirty="0" smtClean="0">
                <a:solidFill>
                  <a:schemeClr val="tx1"/>
                </a:solidFill>
              </a:rPr>
              <a:t>Network quality</a:t>
            </a:r>
          </a:p>
          <a:p>
            <a:r>
              <a:rPr lang="en-US" dirty="0" smtClean="0">
                <a:solidFill>
                  <a:schemeClr val="tx1"/>
                </a:solidFill>
              </a:rPr>
              <a:t>Display size</a:t>
            </a:r>
          </a:p>
          <a:p>
            <a:r>
              <a:rPr lang="en-US" dirty="0" smtClean="0">
                <a:solidFill>
                  <a:schemeClr val="tx1"/>
                </a:solidFill>
              </a:rPr>
              <a:t>Processor performance</a:t>
            </a:r>
          </a:p>
          <a:p>
            <a:r>
              <a:rPr lang="en-US" dirty="0" smtClean="0">
                <a:solidFill>
                  <a:schemeClr val="tx1"/>
                </a:solidFill>
              </a:rPr>
              <a:t>Graphics feature level</a:t>
            </a:r>
          </a:p>
          <a:p>
            <a:r>
              <a:rPr lang="en-US" dirty="0" smtClean="0">
                <a:solidFill>
                  <a:schemeClr val="tx1"/>
                </a:solidFill>
              </a:rPr>
              <a:t>RAM available</a:t>
            </a:r>
          </a:p>
          <a:p>
            <a:r>
              <a:rPr lang="en-US" dirty="0" smtClean="0">
                <a:solidFill>
                  <a:schemeClr val="tx1"/>
                </a:solidFill>
              </a:rPr>
              <a:t>Size of app package</a:t>
            </a:r>
          </a:p>
        </p:txBody>
      </p:sp>
      <p:sp>
        <p:nvSpPr>
          <p:cNvPr id="4" name="Content Placeholder 3"/>
          <p:cNvSpPr>
            <a:spLocks noGrp="1"/>
          </p:cNvSpPr>
          <p:nvPr>
            <p:ph sz="half" idx="2"/>
          </p:nvPr>
        </p:nvSpPr>
        <p:spPr>
          <a:xfrm>
            <a:off x="5148064" y="1200151"/>
            <a:ext cx="3538736" cy="3394472"/>
          </a:xfrm>
        </p:spPr>
        <p:txBody>
          <a:bodyPr>
            <a:normAutofit lnSpcReduction="10000"/>
          </a:bodyPr>
          <a:lstStyle/>
          <a:p>
            <a:pPr marL="0" indent="0">
              <a:buNone/>
            </a:pPr>
            <a:endParaRPr lang="en-US" dirty="0">
              <a:solidFill>
                <a:schemeClr val="tx1"/>
              </a:solidFill>
            </a:endParaRPr>
          </a:p>
        </p:txBody>
      </p:sp>
    </p:spTree>
    <p:extLst>
      <p:ext uri="{BB962C8B-B14F-4D97-AF65-F5344CB8AC3E}">
        <p14:creationId xmlns:p14="http://schemas.microsoft.com/office/powerpoint/2010/main" val="148689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Constant Across the Spectrum</a:t>
            </a:r>
            <a:endParaRPr lang="en-US" dirty="0">
              <a:solidFill>
                <a:schemeClr val="tx1"/>
              </a:solidFill>
            </a:endParaRPr>
          </a:p>
        </p:txBody>
      </p:sp>
      <p:sp>
        <p:nvSpPr>
          <p:cNvPr id="3" name="Content Placeholder 2"/>
          <p:cNvSpPr>
            <a:spLocks noGrp="1"/>
          </p:cNvSpPr>
          <p:nvPr>
            <p:ph sz="half" idx="1"/>
          </p:nvPr>
        </p:nvSpPr>
        <p:spPr>
          <a:xfrm>
            <a:off x="1619672" y="1131590"/>
            <a:ext cx="4474840" cy="3809999"/>
          </a:xfrm>
        </p:spPr>
        <p:txBody>
          <a:bodyPr>
            <a:normAutofit/>
          </a:bodyPr>
          <a:lstStyle/>
          <a:p>
            <a:r>
              <a:rPr lang="en-US" sz="2400" dirty="0" smtClean="0">
                <a:solidFill>
                  <a:schemeClr val="tx1"/>
                </a:solidFill>
              </a:rPr>
              <a:t>Processor </a:t>
            </a:r>
            <a:r>
              <a:rPr lang="en-US" sz="2400" dirty="0">
                <a:solidFill>
                  <a:schemeClr val="tx1"/>
                </a:solidFill>
              </a:rPr>
              <a:t>core count</a:t>
            </a:r>
          </a:p>
          <a:p>
            <a:r>
              <a:rPr lang="en-US" sz="2400" dirty="0">
                <a:solidFill>
                  <a:schemeClr val="tx1"/>
                </a:solidFill>
              </a:rPr>
              <a:t>Display </a:t>
            </a:r>
            <a:r>
              <a:rPr lang="en-US" sz="2400" dirty="0" smtClean="0">
                <a:solidFill>
                  <a:schemeClr val="tx1"/>
                </a:solidFill>
              </a:rPr>
              <a:t>resolution </a:t>
            </a:r>
            <a:r>
              <a:rPr lang="en-US" sz="2400" dirty="0">
                <a:solidFill>
                  <a:schemeClr val="tx1"/>
                </a:solidFill>
              </a:rPr>
              <a:t>(Pixel density)</a:t>
            </a:r>
          </a:p>
          <a:p>
            <a:r>
              <a:rPr lang="en-US" sz="2400" dirty="0">
                <a:solidFill>
                  <a:schemeClr val="tx1"/>
                </a:solidFill>
              </a:rPr>
              <a:t>Display quality and color range</a:t>
            </a:r>
          </a:p>
        </p:txBody>
      </p:sp>
      <p:sp>
        <p:nvSpPr>
          <p:cNvPr id="4" name="Content Placeholder 3"/>
          <p:cNvSpPr>
            <a:spLocks noGrp="1"/>
          </p:cNvSpPr>
          <p:nvPr>
            <p:ph sz="half" idx="2"/>
          </p:nvPr>
        </p:nvSpPr>
        <p:spPr>
          <a:xfrm>
            <a:off x="5364088" y="1200151"/>
            <a:ext cx="3322712" cy="3394472"/>
          </a:xfrm>
        </p:spPr>
        <p:txBody>
          <a:bodyPr>
            <a:normAutofit/>
          </a:bodyPr>
          <a:lstStyle/>
          <a:p>
            <a:pPr marL="0" indent="0">
              <a:buNone/>
            </a:pPr>
            <a:endParaRPr lang="en-US" dirty="0">
              <a:solidFill>
                <a:schemeClr val="tx1"/>
              </a:solidFill>
            </a:endParaRPr>
          </a:p>
        </p:txBody>
      </p:sp>
    </p:spTree>
    <p:extLst>
      <p:ext uri="{BB962C8B-B14F-4D97-AF65-F5344CB8AC3E}">
        <p14:creationId xmlns:p14="http://schemas.microsoft.com/office/powerpoint/2010/main" val="324623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The </a:t>
            </a:r>
            <a:r>
              <a:rPr lang="en-US" dirty="0" smtClean="0">
                <a:solidFill>
                  <a:schemeClr val="tx1"/>
                </a:solidFill>
              </a:rPr>
              <a:t>Gap:</a:t>
            </a:r>
            <a:endParaRPr lang="en-US" dirty="0">
              <a:solidFill>
                <a:schemeClr val="tx1"/>
              </a:solidFill>
            </a:endParaRPr>
          </a:p>
        </p:txBody>
      </p:sp>
      <p:sp>
        <p:nvSpPr>
          <p:cNvPr id="3" name="Content Placeholder 2"/>
          <p:cNvSpPr>
            <a:spLocks noGrp="1"/>
          </p:cNvSpPr>
          <p:nvPr>
            <p:ph sz="quarter" idx="10"/>
          </p:nvPr>
        </p:nvSpPr>
        <p:spPr>
          <a:xfrm>
            <a:off x="1043608" y="2211710"/>
            <a:ext cx="7632080" cy="2592287"/>
          </a:xfrm>
        </p:spPr>
        <p:txBody>
          <a:bodyPr>
            <a:normAutofit/>
          </a:bodyPr>
          <a:lstStyle/>
          <a:p>
            <a:pPr>
              <a:spcBef>
                <a:spcPts val="600"/>
              </a:spcBef>
            </a:pPr>
            <a:r>
              <a:rPr lang="en-US" sz="2600" dirty="0" smtClean="0">
                <a:solidFill>
                  <a:schemeClr val="tx1"/>
                </a:solidFill>
              </a:rPr>
              <a:t>20min playtime -couch (or commute)</a:t>
            </a:r>
          </a:p>
          <a:p>
            <a:pPr>
              <a:spcBef>
                <a:spcPts val="600"/>
              </a:spcBef>
            </a:pPr>
            <a:r>
              <a:rPr lang="en-US" sz="2600" dirty="0" smtClean="0">
                <a:solidFill>
                  <a:schemeClr val="tx1"/>
                </a:solidFill>
              </a:rPr>
              <a:t>Touch or accelerometer input</a:t>
            </a:r>
            <a:endParaRPr lang="en-US" sz="2600" dirty="0">
              <a:solidFill>
                <a:schemeClr val="tx1"/>
              </a:solidFill>
            </a:endParaRPr>
          </a:p>
          <a:p>
            <a:pPr>
              <a:spcBef>
                <a:spcPts val="600"/>
              </a:spcBef>
            </a:pPr>
            <a:r>
              <a:rPr lang="en-US" sz="2600" dirty="0" smtClean="0">
                <a:solidFill>
                  <a:schemeClr val="tx1"/>
                </a:solidFill>
              </a:rPr>
              <a:t>Multiplayer </a:t>
            </a:r>
            <a:r>
              <a:rPr lang="en-US" sz="2600" dirty="0">
                <a:solidFill>
                  <a:schemeClr val="tx1"/>
                </a:solidFill>
              </a:rPr>
              <a:t>via </a:t>
            </a:r>
            <a:r>
              <a:rPr lang="en-US" sz="2600" dirty="0" err="1">
                <a:solidFill>
                  <a:schemeClr val="tx1"/>
                </a:solidFill>
              </a:rPr>
              <a:t>WiFi</a:t>
            </a:r>
            <a:endParaRPr lang="en-US" sz="2600" dirty="0">
              <a:solidFill>
                <a:schemeClr val="tx1"/>
              </a:solidFill>
            </a:endParaRPr>
          </a:p>
          <a:p>
            <a:pPr>
              <a:spcBef>
                <a:spcPts val="600"/>
              </a:spcBef>
            </a:pPr>
            <a:r>
              <a:rPr lang="en-US" sz="2600" dirty="0" smtClean="0">
                <a:solidFill>
                  <a:schemeClr val="tx1"/>
                </a:solidFill>
              </a:rPr>
              <a:t>Photo-real graphics</a:t>
            </a:r>
            <a:endParaRPr lang="en-US" sz="2600" dirty="0">
              <a:solidFill>
                <a:schemeClr val="tx1"/>
              </a:solidFill>
            </a:endParaRPr>
          </a:p>
          <a:p>
            <a:pPr>
              <a:spcBef>
                <a:spcPts val="600"/>
              </a:spcBef>
            </a:pPr>
            <a:r>
              <a:rPr lang="en-US" sz="2600" dirty="0" smtClean="0">
                <a:solidFill>
                  <a:schemeClr val="tx1"/>
                </a:solidFill>
              </a:rPr>
              <a:t>1GB download</a:t>
            </a:r>
            <a:endParaRPr lang="en-US" sz="2600" dirty="0">
              <a:solidFill>
                <a:schemeClr val="tx1"/>
              </a:solidFill>
            </a:endParaRPr>
          </a:p>
        </p:txBody>
      </p:sp>
      <p:sp>
        <p:nvSpPr>
          <p:cNvPr id="4" name="TextBox 3"/>
          <p:cNvSpPr txBox="1"/>
          <p:nvPr/>
        </p:nvSpPr>
        <p:spPr>
          <a:xfrm>
            <a:off x="467544" y="1000348"/>
            <a:ext cx="7992120" cy="923330"/>
          </a:xfrm>
          <a:prstGeom prst="rect">
            <a:avLst/>
          </a:prstGeom>
          <a:noFill/>
        </p:spPr>
        <p:txBody>
          <a:bodyPr wrap="square" lIns="0" tIns="0" rIns="0" bIns="0" rtlCol="0">
            <a:spAutoFit/>
          </a:bodyPr>
          <a:lstStyle/>
          <a:p>
            <a:r>
              <a:rPr lang="en-US" sz="3000" dirty="0">
                <a:latin typeface="+mj-lt"/>
              </a:rPr>
              <a:t>There are very few titles that leverage the power of the PC in the </a:t>
            </a:r>
            <a:r>
              <a:rPr lang="en-US" sz="3000" dirty="0" smtClean="0">
                <a:latin typeface="+mj-lt"/>
              </a:rPr>
              <a:t>situations of </a:t>
            </a:r>
            <a:r>
              <a:rPr lang="en-US" sz="3000" dirty="0">
                <a:latin typeface="+mj-lt"/>
              </a:rPr>
              <a:t>the </a:t>
            </a:r>
            <a:r>
              <a:rPr lang="en-US" sz="3000" dirty="0" smtClean="0">
                <a:latin typeface="+mj-lt"/>
              </a:rPr>
              <a:t>tablet</a:t>
            </a:r>
            <a:endParaRPr lang="en-US" sz="3000" dirty="0">
              <a:latin typeface="+mj-lt"/>
            </a:endParaRPr>
          </a:p>
        </p:txBody>
      </p:sp>
    </p:spTree>
    <p:extLst>
      <p:ext uri="{BB962C8B-B14F-4D97-AF65-F5344CB8AC3E}">
        <p14:creationId xmlns:p14="http://schemas.microsoft.com/office/powerpoint/2010/main" val="2621664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The Biggest Opportunity</a:t>
            </a:r>
            <a:endParaRPr lang="en-US" dirty="0">
              <a:solidFill>
                <a:schemeClr val="tx1"/>
              </a:solidFill>
            </a:endParaRPr>
          </a:p>
        </p:txBody>
      </p:sp>
      <p:pic>
        <p:nvPicPr>
          <p:cNvPr id="3" name="Picture 2" descr="C:\Documents and Settings\ralf\My Documents\KeyShot\Renderings\untitled.67.jpg"/>
          <p:cNvPicPr>
            <a:picLocks noChangeAspect="1" noChangeArrowheads="1"/>
          </p:cNvPicPr>
          <p:nvPr/>
        </p:nvPicPr>
        <p:blipFill rotWithShape="1">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p:blipFill>
        <p:spPr bwMode="auto">
          <a:xfrm flipH="1">
            <a:off x="487274" y="1066800"/>
            <a:ext cx="8194811" cy="3133812"/>
          </a:xfrm>
          <a:prstGeom prst="rect">
            <a:avLst/>
          </a:prstGeom>
          <a:noFill/>
          <a:ln>
            <a:noFill/>
          </a:ln>
        </p:spPr>
      </p:pic>
      <p:pic>
        <p:nvPicPr>
          <p:cNvPr id="5" name="Picture 4"/>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bwMode="auto">
          <a:xfrm flipH="1">
            <a:off x="487274" y="1066800"/>
            <a:ext cx="8191580" cy="31386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5536" y="1995686"/>
            <a:ext cx="3672408" cy="15841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smtClean="0">
              <a:solidFill>
                <a:schemeClr val="bg1"/>
              </a:solidFill>
            </a:endParaRPr>
          </a:p>
        </p:txBody>
      </p:sp>
    </p:spTree>
    <p:extLst>
      <p:ext uri="{BB962C8B-B14F-4D97-AF65-F5344CB8AC3E}">
        <p14:creationId xmlns:p14="http://schemas.microsoft.com/office/powerpoint/2010/main" val="1191752124"/>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1520" y="1203598"/>
            <a:ext cx="4176464" cy="1584176"/>
          </a:xfrm>
          <a:prstGeom prst="roundRect">
            <a:avLst>
              <a:gd name="adj" fmla="val 0"/>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smtClean="0">
              <a:solidFill>
                <a:schemeClr val="bg1"/>
              </a:solidFill>
            </a:endParaRPr>
          </a:p>
        </p:txBody>
      </p:sp>
      <p:sp>
        <p:nvSpPr>
          <p:cNvPr id="2" name="Title 1"/>
          <p:cNvSpPr>
            <a:spLocks noGrp="1"/>
          </p:cNvSpPr>
          <p:nvPr>
            <p:ph type="title"/>
          </p:nvPr>
        </p:nvSpPr>
        <p:spPr/>
        <p:txBody>
          <a:bodyPr/>
          <a:lstStyle/>
          <a:p>
            <a:r>
              <a:rPr lang="en-US" dirty="0">
                <a:solidFill>
                  <a:schemeClr val="tx1"/>
                </a:solidFill>
              </a:rPr>
              <a:t>Platforms have </a:t>
            </a:r>
            <a:r>
              <a:rPr lang="en-US" dirty="0" smtClean="0">
                <a:solidFill>
                  <a:schemeClr val="tx1"/>
                </a:solidFill>
              </a:rPr>
              <a:t>Cycles</a:t>
            </a:r>
            <a:endParaRPr lang="en-US" dirty="0">
              <a:solidFill>
                <a:schemeClr val="tx1"/>
              </a:solidFill>
            </a:endParaRPr>
          </a:p>
        </p:txBody>
      </p:sp>
      <p:sp>
        <p:nvSpPr>
          <p:cNvPr id="3" name="Content Placeholder 2"/>
          <p:cNvSpPr>
            <a:spLocks noGrp="1"/>
          </p:cNvSpPr>
          <p:nvPr>
            <p:ph sz="quarter" idx="10"/>
          </p:nvPr>
        </p:nvSpPr>
        <p:spPr>
          <a:xfrm>
            <a:off x="468313" y="1347788"/>
            <a:ext cx="8568183" cy="3240088"/>
          </a:xfrm>
        </p:spPr>
        <p:txBody>
          <a:bodyPr/>
          <a:lstStyle/>
          <a:p>
            <a:r>
              <a:rPr lang="en-US" dirty="0" smtClean="0">
                <a:solidFill>
                  <a:schemeClr val="tx1"/>
                </a:solidFill>
              </a:rPr>
              <a:t>Early Phase:</a:t>
            </a:r>
          </a:p>
          <a:p>
            <a:pPr lvl="1"/>
            <a:r>
              <a:rPr lang="en-US" dirty="0" smtClean="0">
                <a:solidFill>
                  <a:schemeClr val="tx1"/>
                </a:solidFill>
              </a:rPr>
              <a:t>Immature tools, middleware infrastructure</a:t>
            </a:r>
          </a:p>
          <a:p>
            <a:pPr lvl="1"/>
            <a:r>
              <a:rPr lang="en-US" dirty="0" smtClean="0">
                <a:solidFill>
                  <a:schemeClr val="tx1"/>
                </a:solidFill>
              </a:rPr>
              <a:t>Small </a:t>
            </a:r>
            <a:r>
              <a:rPr lang="en-US" dirty="0" err="1" smtClean="0">
                <a:solidFill>
                  <a:schemeClr val="tx1"/>
                </a:solidFill>
              </a:rPr>
              <a:t>installbase</a:t>
            </a:r>
            <a:endParaRPr lang="en-US" dirty="0" smtClean="0">
              <a:solidFill>
                <a:schemeClr val="tx1"/>
              </a:solidFill>
            </a:endParaRPr>
          </a:p>
          <a:p>
            <a:pPr lvl="1"/>
            <a:r>
              <a:rPr lang="en-US" dirty="0" smtClean="0">
                <a:solidFill>
                  <a:schemeClr val="tx1"/>
                </a:solidFill>
              </a:rPr>
              <a:t>Few participants</a:t>
            </a:r>
          </a:p>
          <a:p>
            <a:pPr lvl="1"/>
            <a:endParaRPr lang="en-US" dirty="0">
              <a:solidFill>
                <a:schemeClr val="tx1"/>
              </a:solidFill>
            </a:endParaRPr>
          </a:p>
          <a:p>
            <a:r>
              <a:rPr lang="en-US" dirty="0" smtClean="0">
                <a:solidFill>
                  <a:schemeClr val="tx1"/>
                </a:solidFill>
              </a:rPr>
              <a:t>Mature </a:t>
            </a:r>
            <a:r>
              <a:rPr lang="en-US" dirty="0">
                <a:solidFill>
                  <a:schemeClr val="tx1"/>
                </a:solidFill>
              </a:rPr>
              <a:t>Phase:</a:t>
            </a:r>
          </a:p>
          <a:p>
            <a:pPr lvl="1"/>
            <a:r>
              <a:rPr lang="en-US" dirty="0" smtClean="0">
                <a:solidFill>
                  <a:schemeClr val="tx1"/>
                </a:solidFill>
              </a:rPr>
              <a:t>Stable Tools, rich middleware</a:t>
            </a:r>
          </a:p>
          <a:p>
            <a:pPr lvl="1"/>
            <a:r>
              <a:rPr lang="en-US" dirty="0" smtClean="0">
                <a:solidFill>
                  <a:schemeClr val="tx1"/>
                </a:solidFill>
              </a:rPr>
              <a:t>Large </a:t>
            </a:r>
            <a:r>
              <a:rPr lang="en-US" dirty="0" err="1" smtClean="0">
                <a:solidFill>
                  <a:schemeClr val="tx1"/>
                </a:solidFill>
              </a:rPr>
              <a:t>installbase</a:t>
            </a:r>
            <a:endParaRPr lang="en-US" dirty="0" smtClean="0">
              <a:solidFill>
                <a:schemeClr val="tx1"/>
              </a:solidFill>
            </a:endParaRPr>
          </a:p>
          <a:p>
            <a:pPr lvl="1"/>
            <a:r>
              <a:rPr lang="en-US" dirty="0" smtClean="0">
                <a:solidFill>
                  <a:schemeClr val="tx1"/>
                </a:solidFill>
              </a:rPr>
              <a:t>Large field with dominant players</a:t>
            </a:r>
            <a:endParaRPr lang="en-US" dirty="0">
              <a:solidFill>
                <a:schemeClr val="tx1"/>
              </a:solidFill>
            </a:endParaRPr>
          </a:p>
          <a:p>
            <a:pPr lvl="1"/>
            <a:endParaRPr lang="en-US" dirty="0">
              <a:solidFill>
                <a:schemeClr val="tx1"/>
              </a:solidFill>
            </a:endParaRPr>
          </a:p>
          <a:p>
            <a:pPr lvl="1"/>
            <a:endParaRPr lang="en-US" dirty="0" smtClean="0">
              <a:solidFill>
                <a:schemeClr val="tx1"/>
              </a:solidFill>
            </a:endParaRPr>
          </a:p>
        </p:txBody>
      </p:sp>
    </p:spTree>
    <p:extLst>
      <p:ext uri="{BB962C8B-B14F-4D97-AF65-F5344CB8AC3E}">
        <p14:creationId xmlns:p14="http://schemas.microsoft.com/office/powerpoint/2010/main" val="1496941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Platform Lifecycles</a:t>
            </a:r>
            <a:endParaRPr lang="en-US" dirty="0">
              <a:solidFill>
                <a:schemeClr val="tx1"/>
              </a:solidFill>
            </a:endParaRPr>
          </a:p>
        </p:txBody>
      </p:sp>
      <p:sp>
        <p:nvSpPr>
          <p:cNvPr id="3" name="Content Placeholder 2"/>
          <p:cNvSpPr>
            <a:spLocks noGrp="1"/>
          </p:cNvSpPr>
          <p:nvPr>
            <p:ph sz="quarter" idx="10"/>
          </p:nvPr>
        </p:nvSpPr>
        <p:spPr>
          <a:xfrm>
            <a:off x="468313" y="1347788"/>
            <a:ext cx="8568183" cy="3240088"/>
          </a:xfrm>
        </p:spPr>
        <p:txBody>
          <a:bodyPr/>
          <a:lstStyle/>
          <a:p>
            <a:r>
              <a:rPr lang="en-US" dirty="0" smtClean="0">
                <a:solidFill>
                  <a:schemeClr val="tx1"/>
                </a:solidFill>
              </a:rPr>
              <a:t>Metro-style apps constitute a new platform</a:t>
            </a:r>
          </a:p>
          <a:p>
            <a:pPr lvl="1"/>
            <a:r>
              <a:rPr lang="en-US" dirty="0" smtClean="0">
                <a:solidFill>
                  <a:schemeClr val="tx1"/>
                </a:solidFill>
              </a:rPr>
              <a:t>It is going to be huge</a:t>
            </a:r>
          </a:p>
          <a:p>
            <a:pPr lvl="1"/>
            <a:endParaRPr lang="en-US" dirty="0" smtClean="0">
              <a:solidFill>
                <a:schemeClr val="tx1"/>
              </a:solidFill>
            </a:endParaRPr>
          </a:p>
          <a:p>
            <a:r>
              <a:rPr lang="en-US" dirty="0" smtClean="0">
                <a:solidFill>
                  <a:schemeClr val="tx1"/>
                </a:solidFill>
              </a:rPr>
              <a:t>Unless you are a household brand, visibility is critical</a:t>
            </a:r>
          </a:p>
          <a:p>
            <a:endParaRPr lang="en-US" dirty="0" smtClean="0">
              <a:solidFill>
                <a:schemeClr val="tx1"/>
              </a:solidFill>
            </a:endParaRPr>
          </a:p>
          <a:p>
            <a:r>
              <a:rPr lang="en-US" dirty="0" smtClean="0">
                <a:solidFill>
                  <a:schemeClr val="tx1"/>
                </a:solidFill>
              </a:rPr>
              <a:t>			</a:t>
            </a:r>
            <a:r>
              <a:rPr lang="en-US" b="1" dirty="0" smtClean="0">
                <a:solidFill>
                  <a:schemeClr val="tx1"/>
                </a:solidFill>
              </a:rPr>
              <a:t>Get Out There Early</a:t>
            </a:r>
          </a:p>
        </p:txBody>
      </p:sp>
    </p:spTree>
    <p:extLst>
      <p:ext uri="{BB962C8B-B14F-4D97-AF65-F5344CB8AC3E}">
        <p14:creationId xmlns:p14="http://schemas.microsoft.com/office/powerpoint/2010/main" val="2788153224"/>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Market Data</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Tons on the web:</a:t>
            </a:r>
          </a:p>
          <a:p>
            <a:pPr lvl="1"/>
            <a:r>
              <a:rPr lang="en-US" dirty="0" smtClean="0">
                <a:solidFill>
                  <a:schemeClr val="tx1"/>
                </a:solidFill>
              </a:rPr>
              <a:t> NPD, Nielsen, </a:t>
            </a:r>
            <a:r>
              <a:rPr lang="en-US" dirty="0" err="1" smtClean="0">
                <a:solidFill>
                  <a:schemeClr val="tx1"/>
                </a:solidFill>
              </a:rPr>
              <a:t>Distimo</a:t>
            </a:r>
            <a:r>
              <a:rPr lang="en-US" dirty="0" smtClean="0">
                <a:solidFill>
                  <a:schemeClr val="tx1"/>
                </a:solidFill>
              </a:rPr>
              <a:t>, Flurry, etc.</a:t>
            </a:r>
          </a:p>
          <a:p>
            <a:pPr lvl="1"/>
            <a:endParaRPr lang="en-US" dirty="0" smtClean="0">
              <a:solidFill>
                <a:schemeClr val="tx1"/>
              </a:solidFill>
            </a:endParaRPr>
          </a:p>
          <a:p>
            <a:r>
              <a:rPr lang="en-US" dirty="0" smtClean="0">
                <a:solidFill>
                  <a:schemeClr val="tx1"/>
                </a:solidFill>
              </a:rPr>
              <a:t>Other Apps</a:t>
            </a:r>
          </a:p>
          <a:p>
            <a:pPr lvl="1"/>
            <a:r>
              <a:rPr lang="en-US" dirty="0" smtClean="0">
                <a:solidFill>
                  <a:schemeClr val="tx1"/>
                </a:solidFill>
              </a:rPr>
              <a:t>Most stores make some info public</a:t>
            </a:r>
          </a:p>
          <a:p>
            <a:pPr lvl="1"/>
            <a:endParaRPr lang="en-US" dirty="0" smtClean="0">
              <a:solidFill>
                <a:schemeClr val="tx1"/>
              </a:solidFill>
            </a:endParaRPr>
          </a:p>
          <a:p>
            <a:r>
              <a:rPr lang="en-US" dirty="0" smtClean="0">
                <a:solidFill>
                  <a:schemeClr val="tx1"/>
                </a:solidFill>
              </a:rPr>
              <a:t>Valve Steam Survey</a:t>
            </a:r>
            <a:endParaRPr lang="en-US" dirty="0">
              <a:solidFill>
                <a:schemeClr val="tx1"/>
              </a:solidFill>
            </a:endParaRPr>
          </a:p>
          <a:p>
            <a:pPr lvl="1"/>
            <a:r>
              <a:rPr lang="en-US" dirty="0" smtClean="0">
                <a:solidFill>
                  <a:schemeClr val="tx1"/>
                </a:solidFill>
              </a:rPr>
              <a:t>Skewing towards casual over time</a:t>
            </a:r>
            <a:endParaRPr lang="en-US" dirty="0">
              <a:solidFill>
                <a:schemeClr val="tx1"/>
              </a:solidFill>
            </a:endParaRPr>
          </a:p>
        </p:txBody>
      </p:sp>
    </p:spTree>
    <p:extLst>
      <p:ext uri="{BB962C8B-B14F-4D97-AF65-F5344CB8AC3E}">
        <p14:creationId xmlns:p14="http://schemas.microsoft.com/office/powerpoint/2010/main" val="28754556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2965785" y="3116424"/>
            <a:ext cx="1512909" cy="1042176"/>
            <a:chOff x="2965786" y="3284612"/>
            <a:chExt cx="1338468" cy="873988"/>
          </a:xfrm>
        </p:grpSpPr>
        <p:pic>
          <p:nvPicPr>
            <p:cNvPr id="19" name="Picture 2" descr="C:\Users\ruwenh\Pictures\appliancep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2872" y="3284612"/>
              <a:ext cx="651382" cy="873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ruwenh\Pictures\appliancep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5786" y="3284612"/>
              <a:ext cx="651382" cy="87398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sz="2800" dirty="0" smtClean="0">
                <a:solidFill>
                  <a:schemeClr val="accent5"/>
                </a:solidFill>
              </a:rPr>
              <a:t>SQL Server PDW Appliance</a:t>
            </a:r>
            <a:endParaRPr lang="en-US" sz="2800" dirty="0">
              <a:solidFill>
                <a:schemeClr val="accent5"/>
              </a:solidFill>
            </a:endParaRPr>
          </a:p>
        </p:txBody>
      </p:sp>
      <p:sp>
        <p:nvSpPr>
          <p:cNvPr id="9" name="Rectangle 8"/>
          <p:cNvSpPr/>
          <p:nvPr/>
        </p:nvSpPr>
        <p:spPr>
          <a:xfrm>
            <a:off x="987507" y="1240528"/>
            <a:ext cx="1627321" cy="1463040"/>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kern="0" dirty="0" smtClean="0">
                <a:solidFill>
                  <a:srgbClr val="FFFFFF"/>
                </a:solidFill>
                <a:latin typeface="Segoe UI Light" pitchFamily="34" charset="0"/>
                <a:ea typeface="Segoe UI" pitchFamily="34" charset="0"/>
                <a:cs typeface="Segoe UI" pitchFamily="34" charset="0"/>
              </a:rPr>
              <a:t>Shared-Nothing Parallel DBSM</a:t>
            </a:r>
            <a:endParaRPr lang="en-US" b="1" kern="0" dirty="0">
              <a:solidFill>
                <a:srgbClr val="FFFFFF"/>
              </a:solidFill>
              <a:latin typeface="Segoe UI Light" pitchFamily="34" charset="0"/>
              <a:ea typeface="Segoe UI" pitchFamily="34" charset="0"/>
              <a:cs typeface="Segoe UI" pitchFamily="34" charset="0"/>
            </a:endParaRPr>
          </a:p>
        </p:txBody>
      </p:sp>
      <p:sp>
        <p:nvSpPr>
          <p:cNvPr id="10" name="Rectangle 9"/>
          <p:cNvSpPr/>
          <p:nvPr/>
        </p:nvSpPr>
        <p:spPr>
          <a:xfrm>
            <a:off x="2769924" y="1240528"/>
            <a:ext cx="1627321" cy="146304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kern="0" dirty="0">
                <a:solidFill>
                  <a:srgbClr val="FFFFFF"/>
                </a:solidFill>
                <a:latin typeface="Segoe UI Light" pitchFamily="34" charset="0"/>
                <a:ea typeface="Segoe UI" pitchFamily="34" charset="0"/>
                <a:cs typeface="Segoe UI" pitchFamily="34" charset="0"/>
              </a:rPr>
              <a:t>Scalable Solution</a:t>
            </a:r>
          </a:p>
        </p:txBody>
      </p:sp>
      <p:sp>
        <p:nvSpPr>
          <p:cNvPr id="14" name="Rectangle 13"/>
          <p:cNvSpPr/>
          <p:nvPr/>
        </p:nvSpPr>
        <p:spPr>
          <a:xfrm>
            <a:off x="4618604" y="1240528"/>
            <a:ext cx="1627321" cy="1463040"/>
          </a:xfrm>
          <a:prstGeom prst="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kern="0" dirty="0">
                <a:solidFill>
                  <a:srgbClr val="FFFFFF"/>
                </a:solidFill>
                <a:latin typeface="Segoe UI Light" pitchFamily="34" charset="0"/>
                <a:ea typeface="Segoe UI" pitchFamily="34" charset="0"/>
                <a:cs typeface="Segoe UI" pitchFamily="34" charset="0"/>
              </a:rPr>
              <a:t>Standards based</a:t>
            </a:r>
          </a:p>
        </p:txBody>
      </p:sp>
      <p:sp>
        <p:nvSpPr>
          <p:cNvPr id="15" name="Rectangle 14"/>
          <p:cNvSpPr/>
          <p:nvPr/>
        </p:nvSpPr>
        <p:spPr>
          <a:xfrm>
            <a:off x="6513666" y="1240528"/>
            <a:ext cx="1627321" cy="146304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kern="0" dirty="0" smtClean="0">
                <a:solidFill>
                  <a:srgbClr val="FFFFFF"/>
                </a:solidFill>
                <a:latin typeface="Segoe UI Light" pitchFamily="34" charset="0"/>
                <a:ea typeface="Segoe UI" pitchFamily="34" charset="0"/>
                <a:cs typeface="Segoe UI" pitchFamily="34" charset="0"/>
              </a:rPr>
              <a:t>Pre-packaged </a:t>
            </a:r>
            <a:endParaRPr lang="en-US" b="1" kern="0" dirty="0">
              <a:solidFill>
                <a:srgbClr val="FFFFFF"/>
              </a:solidFill>
              <a:latin typeface="Segoe UI Light" pitchFamily="34" charset="0"/>
              <a:ea typeface="Segoe UI" pitchFamily="34" charset="0"/>
              <a:cs typeface="Segoe UI" pitchFamily="34" charset="0"/>
            </a:endParaRPr>
          </a:p>
        </p:txBody>
      </p:sp>
      <p:pic>
        <p:nvPicPr>
          <p:cNvPr id="20" name="Picture 2" descr="C:\Users\ruwenh\Pictures\appliancep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2485" y="3196698"/>
            <a:ext cx="716904" cy="961902"/>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5397560" y="2967925"/>
            <a:ext cx="2529823" cy="1221671"/>
            <a:chOff x="5397560" y="3284612"/>
            <a:chExt cx="1990185" cy="873988"/>
          </a:xfrm>
        </p:grpSpPr>
        <p:pic>
          <p:nvPicPr>
            <p:cNvPr id="21" name="Picture 2" descr="C:\Users\ruwenh\Pictures\appliancep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646" y="3284612"/>
              <a:ext cx="651382" cy="8739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uwenh\Pictures\appliancep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7560" y="3284612"/>
              <a:ext cx="651382" cy="8739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ruwenh\Pictures\appliancep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6363" y="3284612"/>
              <a:ext cx="651382" cy="87398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ight Arrow 27"/>
          <p:cNvSpPr/>
          <p:nvPr/>
        </p:nvSpPr>
        <p:spPr>
          <a:xfrm>
            <a:off x="1229075" y="4215540"/>
            <a:ext cx="6698308" cy="151052"/>
          </a:xfrm>
          <a:prstGeom prst="rightArrow">
            <a:avLst/>
          </a:prstGeom>
          <a:solidFill>
            <a:schemeClr val="tx1">
              <a:lumMod val="95000"/>
              <a:lumOff val="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5604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0"/>
                            </p:stCondLst>
                            <p:childTnLst>
                              <p:par>
                                <p:cTn id="16" presetID="2" presetClass="entr" presetSubtype="4"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ppt_x"/>
                                          </p:val>
                                        </p:tav>
                                        <p:tav tm="100000">
                                          <p:val>
                                            <p:strVal val="#ppt_x"/>
                                          </p:val>
                                        </p:tav>
                                      </p:tavLst>
                                    </p:anim>
                                    <p:anim calcmode="lin" valueType="num">
                                      <p:cBhvr additive="base">
                                        <p:cTn id="19" dur="500" fill="hold"/>
                                        <p:tgtEl>
                                          <p:spTgt spid="3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Concept Development</a:t>
            </a:r>
            <a:endParaRPr lang="en-US" dirty="0"/>
          </a:p>
        </p:txBody>
      </p:sp>
      <p:sp>
        <p:nvSpPr>
          <p:cNvPr id="3" name="Text Placeholder 2"/>
          <p:cNvSpPr>
            <a:spLocks noGrp="1"/>
          </p:cNvSpPr>
          <p:nvPr>
            <p:ph type="body" sz="quarter" idx="11"/>
          </p:nvPr>
        </p:nvSpPr>
        <p:spPr/>
        <p:txBody>
          <a:bodyPr/>
          <a:lstStyle/>
          <a:p>
            <a:r>
              <a:rPr lang="en-US" dirty="0" smtClean="0"/>
              <a:t>Chapter 2/4</a:t>
            </a:r>
            <a:endParaRPr lang="en-US" dirty="0"/>
          </a:p>
        </p:txBody>
      </p:sp>
    </p:spTree>
    <p:extLst>
      <p:ext uri="{BB962C8B-B14F-4D97-AF65-F5344CB8AC3E}">
        <p14:creationId xmlns:p14="http://schemas.microsoft.com/office/powerpoint/2010/main" val="2364874764"/>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Title Categories</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Toy</a:t>
            </a:r>
          </a:p>
          <a:p>
            <a:r>
              <a:rPr lang="en-US" dirty="0" smtClean="0">
                <a:solidFill>
                  <a:schemeClr val="tx1"/>
                </a:solidFill>
              </a:rPr>
              <a:t>Puzzle</a:t>
            </a:r>
          </a:p>
          <a:p>
            <a:r>
              <a:rPr lang="en-US" dirty="0" smtClean="0">
                <a:solidFill>
                  <a:schemeClr val="tx1"/>
                </a:solidFill>
              </a:rPr>
              <a:t>Game</a:t>
            </a:r>
          </a:p>
          <a:p>
            <a:r>
              <a:rPr lang="en-US" dirty="0" smtClean="0">
                <a:solidFill>
                  <a:schemeClr val="tx1"/>
                </a:solidFill>
              </a:rPr>
              <a:t>Types of gameplay:</a:t>
            </a:r>
          </a:p>
          <a:p>
            <a:r>
              <a:rPr lang="en-US" dirty="0">
                <a:solidFill>
                  <a:schemeClr val="tx1"/>
                </a:solidFill>
              </a:rPr>
              <a:t>	</a:t>
            </a:r>
            <a:r>
              <a:rPr lang="en-US" dirty="0" smtClean="0">
                <a:solidFill>
                  <a:schemeClr val="tx1"/>
                </a:solidFill>
              </a:rPr>
              <a:t>Play-through once </a:t>
            </a:r>
            <a:r>
              <a:rPr lang="en-US" dirty="0" err="1" smtClean="0">
                <a:solidFill>
                  <a:schemeClr val="tx1"/>
                </a:solidFill>
              </a:rPr>
              <a:t>vs</a:t>
            </a:r>
            <a:r>
              <a:rPr lang="en-US" dirty="0" smtClean="0">
                <a:solidFill>
                  <a:schemeClr val="tx1"/>
                </a:solidFill>
              </a:rPr>
              <a:t> Evergreen?</a:t>
            </a:r>
          </a:p>
          <a:p>
            <a:r>
              <a:rPr lang="en-US" dirty="0" smtClean="0">
                <a:solidFill>
                  <a:schemeClr val="tx1"/>
                </a:solidFill>
              </a:rPr>
              <a:t>	Extensible via add-ons?</a:t>
            </a:r>
            <a:endParaRPr lang="en-US" dirty="0">
              <a:solidFill>
                <a:schemeClr val="tx1"/>
              </a:solidFill>
            </a:endParaRPr>
          </a:p>
        </p:txBody>
      </p:sp>
    </p:spTree>
    <p:extLst>
      <p:ext uri="{BB962C8B-B14F-4D97-AF65-F5344CB8AC3E}">
        <p14:creationId xmlns:p14="http://schemas.microsoft.com/office/powerpoint/2010/main" val="3318641955"/>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Source Material</a:t>
            </a:r>
            <a:endParaRPr lang="en-US" dirty="0">
              <a:solidFill>
                <a:schemeClr val="tx1"/>
              </a:solidFill>
            </a:endParaRPr>
          </a:p>
        </p:txBody>
      </p:sp>
      <p:sp>
        <p:nvSpPr>
          <p:cNvPr id="3" name="Content Placeholder 2"/>
          <p:cNvSpPr>
            <a:spLocks noGrp="1"/>
          </p:cNvSpPr>
          <p:nvPr>
            <p:ph sz="quarter" idx="10"/>
          </p:nvPr>
        </p:nvSpPr>
        <p:spPr>
          <a:xfrm>
            <a:off x="468313" y="1203598"/>
            <a:ext cx="8207375" cy="3816424"/>
          </a:xfrm>
        </p:spPr>
        <p:txBody>
          <a:bodyPr>
            <a:normAutofit/>
          </a:bodyPr>
          <a:lstStyle/>
          <a:p>
            <a:r>
              <a:rPr lang="en-US" dirty="0" smtClean="0">
                <a:solidFill>
                  <a:schemeClr val="tx1"/>
                </a:solidFill>
              </a:rPr>
              <a:t>Gameplay Design:</a:t>
            </a:r>
          </a:p>
          <a:p>
            <a:r>
              <a:rPr lang="en-US" sz="2800" dirty="0" smtClean="0">
                <a:solidFill>
                  <a:schemeClr val="tx1"/>
                </a:solidFill>
              </a:rPr>
              <a:t>	Existing Toys, Puzzles, Arcade Games</a:t>
            </a:r>
          </a:p>
          <a:p>
            <a:endParaRPr lang="en-US" sz="2800" dirty="0" smtClean="0">
              <a:solidFill>
                <a:schemeClr val="tx1"/>
              </a:solidFill>
            </a:endParaRPr>
          </a:p>
          <a:p>
            <a:r>
              <a:rPr lang="en-US" sz="2800" dirty="0" smtClean="0">
                <a:solidFill>
                  <a:schemeClr val="tx1"/>
                </a:solidFill>
              </a:rPr>
              <a:t>Resources:</a:t>
            </a:r>
          </a:p>
          <a:p>
            <a:r>
              <a:rPr lang="en-US" sz="2800" dirty="0">
                <a:solidFill>
                  <a:schemeClr val="tx1"/>
                </a:solidFill>
              </a:rPr>
              <a:t>	</a:t>
            </a:r>
            <a:r>
              <a:rPr lang="en-US" sz="2800" dirty="0" err="1" smtClean="0">
                <a:solidFill>
                  <a:schemeClr val="tx1"/>
                </a:solidFill>
              </a:rPr>
              <a:t>Gamasutra</a:t>
            </a:r>
            <a:r>
              <a:rPr lang="en-US" sz="2800" dirty="0" smtClean="0">
                <a:solidFill>
                  <a:schemeClr val="tx1"/>
                </a:solidFill>
              </a:rPr>
              <a:t>, GDC, Forums, Casual Connect,</a:t>
            </a:r>
          </a:p>
          <a:p>
            <a:r>
              <a:rPr lang="en-US" sz="2800" dirty="0">
                <a:solidFill>
                  <a:schemeClr val="tx1"/>
                </a:solidFill>
              </a:rPr>
              <a:t>	</a:t>
            </a:r>
            <a:r>
              <a:rPr lang="en-US" sz="2800" dirty="0" smtClean="0">
                <a:solidFill>
                  <a:schemeClr val="tx1"/>
                </a:solidFill>
              </a:rPr>
              <a:t>Local groups, </a:t>
            </a:r>
          </a:p>
        </p:txBody>
      </p:sp>
    </p:spTree>
    <p:extLst>
      <p:ext uri="{BB962C8B-B14F-4D97-AF65-F5344CB8AC3E}">
        <p14:creationId xmlns:p14="http://schemas.microsoft.com/office/powerpoint/2010/main" val="90349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Source Material</a:t>
            </a:r>
            <a:endParaRPr lang="en-US" dirty="0">
              <a:solidFill>
                <a:schemeClr val="tx1"/>
              </a:solidFill>
            </a:endParaRPr>
          </a:p>
        </p:txBody>
      </p:sp>
      <p:sp>
        <p:nvSpPr>
          <p:cNvPr id="3" name="Content Placeholder 2"/>
          <p:cNvSpPr>
            <a:spLocks noGrp="1"/>
          </p:cNvSpPr>
          <p:nvPr>
            <p:ph sz="quarter" idx="10"/>
          </p:nvPr>
        </p:nvSpPr>
        <p:spPr>
          <a:xfrm>
            <a:off x="468313" y="1203598"/>
            <a:ext cx="8352159" cy="3816424"/>
          </a:xfrm>
        </p:spPr>
        <p:txBody>
          <a:bodyPr>
            <a:normAutofit/>
          </a:bodyPr>
          <a:lstStyle/>
          <a:p>
            <a:r>
              <a:rPr lang="en-US" dirty="0" smtClean="0">
                <a:solidFill>
                  <a:schemeClr val="tx1"/>
                </a:solidFill>
              </a:rPr>
              <a:t>Art Design:</a:t>
            </a:r>
          </a:p>
          <a:p>
            <a:r>
              <a:rPr lang="en-US" sz="2800" dirty="0" smtClean="0">
                <a:solidFill>
                  <a:schemeClr val="tx1"/>
                </a:solidFill>
              </a:rPr>
              <a:t>	Demo Scene  -pouet.net, scene.org</a:t>
            </a:r>
          </a:p>
          <a:p>
            <a:r>
              <a:rPr lang="en-US" sz="2800" dirty="0" smtClean="0">
                <a:solidFill>
                  <a:schemeClr val="tx1"/>
                </a:solidFill>
              </a:rPr>
              <a:t>	Photographs  -definition of </a:t>
            </a:r>
            <a:r>
              <a:rPr lang="en-US" sz="2800" smtClean="0">
                <a:solidFill>
                  <a:schemeClr val="tx1"/>
                </a:solidFill>
              </a:rPr>
              <a:t>photoreal</a:t>
            </a:r>
            <a:endParaRPr lang="en-US" sz="2800" dirty="0" smtClean="0">
              <a:solidFill>
                <a:schemeClr val="tx1"/>
              </a:solidFill>
            </a:endParaRPr>
          </a:p>
          <a:p>
            <a:r>
              <a:rPr lang="en-US" sz="2800" dirty="0" smtClean="0">
                <a:solidFill>
                  <a:schemeClr val="tx1"/>
                </a:solidFill>
              </a:rPr>
              <a:t>	Art Styles</a:t>
            </a:r>
          </a:p>
          <a:p>
            <a:r>
              <a:rPr lang="en-US" sz="2000" dirty="0" smtClean="0">
                <a:solidFill>
                  <a:schemeClr val="tx1"/>
                </a:solidFill>
              </a:rPr>
              <a:t>Roman mosaics, pointillism</a:t>
            </a:r>
            <a:r>
              <a:rPr lang="en-US" sz="2000" dirty="0">
                <a:solidFill>
                  <a:schemeClr val="tx1"/>
                </a:solidFill>
              </a:rPr>
              <a:t>, </a:t>
            </a:r>
            <a:r>
              <a:rPr lang="en-US" sz="2000" dirty="0" err="1">
                <a:solidFill>
                  <a:schemeClr val="tx1"/>
                </a:solidFill>
              </a:rPr>
              <a:t>greek</a:t>
            </a:r>
            <a:r>
              <a:rPr lang="en-US" sz="2000" dirty="0">
                <a:solidFill>
                  <a:schemeClr val="tx1"/>
                </a:solidFill>
              </a:rPr>
              <a:t> </a:t>
            </a:r>
            <a:r>
              <a:rPr lang="en-US" sz="2000" dirty="0" smtClean="0">
                <a:solidFill>
                  <a:schemeClr val="tx1"/>
                </a:solidFill>
              </a:rPr>
              <a:t>urns, </a:t>
            </a:r>
            <a:r>
              <a:rPr lang="en-US" sz="2000" dirty="0" err="1">
                <a:solidFill>
                  <a:schemeClr val="tx1"/>
                </a:solidFill>
              </a:rPr>
              <a:t>h</a:t>
            </a:r>
            <a:r>
              <a:rPr lang="en-US" sz="2000" dirty="0" err="1" smtClean="0">
                <a:solidFill>
                  <a:schemeClr val="tx1"/>
                </a:solidFill>
              </a:rPr>
              <a:t>eiroglyphics</a:t>
            </a:r>
            <a:r>
              <a:rPr lang="en-US" sz="2000" dirty="0" smtClean="0">
                <a:solidFill>
                  <a:schemeClr val="tx1"/>
                </a:solidFill>
              </a:rPr>
              <a:t>, </a:t>
            </a:r>
            <a:r>
              <a:rPr lang="en-US" sz="2000" dirty="0">
                <a:solidFill>
                  <a:schemeClr val="tx1"/>
                </a:solidFill>
              </a:rPr>
              <a:t>oil paintings, </a:t>
            </a:r>
            <a:r>
              <a:rPr lang="en-US" sz="2000" dirty="0" smtClean="0">
                <a:solidFill>
                  <a:schemeClr val="tx1"/>
                </a:solidFill>
              </a:rPr>
              <a:t>wood cuts, shadow </a:t>
            </a:r>
            <a:r>
              <a:rPr lang="en-US" sz="2000" dirty="0">
                <a:solidFill>
                  <a:schemeClr val="tx1"/>
                </a:solidFill>
              </a:rPr>
              <a:t>puppets, tissue paper </a:t>
            </a:r>
            <a:r>
              <a:rPr lang="en-US" sz="2000" dirty="0" smtClean="0">
                <a:solidFill>
                  <a:schemeClr val="tx1"/>
                </a:solidFill>
              </a:rPr>
              <a:t>cut-outs, blueprints, etc., etc.</a:t>
            </a:r>
            <a:endParaRPr lang="en-US" sz="2000" dirty="0">
              <a:solidFill>
                <a:schemeClr val="tx1"/>
              </a:solidFill>
            </a:endParaRPr>
          </a:p>
          <a:p>
            <a:endParaRPr lang="en-US" sz="2800" dirty="0" smtClean="0">
              <a:solidFill>
                <a:schemeClr val="tx1"/>
              </a:solidFill>
            </a:endParaRPr>
          </a:p>
        </p:txBody>
      </p:sp>
    </p:spTree>
    <p:extLst>
      <p:ext uri="{BB962C8B-B14F-4D97-AF65-F5344CB8AC3E}">
        <p14:creationId xmlns:p14="http://schemas.microsoft.com/office/powerpoint/2010/main" val="502984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Innovation</a:t>
            </a:r>
            <a:endParaRPr lang="en-US" dirty="0">
              <a:solidFill>
                <a:schemeClr val="tx1"/>
              </a:solidFill>
            </a:endParaRPr>
          </a:p>
        </p:txBody>
      </p:sp>
      <p:sp>
        <p:nvSpPr>
          <p:cNvPr id="3" name="Content Placeholder 2"/>
          <p:cNvSpPr>
            <a:spLocks noGrp="1"/>
          </p:cNvSpPr>
          <p:nvPr>
            <p:ph sz="quarter" idx="10"/>
          </p:nvPr>
        </p:nvSpPr>
        <p:spPr>
          <a:xfrm>
            <a:off x="323528" y="1347788"/>
            <a:ext cx="8675687" cy="3528218"/>
          </a:xfrm>
        </p:spPr>
        <p:txBody>
          <a:bodyPr>
            <a:normAutofit/>
          </a:bodyPr>
          <a:lstStyle/>
          <a:p>
            <a:r>
              <a:rPr lang="en-US" dirty="0" smtClean="0">
                <a:solidFill>
                  <a:schemeClr val="tx1"/>
                </a:solidFill>
              </a:rPr>
              <a:t>There is an opportunity to innovate like never before</a:t>
            </a:r>
          </a:p>
          <a:p>
            <a:endParaRPr lang="en-US" dirty="0" smtClean="0">
              <a:solidFill>
                <a:schemeClr val="tx1"/>
              </a:solidFill>
            </a:endParaRPr>
          </a:p>
          <a:p>
            <a:r>
              <a:rPr lang="en-US" dirty="0">
                <a:solidFill>
                  <a:schemeClr val="tx1"/>
                </a:solidFill>
              </a:rPr>
              <a:t>	</a:t>
            </a:r>
            <a:r>
              <a:rPr lang="en-US" dirty="0" smtClean="0">
                <a:solidFill>
                  <a:schemeClr val="tx1"/>
                </a:solidFill>
              </a:rPr>
              <a:t>    Flexibility of the Hobbyist</a:t>
            </a:r>
          </a:p>
          <a:p>
            <a:r>
              <a:rPr lang="en-US" dirty="0">
                <a:solidFill>
                  <a:schemeClr val="tx1"/>
                </a:solidFill>
              </a:rPr>
              <a:t>	</a:t>
            </a:r>
            <a:r>
              <a:rPr lang="en-US" dirty="0" smtClean="0">
                <a:solidFill>
                  <a:schemeClr val="tx1"/>
                </a:solidFill>
              </a:rPr>
              <a:t>  		   +</a:t>
            </a:r>
          </a:p>
          <a:p>
            <a:r>
              <a:rPr lang="en-US" dirty="0">
                <a:solidFill>
                  <a:schemeClr val="tx1"/>
                </a:solidFill>
              </a:rPr>
              <a:t>	</a:t>
            </a:r>
            <a:r>
              <a:rPr lang="en-US" dirty="0" smtClean="0">
                <a:solidFill>
                  <a:schemeClr val="tx1"/>
                </a:solidFill>
              </a:rPr>
              <a:t>   Investment of the AAA shop</a:t>
            </a:r>
          </a:p>
          <a:p>
            <a:endParaRPr lang="en-US" dirty="0" smtClean="0">
              <a:solidFill>
                <a:schemeClr val="tx1"/>
              </a:solidFill>
            </a:endParaRPr>
          </a:p>
          <a:p>
            <a:r>
              <a:rPr lang="en-US" dirty="0" smtClean="0">
                <a:solidFill>
                  <a:schemeClr val="tx1"/>
                </a:solidFill>
              </a:rPr>
              <a:t>There is now a renaissance in game design</a:t>
            </a:r>
            <a:endParaRPr lang="en-US" dirty="0">
              <a:solidFill>
                <a:schemeClr val="tx1"/>
              </a:solidFill>
            </a:endParaRPr>
          </a:p>
        </p:txBody>
      </p:sp>
    </p:spTree>
    <p:extLst>
      <p:ext uri="{BB962C8B-B14F-4D97-AF65-F5344CB8AC3E}">
        <p14:creationId xmlns:p14="http://schemas.microsoft.com/office/powerpoint/2010/main" val="2383479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4165118349"/>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a:xfrm>
            <a:off x="468313" y="0"/>
            <a:ext cx="8207375" cy="5143500"/>
          </a:xfrm>
        </p:spPr>
        <p:txBody>
          <a:bodyPr anchor="ctr">
            <a:normAutofit/>
          </a:bodyPr>
          <a:lstStyle/>
          <a:p>
            <a:pPr algn="ctr"/>
            <a:r>
              <a:rPr lang="en-US" sz="3600" dirty="0">
                <a:solidFill>
                  <a:schemeClr val="tx1"/>
                </a:solidFill>
              </a:rPr>
              <a:t>Exploit the limitations of the </a:t>
            </a:r>
            <a:r>
              <a:rPr lang="en-US" sz="3600" dirty="0" smtClean="0">
                <a:solidFill>
                  <a:schemeClr val="tx1"/>
                </a:solidFill>
              </a:rPr>
              <a:t>medium</a:t>
            </a:r>
            <a:endParaRPr lang="en-US" sz="3600" dirty="0"/>
          </a:p>
        </p:txBody>
      </p:sp>
    </p:spTree>
    <p:extLst>
      <p:ext uri="{BB962C8B-B14F-4D97-AF65-F5344CB8AC3E}">
        <p14:creationId xmlns:p14="http://schemas.microsoft.com/office/powerpoint/2010/main" val="4177402872"/>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US" dirty="0">
                <a:solidFill>
                  <a:schemeClr val="tx1"/>
                </a:solidFill>
              </a:rPr>
              <a:t>Don’t </a:t>
            </a:r>
            <a:r>
              <a:rPr lang="en-US" dirty="0" smtClean="0">
                <a:solidFill>
                  <a:schemeClr val="tx1"/>
                </a:solidFill>
              </a:rPr>
              <a:t>over-reach</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Start with a small project and iterate to improve</a:t>
            </a:r>
          </a:p>
          <a:p>
            <a:pPr lvl="1"/>
            <a:r>
              <a:rPr lang="en-US" dirty="0" smtClean="0">
                <a:solidFill>
                  <a:schemeClr val="tx1"/>
                </a:solidFill>
              </a:rPr>
              <a:t>Store telemetry feedback can help</a:t>
            </a:r>
          </a:p>
          <a:p>
            <a:endParaRPr lang="en-US" dirty="0">
              <a:solidFill>
                <a:schemeClr val="tx1"/>
              </a:solidFill>
            </a:endParaRPr>
          </a:p>
        </p:txBody>
      </p:sp>
    </p:spTree>
    <p:extLst>
      <p:ext uri="{BB962C8B-B14F-4D97-AF65-F5344CB8AC3E}">
        <p14:creationId xmlns:p14="http://schemas.microsoft.com/office/powerpoint/2010/main" val="2290437956"/>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Think of a good name for your game</a:t>
            </a:r>
          </a:p>
          <a:p>
            <a:endParaRPr lang="en-US" dirty="0">
              <a:solidFill>
                <a:schemeClr val="tx1"/>
              </a:solidFill>
            </a:endParaRPr>
          </a:p>
        </p:txBody>
      </p:sp>
    </p:spTree>
    <p:extLst>
      <p:ext uri="{BB962C8B-B14F-4D97-AF65-F5344CB8AC3E}">
        <p14:creationId xmlns:p14="http://schemas.microsoft.com/office/powerpoint/2010/main" val="3762080013"/>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Setting Up Shop</a:t>
            </a:r>
            <a:endParaRPr lang="en-US" dirty="0"/>
          </a:p>
        </p:txBody>
      </p:sp>
      <p:sp>
        <p:nvSpPr>
          <p:cNvPr id="3" name="Text Placeholder 2"/>
          <p:cNvSpPr>
            <a:spLocks noGrp="1"/>
          </p:cNvSpPr>
          <p:nvPr>
            <p:ph type="body" sz="quarter" idx="11"/>
          </p:nvPr>
        </p:nvSpPr>
        <p:spPr/>
        <p:txBody>
          <a:bodyPr/>
          <a:lstStyle/>
          <a:p>
            <a:r>
              <a:rPr lang="en-US" dirty="0" smtClean="0"/>
              <a:t>Chapter 3/4</a:t>
            </a:r>
            <a:endParaRPr lang="en-US" dirty="0"/>
          </a:p>
        </p:txBody>
      </p:sp>
    </p:spTree>
    <p:extLst>
      <p:ext uri="{BB962C8B-B14F-4D97-AF65-F5344CB8AC3E}">
        <p14:creationId xmlns:p14="http://schemas.microsoft.com/office/powerpoint/2010/main" val="3025652586"/>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4634" y="224355"/>
            <a:ext cx="8229600" cy="562595"/>
          </a:xfrm>
        </p:spPr>
        <p:txBody>
          <a:bodyPr/>
          <a:lstStyle/>
          <a:p>
            <a:r>
              <a:rPr lang="en-US" sz="2800" dirty="0" smtClean="0"/>
              <a:t>Query Processing in SQL PDW (in a nutshell) </a:t>
            </a:r>
            <a:endParaRPr lang="en-US" sz="2800" dirty="0"/>
          </a:p>
        </p:txBody>
      </p:sp>
      <p:sp>
        <p:nvSpPr>
          <p:cNvPr id="38" name="Content Placeholder 2"/>
          <p:cNvSpPr>
            <a:spLocks noGrp="1"/>
          </p:cNvSpPr>
          <p:nvPr>
            <p:ph idx="1"/>
          </p:nvPr>
        </p:nvSpPr>
        <p:spPr>
          <a:xfrm>
            <a:off x="77494" y="807490"/>
            <a:ext cx="9120752" cy="1111854"/>
          </a:xfrm>
        </p:spPr>
        <p:txBody>
          <a:bodyPr>
            <a:noAutofit/>
          </a:bodyPr>
          <a:lstStyle/>
          <a:p>
            <a:pPr marL="400050" indent="-400050">
              <a:buFont typeface="+mj-lt"/>
              <a:buAutoNum type="romanUcPeriod"/>
            </a:pPr>
            <a:r>
              <a:rPr lang="en-US" sz="1600" dirty="0" smtClean="0"/>
              <a:t>User data resides in compute nodes (distributed or replicated); control node obtains metadata</a:t>
            </a:r>
          </a:p>
          <a:p>
            <a:pPr marL="400050" indent="-400050">
              <a:buFont typeface="+mj-lt"/>
              <a:buAutoNum type="romanUcPeriod"/>
            </a:pPr>
            <a:r>
              <a:rPr lang="en-US" sz="1600" dirty="0" smtClean="0"/>
              <a:t>Leveraging SQL Server on control node as query processing aid</a:t>
            </a:r>
          </a:p>
          <a:p>
            <a:pPr marL="400050" indent="-400050">
              <a:buFont typeface="+mj-lt"/>
              <a:buAutoNum type="romanUcPeriod"/>
            </a:pPr>
            <a:r>
              <a:rPr lang="en-US" sz="1600" dirty="0" smtClean="0"/>
              <a:t>DSQL Plan may include DMS plan for moving data (e.g. for join-incompatible queries)</a:t>
            </a:r>
            <a:endParaRPr lang="en-US" sz="1600" dirty="0"/>
          </a:p>
        </p:txBody>
      </p:sp>
      <p:sp>
        <p:nvSpPr>
          <p:cNvPr id="2" name="Flowchart: Magnetic Disk 1"/>
          <p:cNvSpPr/>
          <p:nvPr/>
        </p:nvSpPr>
        <p:spPr>
          <a:xfrm>
            <a:off x="2709919" y="3186514"/>
            <a:ext cx="866663" cy="1028700"/>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Flowchart: Magnetic Disk 4"/>
          <p:cNvSpPr/>
          <p:nvPr/>
        </p:nvSpPr>
        <p:spPr>
          <a:xfrm>
            <a:off x="4457700" y="3333759"/>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Flowchart: Magnetic Disk 6"/>
          <p:cNvSpPr/>
          <p:nvPr/>
        </p:nvSpPr>
        <p:spPr>
          <a:xfrm>
            <a:off x="5372100" y="3326700"/>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Flowchart: Magnetic Disk 7"/>
          <p:cNvSpPr/>
          <p:nvPr/>
        </p:nvSpPr>
        <p:spPr>
          <a:xfrm>
            <a:off x="6457950" y="3328380"/>
            <a:ext cx="628650" cy="740261"/>
          </a:xfrm>
          <a:prstGeom prst="flowChartMagneticDisk">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0" name="Straight Arrow Connector 9"/>
          <p:cNvCxnSpPr/>
          <p:nvPr/>
        </p:nvCxnSpPr>
        <p:spPr>
          <a:xfrm flipV="1">
            <a:off x="1100380" y="3723042"/>
            <a:ext cx="1242770" cy="87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543550" y="3846092"/>
            <a:ext cx="1428750" cy="300082"/>
          </a:xfrm>
          <a:prstGeom prst="rect">
            <a:avLst/>
          </a:prstGeom>
          <a:noFill/>
        </p:spPr>
        <p:txBody>
          <a:bodyPr wrap="square" rtlCol="0">
            <a:spAutoFit/>
          </a:bodyPr>
          <a:lstStyle/>
          <a:p>
            <a:pPr algn="ctr"/>
            <a:r>
              <a:rPr lang="en-US" sz="1350" dirty="0"/>
              <a:t>…</a:t>
            </a:r>
          </a:p>
        </p:txBody>
      </p:sp>
      <p:grpSp>
        <p:nvGrpSpPr>
          <p:cNvPr id="3" name="Group 2"/>
          <p:cNvGrpSpPr/>
          <p:nvPr/>
        </p:nvGrpSpPr>
        <p:grpSpPr>
          <a:xfrm>
            <a:off x="2314574" y="2822259"/>
            <a:ext cx="5194619" cy="1895415"/>
            <a:chOff x="2314574" y="2808641"/>
            <a:chExt cx="5194619" cy="1909033"/>
          </a:xfrm>
        </p:grpSpPr>
        <p:sp>
          <p:nvSpPr>
            <p:cNvPr id="11" name="Rectangle 10"/>
            <p:cNvSpPr/>
            <p:nvPr/>
          </p:nvSpPr>
          <p:spPr>
            <a:xfrm>
              <a:off x="2571750" y="2808641"/>
              <a:ext cx="4686300" cy="1909033"/>
            </a:xfrm>
            <a:prstGeom prst="rect">
              <a:avLst/>
            </a:prstGeom>
            <a:noFill/>
            <a:ln w="127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14574" y="4176713"/>
              <a:ext cx="1657350" cy="507831"/>
            </a:xfrm>
            <a:prstGeom prst="rect">
              <a:avLst/>
            </a:prstGeom>
            <a:noFill/>
          </p:spPr>
          <p:txBody>
            <a:bodyPr wrap="square" rtlCol="0">
              <a:spAutoFit/>
            </a:bodyPr>
            <a:lstStyle/>
            <a:p>
              <a:pPr algn="ctr"/>
              <a:r>
                <a:rPr lang="en-US" sz="1350" dirty="0"/>
                <a:t>Control Node </a:t>
              </a:r>
              <a:br>
                <a:rPr lang="en-US" sz="1350" dirty="0"/>
              </a:br>
              <a:r>
                <a:rPr lang="en-US" sz="1350" dirty="0"/>
                <a:t>[Shell DB]</a:t>
              </a:r>
            </a:p>
          </p:txBody>
        </p:sp>
        <p:sp>
          <p:nvSpPr>
            <p:cNvPr id="13" name="TextBox 12"/>
            <p:cNvSpPr txBox="1"/>
            <p:nvPr/>
          </p:nvSpPr>
          <p:spPr>
            <a:xfrm>
              <a:off x="4078867" y="4163223"/>
              <a:ext cx="1428750" cy="507831"/>
            </a:xfrm>
            <a:prstGeom prst="rect">
              <a:avLst/>
            </a:prstGeom>
            <a:noFill/>
          </p:spPr>
          <p:txBody>
            <a:bodyPr wrap="square" rtlCol="0">
              <a:spAutoFit/>
            </a:bodyPr>
            <a:lstStyle/>
            <a:p>
              <a:pPr algn="ctr"/>
              <a:r>
                <a:rPr lang="en-US" sz="1350" dirty="0"/>
                <a:t>Compute</a:t>
              </a:r>
              <a:br>
                <a:rPr lang="en-US" sz="1350" dirty="0"/>
              </a:br>
              <a:r>
                <a:rPr lang="en-US" sz="1350" dirty="0"/>
                <a:t>Node 1</a:t>
              </a:r>
            </a:p>
          </p:txBody>
        </p:sp>
        <p:sp>
          <p:nvSpPr>
            <p:cNvPr id="14" name="TextBox 13"/>
            <p:cNvSpPr txBox="1"/>
            <p:nvPr/>
          </p:nvSpPr>
          <p:spPr>
            <a:xfrm>
              <a:off x="5041885" y="4174049"/>
              <a:ext cx="1428750" cy="507831"/>
            </a:xfrm>
            <a:prstGeom prst="rect">
              <a:avLst/>
            </a:prstGeom>
            <a:noFill/>
          </p:spPr>
          <p:txBody>
            <a:bodyPr wrap="square" rtlCol="0">
              <a:spAutoFit/>
            </a:bodyPr>
            <a:lstStyle/>
            <a:p>
              <a:pPr algn="ctr"/>
              <a:r>
                <a:rPr lang="en-US" sz="1350" dirty="0"/>
                <a:t>Compute</a:t>
              </a:r>
              <a:br>
                <a:rPr lang="en-US" sz="1350" dirty="0"/>
              </a:br>
              <a:r>
                <a:rPr lang="en-US" sz="1350" dirty="0"/>
                <a:t>Node 2</a:t>
              </a:r>
            </a:p>
          </p:txBody>
        </p:sp>
        <p:sp>
          <p:nvSpPr>
            <p:cNvPr id="16" name="TextBox 15"/>
            <p:cNvSpPr txBox="1"/>
            <p:nvPr/>
          </p:nvSpPr>
          <p:spPr>
            <a:xfrm>
              <a:off x="6080443" y="4178814"/>
              <a:ext cx="1428750" cy="507831"/>
            </a:xfrm>
            <a:prstGeom prst="rect">
              <a:avLst/>
            </a:prstGeom>
            <a:noFill/>
          </p:spPr>
          <p:txBody>
            <a:bodyPr wrap="square" rtlCol="0">
              <a:spAutoFit/>
            </a:bodyPr>
            <a:lstStyle/>
            <a:p>
              <a:pPr algn="ctr"/>
              <a:r>
                <a:rPr lang="en-US" sz="1350" dirty="0"/>
                <a:t>Compute</a:t>
              </a:r>
              <a:br>
                <a:rPr lang="en-US" sz="1350" dirty="0"/>
              </a:br>
              <a:r>
                <a:rPr lang="en-US" sz="1350" dirty="0"/>
                <a:t>Node n</a:t>
              </a:r>
            </a:p>
          </p:txBody>
        </p:sp>
      </p:grpSp>
      <p:grpSp>
        <p:nvGrpSpPr>
          <p:cNvPr id="26" name="Group 25"/>
          <p:cNvGrpSpPr/>
          <p:nvPr/>
        </p:nvGrpSpPr>
        <p:grpSpPr>
          <a:xfrm>
            <a:off x="4520061" y="3723041"/>
            <a:ext cx="2395089" cy="123051"/>
            <a:chOff x="5226648" y="3352800"/>
            <a:chExt cx="3193452" cy="164068"/>
          </a:xfrm>
        </p:grpSpPr>
        <p:sp>
          <p:nvSpPr>
            <p:cNvPr id="23" name="Rectangle 22"/>
            <p:cNvSpPr/>
            <p:nvPr/>
          </p:nvSpPr>
          <p:spPr>
            <a:xfrm>
              <a:off x="5226648" y="3364468"/>
              <a:ext cx="495300" cy="152400"/>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Rectangle 23"/>
            <p:cNvSpPr/>
            <p:nvPr/>
          </p:nvSpPr>
          <p:spPr>
            <a:xfrm>
              <a:off x="6477000" y="3352800"/>
              <a:ext cx="495300" cy="152400"/>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7924800" y="3352800"/>
              <a:ext cx="495300" cy="152400"/>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41" name="Group 40"/>
          <p:cNvGrpSpPr/>
          <p:nvPr/>
        </p:nvGrpSpPr>
        <p:grpSpPr>
          <a:xfrm>
            <a:off x="1988317" y="2152443"/>
            <a:ext cx="1440683" cy="1227698"/>
            <a:chOff x="1127088" y="3355538"/>
            <a:chExt cx="1920911" cy="1636931"/>
          </a:xfrm>
        </p:grpSpPr>
        <p:cxnSp>
          <p:nvCxnSpPr>
            <p:cNvPr id="17" name="Straight Arrow Connector 16"/>
            <p:cNvCxnSpPr/>
            <p:nvPr/>
          </p:nvCxnSpPr>
          <p:spPr>
            <a:xfrm flipV="1">
              <a:off x="2667001" y="4306669"/>
              <a:ext cx="0" cy="685800"/>
            </a:xfrm>
            <a:prstGeom prst="straightConnector1">
              <a:avLst/>
            </a:prstGeom>
            <a:solidFill>
              <a:schemeClr val="accent5">
                <a:lumMod val="20000"/>
                <a:lumOff val="80000"/>
              </a:schemeClr>
            </a:solidFill>
            <a:ln w="22225">
              <a:solidFill>
                <a:schemeClr val="tx1"/>
              </a:solidFill>
              <a:headEnd type="none"/>
              <a:tailEnd type="triangle"/>
            </a:ln>
          </p:spPr>
          <p:style>
            <a:lnRef idx="1">
              <a:schemeClr val="accent1"/>
            </a:lnRef>
            <a:fillRef idx="3">
              <a:schemeClr val="accent1"/>
            </a:fillRef>
            <a:effectRef idx="2">
              <a:schemeClr val="accent1"/>
            </a:effectRef>
            <a:fontRef idx="minor">
              <a:schemeClr val="lt1"/>
            </a:fontRef>
          </p:style>
        </p:cxnSp>
        <p:grpSp>
          <p:nvGrpSpPr>
            <p:cNvPr id="40" name="Group 39"/>
            <p:cNvGrpSpPr/>
            <p:nvPr/>
          </p:nvGrpSpPr>
          <p:grpSpPr>
            <a:xfrm>
              <a:off x="1127088" y="3355538"/>
              <a:ext cx="1920911" cy="798731"/>
              <a:chOff x="1127088" y="3355538"/>
              <a:chExt cx="1920911" cy="798731"/>
            </a:xfrm>
          </p:grpSpPr>
          <p:sp>
            <p:nvSpPr>
              <p:cNvPr id="27" name="Vertical Scroll 26"/>
              <p:cNvSpPr/>
              <p:nvPr/>
            </p:nvSpPr>
            <p:spPr>
              <a:xfrm>
                <a:off x="2225712" y="3392269"/>
                <a:ext cx="822287" cy="762000"/>
              </a:xfrm>
              <a:prstGeom prst="verticalScroll">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0" name="TextBox 29"/>
              <p:cNvSpPr txBox="1"/>
              <p:nvPr/>
            </p:nvSpPr>
            <p:spPr>
              <a:xfrm>
                <a:off x="1127088" y="3355538"/>
                <a:ext cx="1539912" cy="67710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135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DSQL </a:t>
                </a:r>
                <a:br>
                  <a:rPr lang="en-US" dirty="0">
                    <a:solidFill>
                      <a:schemeClr val="tx1"/>
                    </a:solidFill>
                  </a:rPr>
                </a:br>
                <a:r>
                  <a:rPr lang="en-US" dirty="0">
                    <a:solidFill>
                      <a:schemeClr val="tx1"/>
                    </a:solidFill>
                  </a:rPr>
                  <a:t>plan</a:t>
                </a:r>
              </a:p>
            </p:txBody>
          </p:sp>
        </p:grpSp>
      </p:grpSp>
      <p:grpSp>
        <p:nvGrpSpPr>
          <p:cNvPr id="42" name="Group 41"/>
          <p:cNvGrpSpPr/>
          <p:nvPr/>
        </p:nvGrpSpPr>
        <p:grpSpPr>
          <a:xfrm>
            <a:off x="3426186" y="2105782"/>
            <a:ext cx="3303227" cy="1217855"/>
            <a:chOff x="3044247" y="3292461"/>
            <a:chExt cx="4404303" cy="1623806"/>
          </a:xfrm>
        </p:grpSpPr>
        <p:sp>
          <p:nvSpPr>
            <p:cNvPr id="34" name="Freeform 33"/>
            <p:cNvSpPr/>
            <p:nvPr/>
          </p:nvSpPr>
          <p:spPr>
            <a:xfrm rot="397644">
              <a:off x="3110486" y="3793028"/>
              <a:ext cx="1639233" cy="1026661"/>
            </a:xfrm>
            <a:custGeom>
              <a:avLst/>
              <a:gdLst>
                <a:gd name="connsiteX0" fmla="*/ 0 w 1688950"/>
                <a:gd name="connsiteY0" fmla="*/ 289647 h 1300865"/>
                <a:gd name="connsiteX1" fmla="*/ 1290917 w 1688950"/>
                <a:gd name="connsiteY1" fmla="*/ 63736 h 1300865"/>
                <a:gd name="connsiteX2" fmla="*/ 1688950 w 1688950"/>
                <a:gd name="connsiteY2" fmla="*/ 1300865 h 1300865"/>
              </a:gdLst>
              <a:ahLst/>
              <a:cxnLst>
                <a:cxn ang="0">
                  <a:pos x="connsiteX0" y="connsiteY0"/>
                </a:cxn>
                <a:cxn ang="0">
                  <a:pos x="connsiteX1" y="connsiteY1"/>
                </a:cxn>
                <a:cxn ang="0">
                  <a:pos x="connsiteX2" y="connsiteY2"/>
                </a:cxn>
              </a:cxnLst>
              <a:rect l="l" t="t" r="r" b="b"/>
              <a:pathLst>
                <a:path w="1688950" h="1300865">
                  <a:moveTo>
                    <a:pt x="0" y="289647"/>
                  </a:moveTo>
                  <a:cubicBezTo>
                    <a:pt x="504712" y="92423"/>
                    <a:pt x="1009425" y="-104800"/>
                    <a:pt x="1290917" y="63736"/>
                  </a:cubicBezTo>
                  <a:cubicBezTo>
                    <a:pt x="1572409" y="232272"/>
                    <a:pt x="1630679" y="766568"/>
                    <a:pt x="1688950" y="1300865"/>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Freeform 34"/>
            <p:cNvSpPr/>
            <p:nvPr/>
          </p:nvSpPr>
          <p:spPr>
            <a:xfrm rot="187921">
              <a:off x="3044247" y="3565599"/>
              <a:ext cx="2952751" cy="1270954"/>
            </a:xfrm>
            <a:custGeom>
              <a:avLst/>
              <a:gdLst>
                <a:gd name="connsiteX0" fmla="*/ 0 w 1688950"/>
                <a:gd name="connsiteY0" fmla="*/ 289647 h 1300865"/>
                <a:gd name="connsiteX1" fmla="*/ 1290917 w 1688950"/>
                <a:gd name="connsiteY1" fmla="*/ 63736 h 1300865"/>
                <a:gd name="connsiteX2" fmla="*/ 1688950 w 1688950"/>
                <a:gd name="connsiteY2" fmla="*/ 1300865 h 1300865"/>
              </a:gdLst>
              <a:ahLst/>
              <a:cxnLst>
                <a:cxn ang="0">
                  <a:pos x="connsiteX0" y="connsiteY0"/>
                </a:cxn>
                <a:cxn ang="0">
                  <a:pos x="connsiteX1" y="connsiteY1"/>
                </a:cxn>
                <a:cxn ang="0">
                  <a:pos x="connsiteX2" y="connsiteY2"/>
                </a:cxn>
              </a:cxnLst>
              <a:rect l="l" t="t" r="r" b="b"/>
              <a:pathLst>
                <a:path w="1688950" h="1300865">
                  <a:moveTo>
                    <a:pt x="0" y="289647"/>
                  </a:moveTo>
                  <a:cubicBezTo>
                    <a:pt x="504712" y="92423"/>
                    <a:pt x="1009425" y="-104800"/>
                    <a:pt x="1290917" y="63736"/>
                  </a:cubicBezTo>
                  <a:cubicBezTo>
                    <a:pt x="1572409" y="232272"/>
                    <a:pt x="1630679" y="766568"/>
                    <a:pt x="1688950" y="1300865"/>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Freeform 35"/>
            <p:cNvSpPr/>
            <p:nvPr/>
          </p:nvSpPr>
          <p:spPr>
            <a:xfrm>
              <a:off x="3061448" y="3292461"/>
              <a:ext cx="4387102" cy="1623806"/>
            </a:xfrm>
            <a:custGeom>
              <a:avLst/>
              <a:gdLst>
                <a:gd name="connsiteX0" fmla="*/ 0 w 1688950"/>
                <a:gd name="connsiteY0" fmla="*/ 289647 h 1300865"/>
                <a:gd name="connsiteX1" fmla="*/ 1290917 w 1688950"/>
                <a:gd name="connsiteY1" fmla="*/ 63736 h 1300865"/>
                <a:gd name="connsiteX2" fmla="*/ 1688950 w 1688950"/>
                <a:gd name="connsiteY2" fmla="*/ 1300865 h 1300865"/>
              </a:gdLst>
              <a:ahLst/>
              <a:cxnLst>
                <a:cxn ang="0">
                  <a:pos x="connsiteX0" y="connsiteY0"/>
                </a:cxn>
                <a:cxn ang="0">
                  <a:pos x="connsiteX1" y="connsiteY1"/>
                </a:cxn>
                <a:cxn ang="0">
                  <a:pos x="connsiteX2" y="connsiteY2"/>
                </a:cxn>
              </a:cxnLst>
              <a:rect l="l" t="t" r="r" b="b"/>
              <a:pathLst>
                <a:path w="1688950" h="1300865">
                  <a:moveTo>
                    <a:pt x="0" y="289647"/>
                  </a:moveTo>
                  <a:cubicBezTo>
                    <a:pt x="504712" y="92423"/>
                    <a:pt x="1009425" y="-104800"/>
                    <a:pt x="1290917" y="63736"/>
                  </a:cubicBezTo>
                  <a:cubicBezTo>
                    <a:pt x="1572409" y="232272"/>
                    <a:pt x="1630679" y="766568"/>
                    <a:pt x="1688950" y="1300865"/>
                  </a:cubicBezTo>
                </a:path>
              </a:pathLst>
            </a:custGeom>
            <a:noFill/>
            <a:ln>
              <a:solidFill>
                <a:schemeClr val="tx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39" name="TextBox 38"/>
          <p:cNvSpPr txBox="1"/>
          <p:nvPr/>
        </p:nvSpPr>
        <p:spPr>
          <a:xfrm>
            <a:off x="860753" y="3380141"/>
            <a:ext cx="1742223" cy="300082"/>
          </a:xfrm>
          <a:prstGeom prst="rect">
            <a:avLst/>
          </a:prstGeom>
          <a:noFill/>
        </p:spPr>
        <p:txBody>
          <a:bodyPr wrap="square" rtlCol="0">
            <a:spAutoFit/>
          </a:bodyPr>
          <a:lstStyle/>
          <a:p>
            <a:pPr algn="ctr"/>
            <a:r>
              <a:rPr lang="en-US" sz="1350" dirty="0" smtClean="0"/>
              <a:t>‘</a:t>
            </a:r>
            <a:r>
              <a:rPr lang="en-US" sz="1350" dirty="0" err="1" smtClean="0"/>
              <a:t>Optimizable</a:t>
            </a:r>
            <a:r>
              <a:rPr lang="en-US" sz="1350" dirty="0" smtClean="0"/>
              <a:t> query’</a:t>
            </a:r>
            <a:endParaRPr lang="en-US" sz="1350" dirty="0"/>
          </a:p>
        </p:txBody>
      </p:sp>
      <p:grpSp>
        <p:nvGrpSpPr>
          <p:cNvPr id="52" name="Group 51"/>
          <p:cNvGrpSpPr/>
          <p:nvPr/>
        </p:nvGrpSpPr>
        <p:grpSpPr>
          <a:xfrm>
            <a:off x="3576582" y="3696584"/>
            <a:ext cx="2881368" cy="7060"/>
            <a:chOff x="3244775" y="5412478"/>
            <a:chExt cx="3841824" cy="9410"/>
          </a:xfrm>
        </p:grpSpPr>
        <p:cxnSp>
          <p:nvCxnSpPr>
            <p:cNvPr id="43" name="Straight Arrow Connector 42"/>
            <p:cNvCxnSpPr>
              <a:stCxn id="5" idx="4"/>
              <a:endCxn id="7" idx="2"/>
            </p:cNvCxnSpPr>
            <p:nvPr/>
          </p:nvCxnSpPr>
          <p:spPr>
            <a:xfrm flipV="1">
              <a:off x="5257799" y="5412478"/>
              <a:ext cx="381000" cy="9408"/>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7" idx="4"/>
              <a:endCxn id="8" idx="2"/>
            </p:cNvCxnSpPr>
            <p:nvPr/>
          </p:nvCxnSpPr>
          <p:spPr>
            <a:xfrm>
              <a:off x="6476999" y="5412612"/>
              <a:ext cx="609600" cy="223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 idx="4"/>
              <a:endCxn id="5" idx="2"/>
            </p:cNvCxnSpPr>
            <p:nvPr/>
          </p:nvCxnSpPr>
          <p:spPr>
            <a:xfrm>
              <a:off x="3244775" y="5417855"/>
              <a:ext cx="1174824" cy="4033"/>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54" name="Rectangle 53"/>
          <p:cNvSpPr/>
          <p:nvPr/>
        </p:nvSpPr>
        <p:spPr>
          <a:xfrm>
            <a:off x="2790180" y="3644357"/>
            <a:ext cx="222634" cy="330845"/>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TextBox 54"/>
          <p:cNvSpPr txBox="1"/>
          <p:nvPr/>
        </p:nvSpPr>
        <p:spPr>
          <a:xfrm>
            <a:off x="6280047" y="2158423"/>
            <a:ext cx="1154934" cy="507831"/>
          </a:xfrm>
          <a:prstGeom prst="rect">
            <a:avLst/>
          </a:prstGeom>
          <a:noFill/>
        </p:spPr>
        <p:txBody>
          <a:bodyPr wrap="square" rtlCol="0">
            <a:spAutoFit/>
          </a:bodyPr>
          <a:lstStyle/>
          <a:p>
            <a:pPr algn="ctr"/>
            <a:r>
              <a:rPr lang="en-US" sz="1350" dirty="0"/>
              <a:t>Plan </a:t>
            </a:r>
            <a:br>
              <a:rPr lang="en-US" sz="1350" dirty="0"/>
            </a:br>
            <a:r>
              <a:rPr lang="en-US" sz="1350" dirty="0"/>
              <a:t>Injection</a:t>
            </a:r>
          </a:p>
        </p:txBody>
      </p:sp>
      <p:sp>
        <p:nvSpPr>
          <p:cNvPr id="56" name="TextBox 55"/>
          <p:cNvSpPr txBox="1"/>
          <p:nvPr/>
        </p:nvSpPr>
        <p:spPr>
          <a:xfrm>
            <a:off x="3474216" y="3433834"/>
            <a:ext cx="1154934" cy="300082"/>
          </a:xfrm>
          <a:prstGeom prst="rect">
            <a:avLst/>
          </a:prstGeom>
          <a:noFill/>
        </p:spPr>
        <p:txBody>
          <a:bodyPr wrap="square" rtlCol="0">
            <a:spAutoFit/>
          </a:bodyPr>
          <a:lstStyle/>
          <a:p>
            <a:pPr algn="ctr"/>
            <a:r>
              <a:rPr lang="en-US" sz="1350" dirty="0"/>
              <a:t>DMS op</a:t>
            </a:r>
          </a:p>
        </p:txBody>
      </p:sp>
      <p:sp>
        <p:nvSpPr>
          <p:cNvPr id="37" name="TextBox 36"/>
          <p:cNvSpPr txBox="1"/>
          <p:nvPr/>
        </p:nvSpPr>
        <p:spPr>
          <a:xfrm>
            <a:off x="629617" y="3768903"/>
            <a:ext cx="2037440" cy="300082"/>
          </a:xfrm>
          <a:prstGeom prst="rect">
            <a:avLst/>
          </a:prstGeom>
          <a:noFill/>
        </p:spPr>
        <p:txBody>
          <a:bodyPr wrap="square" rtlCol="0">
            <a:spAutoFit/>
          </a:bodyPr>
          <a:lstStyle/>
          <a:p>
            <a:pPr algn="ctr"/>
            <a:r>
              <a:rPr lang="en-US" sz="1350" dirty="0" smtClean="0"/>
              <a:t>(e.g. SELECT)</a:t>
            </a:r>
            <a:endParaRPr lang="en-US" sz="1350" dirty="0"/>
          </a:p>
        </p:txBody>
      </p:sp>
    </p:spTree>
    <p:extLst>
      <p:ext uri="{BB962C8B-B14F-4D97-AF65-F5344CB8AC3E}">
        <p14:creationId xmlns:p14="http://schemas.microsoft.com/office/powerpoint/2010/main" val="166536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ppt_x"/>
                                          </p:val>
                                        </p:tav>
                                        <p:tav tm="100000">
                                          <p:val>
                                            <p:strVal val="#ppt_x"/>
                                          </p:val>
                                        </p:tav>
                                      </p:tavLst>
                                    </p:anim>
                                    <p:anim calcmode="lin" valueType="num">
                                      <p:cBhvr additive="base">
                                        <p:cTn id="10" dur="500" fill="hold"/>
                                        <p:tgtEl>
                                          <p:spTgt spid="3"/>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ppt_x"/>
                                          </p:val>
                                        </p:tav>
                                        <p:tav tm="100000">
                                          <p:val>
                                            <p:strVal val="#ppt_x"/>
                                          </p:val>
                                        </p:tav>
                                      </p:tavLst>
                                    </p:anim>
                                    <p:anim calcmode="lin" valueType="num">
                                      <p:cBhvr additive="base">
                                        <p:cTn id="3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ppt_x"/>
                                          </p:val>
                                        </p:tav>
                                        <p:tav tm="100000">
                                          <p:val>
                                            <p:strVal val="#ppt_x"/>
                                          </p:val>
                                        </p:tav>
                                      </p:tavLst>
                                    </p:anim>
                                    <p:anim calcmode="lin" valueType="num">
                                      <p:cBhvr additive="base">
                                        <p:cTn id="54" dur="500" fill="hold"/>
                                        <p:tgtEl>
                                          <p:spTgt spid="4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fill="hold"/>
                                        <p:tgtEl>
                                          <p:spTgt spid="55"/>
                                        </p:tgtEl>
                                        <p:attrNameLst>
                                          <p:attrName>ppt_x</p:attrName>
                                        </p:attrNameLst>
                                      </p:cBhvr>
                                      <p:tavLst>
                                        <p:tav tm="0">
                                          <p:val>
                                            <p:strVal val="#ppt_x"/>
                                          </p:val>
                                        </p:tav>
                                        <p:tav tm="100000">
                                          <p:val>
                                            <p:strVal val="#ppt_x"/>
                                          </p:val>
                                        </p:tav>
                                      </p:tavLst>
                                    </p:anim>
                                    <p:anim calcmode="lin" valueType="num">
                                      <p:cBhvr additive="base">
                                        <p:cTn id="5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8">
                                            <p:txEl>
                                              <p:pRg st="2" end="2"/>
                                            </p:txEl>
                                          </p:spTgt>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52"/>
                                        </p:tgtEl>
                                        <p:attrNameLst>
                                          <p:attrName>style.visibility</p:attrName>
                                        </p:attrNameLst>
                                      </p:cBhvr>
                                      <p:to>
                                        <p:strVal val="visible"/>
                                      </p:to>
                                    </p:set>
                                  </p:childTnLst>
                                </p:cTn>
                              </p:par>
                              <p:par>
                                <p:cTn id="66" presetID="2" presetClass="entr" presetSubtype="4"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 calcmode="lin" valueType="num">
                                      <p:cBhvr additive="base">
                                        <p:cTn id="68" dur="500" fill="hold"/>
                                        <p:tgtEl>
                                          <p:spTgt spid="56"/>
                                        </p:tgtEl>
                                        <p:attrNameLst>
                                          <p:attrName>ppt_x</p:attrName>
                                        </p:attrNameLst>
                                      </p:cBhvr>
                                      <p:tavLst>
                                        <p:tav tm="0">
                                          <p:val>
                                            <p:strVal val="#ppt_x"/>
                                          </p:val>
                                        </p:tav>
                                        <p:tav tm="100000">
                                          <p:val>
                                            <p:strVal val="#ppt_x"/>
                                          </p:val>
                                        </p:tav>
                                      </p:tavLst>
                                    </p:anim>
                                    <p:anim calcmode="lin" valueType="num">
                                      <p:cBhvr additive="base">
                                        <p:cTn id="6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15" grpId="0"/>
      <p:bldP spid="54" grpId="0" animBg="1"/>
      <p:bldP spid="55" grpId="0"/>
      <p:bldP spid="5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2427734"/>
            <a:ext cx="5256584" cy="23042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dirty="0" smtClean="0">
              <a:solidFill>
                <a:schemeClr val="bg1"/>
              </a:solidFill>
            </a:endParaRPr>
          </a:p>
        </p:txBody>
      </p:sp>
      <p:sp>
        <p:nvSpPr>
          <p:cNvPr id="2" name="Title 1"/>
          <p:cNvSpPr>
            <a:spLocks noGrp="1"/>
          </p:cNvSpPr>
          <p:nvPr>
            <p:ph type="title"/>
          </p:nvPr>
        </p:nvSpPr>
        <p:spPr/>
        <p:txBody>
          <a:bodyPr/>
          <a:lstStyle/>
          <a:p>
            <a:r>
              <a:rPr lang="en-US" dirty="0" smtClean="0">
                <a:solidFill>
                  <a:schemeClr val="tx1"/>
                </a:solidFill>
              </a:rPr>
              <a:t>The Game Development Process</a:t>
            </a:r>
            <a:endParaRPr lang="en-US" dirty="0">
              <a:solidFill>
                <a:schemeClr val="tx1"/>
              </a:solidFill>
            </a:endParaRPr>
          </a:p>
        </p:txBody>
      </p:sp>
      <p:sp>
        <p:nvSpPr>
          <p:cNvPr id="3" name="Content Placeholder 2"/>
          <p:cNvSpPr>
            <a:spLocks noGrp="1"/>
          </p:cNvSpPr>
          <p:nvPr>
            <p:ph sz="quarter" idx="10"/>
          </p:nvPr>
        </p:nvSpPr>
        <p:spPr/>
        <p:txBody>
          <a:bodyPr>
            <a:normAutofit fontScale="92500" lnSpcReduction="20000"/>
          </a:bodyPr>
          <a:lstStyle/>
          <a:p>
            <a:r>
              <a:rPr lang="en-US" dirty="0" smtClean="0">
                <a:solidFill>
                  <a:schemeClr val="tx1">
                    <a:lumMod val="50000"/>
                    <a:lumOff val="50000"/>
                  </a:schemeClr>
                </a:solidFill>
              </a:rPr>
              <a:t>Pre Production</a:t>
            </a:r>
            <a:endParaRPr lang="en-US" dirty="0">
              <a:solidFill>
                <a:schemeClr val="tx1">
                  <a:lumMod val="50000"/>
                  <a:lumOff val="50000"/>
                </a:schemeClr>
              </a:solidFill>
            </a:endParaRPr>
          </a:p>
          <a:p>
            <a:r>
              <a:rPr lang="en-US" dirty="0" smtClean="0">
                <a:solidFill>
                  <a:schemeClr val="tx1">
                    <a:lumMod val="50000"/>
                    <a:lumOff val="50000"/>
                  </a:schemeClr>
                </a:solidFill>
              </a:rPr>
              <a:t>	Customer Identification</a:t>
            </a:r>
          </a:p>
          <a:p>
            <a:r>
              <a:rPr lang="en-US" dirty="0" smtClean="0">
                <a:solidFill>
                  <a:schemeClr val="tx1">
                    <a:lumMod val="50000"/>
                    <a:lumOff val="50000"/>
                  </a:schemeClr>
                </a:solidFill>
              </a:rPr>
              <a:t>	Ideation/Creativity</a:t>
            </a:r>
          </a:p>
          <a:p>
            <a:r>
              <a:rPr lang="en-US" dirty="0" smtClean="0">
                <a:solidFill>
                  <a:schemeClr val="tx1"/>
                </a:solidFill>
              </a:rPr>
              <a:t>Production</a:t>
            </a:r>
          </a:p>
          <a:p>
            <a:r>
              <a:rPr lang="en-US" dirty="0" smtClean="0">
                <a:solidFill>
                  <a:schemeClr val="tx1"/>
                </a:solidFill>
              </a:rPr>
              <a:t>	Game Design</a:t>
            </a:r>
          </a:p>
          <a:p>
            <a:r>
              <a:rPr lang="en-US" dirty="0" smtClean="0">
                <a:solidFill>
                  <a:schemeClr val="tx1"/>
                </a:solidFill>
              </a:rPr>
              <a:t>	Art</a:t>
            </a:r>
            <a:endParaRPr lang="en-US" dirty="0">
              <a:solidFill>
                <a:schemeClr val="tx1"/>
              </a:solidFill>
            </a:endParaRPr>
          </a:p>
          <a:p>
            <a:r>
              <a:rPr lang="en-US" dirty="0" smtClean="0">
                <a:solidFill>
                  <a:schemeClr val="tx1"/>
                </a:solidFill>
              </a:rPr>
              <a:t>	Coding</a:t>
            </a:r>
          </a:p>
          <a:p>
            <a:r>
              <a:rPr lang="en-US" dirty="0" smtClean="0">
                <a:solidFill>
                  <a:schemeClr val="tx1"/>
                </a:solidFill>
              </a:rPr>
              <a:t>	Biz</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Game Design Role</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Organize the results of that creativity in gameplay</a:t>
            </a:r>
          </a:p>
          <a:p>
            <a:r>
              <a:rPr lang="en-US" dirty="0" smtClean="0">
                <a:solidFill>
                  <a:schemeClr val="tx1"/>
                </a:solidFill>
              </a:rPr>
              <a:t>Implement key algorithms, at least on paper, but ideally in some kind of code or script</a:t>
            </a:r>
          </a:p>
          <a:p>
            <a:r>
              <a:rPr lang="en-US" dirty="0" smtClean="0">
                <a:solidFill>
                  <a:schemeClr val="tx1"/>
                </a:solidFill>
              </a:rPr>
              <a:t>Getting to operational is the first step</a:t>
            </a:r>
          </a:p>
          <a:p>
            <a:pPr lvl="1"/>
            <a:r>
              <a:rPr lang="en-US" dirty="0" smtClean="0">
                <a:solidFill>
                  <a:schemeClr val="tx1"/>
                </a:solidFill>
              </a:rPr>
              <a:t>Use dummy objects, placeholder assets</a:t>
            </a:r>
            <a:endParaRPr lang="en-US" dirty="0">
              <a:solidFill>
                <a:schemeClr val="tx1"/>
              </a:solidFill>
            </a:endParaRPr>
          </a:p>
        </p:txBody>
      </p:sp>
    </p:spTree>
    <p:extLst>
      <p:ext uri="{BB962C8B-B14F-4D97-AF65-F5344CB8AC3E}">
        <p14:creationId xmlns:p14="http://schemas.microsoft.com/office/powerpoint/2010/main" val="333980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Artist Role</a:t>
            </a:r>
            <a:endParaRPr lang="en-US" dirty="0">
              <a:solidFill>
                <a:schemeClr val="tx1"/>
              </a:solidFill>
            </a:endParaRPr>
          </a:p>
        </p:txBody>
      </p:sp>
      <p:sp>
        <p:nvSpPr>
          <p:cNvPr id="3" name="Content Placeholder 2"/>
          <p:cNvSpPr>
            <a:spLocks noGrp="1"/>
          </p:cNvSpPr>
          <p:nvPr>
            <p:ph sz="quarter" idx="10"/>
          </p:nvPr>
        </p:nvSpPr>
        <p:spPr>
          <a:xfrm>
            <a:off x="468313" y="1347788"/>
            <a:ext cx="8207375" cy="3795712"/>
          </a:xfrm>
        </p:spPr>
        <p:txBody>
          <a:bodyPr>
            <a:normAutofit lnSpcReduction="10000"/>
          </a:bodyPr>
          <a:lstStyle/>
          <a:p>
            <a:r>
              <a:rPr lang="en-US" dirty="0" smtClean="0">
                <a:solidFill>
                  <a:schemeClr val="tx1"/>
                </a:solidFill>
              </a:rPr>
              <a:t>Organize the results of that creativity in visual styles</a:t>
            </a:r>
          </a:p>
          <a:p>
            <a:pPr lvl="1"/>
            <a:r>
              <a:rPr lang="en-US" sz="3000" dirty="0">
                <a:solidFill>
                  <a:srgbClr val="000000"/>
                </a:solidFill>
                <a:latin typeface="Segoe UI Light"/>
              </a:rPr>
              <a:t>Prototype visual effects for the key elements</a:t>
            </a:r>
            <a:endParaRPr lang="en-US" dirty="0">
              <a:solidFill>
                <a:schemeClr val="tx1"/>
              </a:solidFill>
            </a:endParaRPr>
          </a:p>
          <a:p>
            <a:r>
              <a:rPr lang="en-US" dirty="0" smtClean="0">
                <a:solidFill>
                  <a:schemeClr val="tx1"/>
                </a:solidFill>
              </a:rPr>
              <a:t>Make sure you have the tools you need</a:t>
            </a:r>
          </a:p>
          <a:p>
            <a:r>
              <a:rPr lang="en-US" dirty="0" smtClean="0">
                <a:solidFill>
                  <a:schemeClr val="tx1"/>
                </a:solidFill>
              </a:rPr>
              <a:t>Experiment to find easy ways to create the visuals</a:t>
            </a:r>
          </a:p>
          <a:p>
            <a:r>
              <a:rPr lang="en-US" dirty="0" smtClean="0">
                <a:solidFill>
                  <a:schemeClr val="tx1"/>
                </a:solidFill>
              </a:rPr>
              <a:t>Write down the list of steps involved</a:t>
            </a:r>
          </a:p>
          <a:p>
            <a:pPr lvl="1"/>
            <a:r>
              <a:rPr lang="en-US" dirty="0" smtClean="0">
                <a:solidFill>
                  <a:schemeClr val="tx1"/>
                </a:solidFill>
              </a:rPr>
              <a:t>They may form the seed of your art pipeline</a:t>
            </a:r>
          </a:p>
          <a:p>
            <a:pPr lvl="1"/>
            <a:endParaRPr lang="en-US" dirty="0" smtClean="0">
              <a:solidFill>
                <a:schemeClr val="tx1"/>
              </a:solidFill>
            </a:endParaRPr>
          </a:p>
          <a:p>
            <a:pPr lvl="1"/>
            <a:r>
              <a:rPr lang="en-US" sz="3000" dirty="0" smtClean="0">
                <a:solidFill>
                  <a:srgbClr val="000000"/>
                </a:solidFill>
                <a:latin typeface="Segoe UI Light"/>
              </a:rPr>
              <a:t>Make sure visuals don’t get posted online without your approval</a:t>
            </a:r>
            <a:endParaRPr lang="en-US" dirty="0">
              <a:solidFill>
                <a:srgbClr val="000000"/>
              </a:solidFill>
            </a:endParaRPr>
          </a:p>
          <a:p>
            <a:pPr lvl="1"/>
            <a:endParaRPr lang="en-US" dirty="0" smtClean="0">
              <a:solidFill>
                <a:schemeClr val="tx1"/>
              </a:solidFill>
            </a:endParaRPr>
          </a:p>
        </p:txBody>
      </p:sp>
    </p:spTree>
    <p:extLst>
      <p:ext uri="{BB962C8B-B14F-4D97-AF65-F5344CB8AC3E}">
        <p14:creationId xmlns:p14="http://schemas.microsoft.com/office/powerpoint/2010/main" val="3368228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Software </a:t>
            </a:r>
            <a:r>
              <a:rPr lang="en-US" dirty="0" err="1" smtClean="0">
                <a:solidFill>
                  <a:schemeClr val="tx1"/>
                </a:solidFill>
              </a:rPr>
              <a:t>Dev</a:t>
            </a:r>
            <a:r>
              <a:rPr lang="en-US" dirty="0" smtClean="0">
                <a:solidFill>
                  <a:schemeClr val="tx1"/>
                </a:solidFill>
              </a:rPr>
              <a:t> Role</a:t>
            </a:r>
            <a:endParaRPr lang="en-US" dirty="0">
              <a:solidFill>
                <a:schemeClr val="tx1"/>
              </a:solidFill>
            </a:endParaRPr>
          </a:p>
        </p:txBody>
      </p:sp>
      <p:sp>
        <p:nvSpPr>
          <p:cNvPr id="3" name="Content Placeholder 2"/>
          <p:cNvSpPr>
            <a:spLocks noGrp="1"/>
          </p:cNvSpPr>
          <p:nvPr>
            <p:ph sz="quarter" idx="10"/>
          </p:nvPr>
        </p:nvSpPr>
        <p:spPr/>
        <p:txBody>
          <a:bodyPr/>
          <a:lstStyle/>
          <a:p>
            <a:r>
              <a:rPr lang="en-US" dirty="0" smtClean="0">
                <a:solidFill>
                  <a:schemeClr val="tx1"/>
                </a:solidFill>
              </a:rPr>
              <a:t>Set up the build machine(s)</a:t>
            </a:r>
          </a:p>
          <a:p>
            <a:r>
              <a:rPr lang="en-US" dirty="0" smtClean="0">
                <a:solidFill>
                  <a:schemeClr val="tx1"/>
                </a:solidFill>
              </a:rPr>
              <a:t>Converge on the language to be used</a:t>
            </a:r>
          </a:p>
          <a:p>
            <a:r>
              <a:rPr lang="en-US" dirty="0" smtClean="0">
                <a:solidFill>
                  <a:schemeClr val="tx1"/>
                </a:solidFill>
              </a:rPr>
              <a:t>Install the current </a:t>
            </a:r>
            <a:r>
              <a:rPr lang="en-US" dirty="0" err="1" smtClean="0">
                <a:solidFill>
                  <a:schemeClr val="tx1"/>
                </a:solidFill>
              </a:rPr>
              <a:t>dev</a:t>
            </a:r>
            <a:r>
              <a:rPr lang="en-US" dirty="0" smtClean="0">
                <a:solidFill>
                  <a:schemeClr val="tx1"/>
                </a:solidFill>
              </a:rPr>
              <a:t> bits</a:t>
            </a:r>
          </a:p>
          <a:p>
            <a:r>
              <a:rPr lang="en-US" dirty="0" smtClean="0">
                <a:solidFill>
                  <a:schemeClr val="tx1"/>
                </a:solidFill>
              </a:rPr>
              <a:t>Get a codebase up and running</a:t>
            </a:r>
          </a:p>
          <a:p>
            <a:r>
              <a:rPr lang="en-US" dirty="0">
                <a:solidFill>
                  <a:schemeClr val="tx1"/>
                </a:solidFill>
              </a:rPr>
              <a:t>	</a:t>
            </a:r>
            <a:r>
              <a:rPr lang="en-US" dirty="0" smtClean="0">
                <a:solidFill>
                  <a:schemeClr val="tx1"/>
                </a:solidFill>
              </a:rPr>
              <a:t>e.g. based on a sample app</a:t>
            </a:r>
          </a:p>
          <a:p>
            <a:r>
              <a:rPr lang="en-US" dirty="0">
                <a:solidFill>
                  <a:schemeClr val="tx1"/>
                </a:solidFill>
              </a:rPr>
              <a:t>	</a:t>
            </a:r>
            <a:r>
              <a:rPr lang="en-US" dirty="0" smtClean="0">
                <a:solidFill>
                  <a:schemeClr val="tx1"/>
                </a:solidFill>
              </a:rPr>
              <a:t>To unblock gameplay development</a:t>
            </a:r>
            <a:endParaRPr lang="en-US" dirty="0">
              <a:solidFill>
                <a:schemeClr val="tx1"/>
              </a:solidFill>
            </a:endParaRPr>
          </a:p>
        </p:txBody>
      </p:sp>
    </p:spTree>
    <p:extLst>
      <p:ext uri="{BB962C8B-B14F-4D97-AF65-F5344CB8AC3E}">
        <p14:creationId xmlns:p14="http://schemas.microsoft.com/office/powerpoint/2010/main" val="5279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Biz Role</a:t>
            </a:r>
            <a:endParaRPr lang="en-US" dirty="0">
              <a:solidFill>
                <a:schemeClr val="tx1"/>
              </a:solidFill>
            </a:endParaRPr>
          </a:p>
        </p:txBody>
      </p:sp>
      <p:sp>
        <p:nvSpPr>
          <p:cNvPr id="3" name="Content Placeholder 2"/>
          <p:cNvSpPr>
            <a:spLocks noGrp="1"/>
          </p:cNvSpPr>
          <p:nvPr>
            <p:ph sz="quarter" idx="10"/>
          </p:nvPr>
        </p:nvSpPr>
        <p:spPr>
          <a:xfrm>
            <a:off x="468313" y="1203598"/>
            <a:ext cx="8207375" cy="3744416"/>
          </a:xfrm>
        </p:spPr>
        <p:txBody>
          <a:bodyPr>
            <a:normAutofit/>
          </a:bodyPr>
          <a:lstStyle/>
          <a:p>
            <a:r>
              <a:rPr lang="en-US" dirty="0" smtClean="0">
                <a:solidFill>
                  <a:schemeClr val="tx1"/>
                </a:solidFill>
              </a:rPr>
              <a:t>Validate that the market exists</a:t>
            </a:r>
          </a:p>
          <a:p>
            <a:r>
              <a:rPr lang="en-US" dirty="0" smtClean="0">
                <a:solidFill>
                  <a:schemeClr val="tx1"/>
                </a:solidFill>
              </a:rPr>
              <a:t>Make sure the planned monetization strategy is aligned with the expected use scenario</a:t>
            </a:r>
          </a:p>
          <a:p>
            <a:r>
              <a:rPr lang="en-US" dirty="0" smtClean="0">
                <a:solidFill>
                  <a:schemeClr val="tx1"/>
                </a:solidFill>
              </a:rPr>
              <a:t>Sign up for the store</a:t>
            </a:r>
          </a:p>
          <a:p>
            <a:r>
              <a:rPr lang="en-US" dirty="0">
                <a:solidFill>
                  <a:schemeClr val="tx1"/>
                </a:solidFill>
              </a:rPr>
              <a:t>Sign up for </a:t>
            </a:r>
            <a:r>
              <a:rPr lang="en-US" dirty="0" err="1">
                <a:solidFill>
                  <a:schemeClr val="tx1"/>
                </a:solidFill>
              </a:rPr>
              <a:t>facebook</a:t>
            </a:r>
            <a:r>
              <a:rPr lang="en-US" dirty="0">
                <a:solidFill>
                  <a:schemeClr val="tx1"/>
                </a:solidFill>
              </a:rPr>
              <a:t> and twitter accounts</a:t>
            </a:r>
          </a:p>
          <a:p>
            <a:r>
              <a:rPr lang="en-US" dirty="0" smtClean="0">
                <a:solidFill>
                  <a:schemeClr val="tx1"/>
                </a:solidFill>
              </a:rPr>
              <a:t>Look into a domain name and hosting</a:t>
            </a:r>
          </a:p>
          <a:p>
            <a:r>
              <a:rPr lang="en-US" dirty="0" smtClean="0">
                <a:solidFill>
                  <a:schemeClr val="tx1"/>
                </a:solidFill>
              </a:rPr>
              <a:t>Look into becoming an LLC</a:t>
            </a:r>
          </a:p>
          <a:p>
            <a:endParaRPr lang="en-US" dirty="0" smtClean="0">
              <a:solidFill>
                <a:schemeClr val="tx1"/>
              </a:solidFill>
            </a:endParaRPr>
          </a:p>
        </p:txBody>
      </p:sp>
    </p:spTree>
    <p:extLst>
      <p:ext uri="{BB962C8B-B14F-4D97-AF65-F5344CB8AC3E}">
        <p14:creationId xmlns:p14="http://schemas.microsoft.com/office/powerpoint/2010/main" val="52790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Business Details</a:t>
            </a:r>
            <a:endParaRPr lang="en-US" dirty="0"/>
          </a:p>
        </p:txBody>
      </p:sp>
      <p:sp>
        <p:nvSpPr>
          <p:cNvPr id="3" name="Text Placeholder 2"/>
          <p:cNvSpPr>
            <a:spLocks noGrp="1"/>
          </p:cNvSpPr>
          <p:nvPr>
            <p:ph type="body" sz="quarter" idx="11"/>
          </p:nvPr>
        </p:nvSpPr>
        <p:spPr/>
        <p:txBody>
          <a:bodyPr/>
          <a:lstStyle/>
          <a:p>
            <a:r>
              <a:rPr lang="en-US" dirty="0" smtClean="0"/>
              <a:t>Chapter 4/4</a:t>
            </a:r>
            <a:endParaRPr lang="en-US" dirty="0"/>
          </a:p>
        </p:txBody>
      </p:sp>
    </p:spTree>
    <p:extLst>
      <p:ext uri="{BB962C8B-B14F-4D97-AF65-F5344CB8AC3E}">
        <p14:creationId xmlns:p14="http://schemas.microsoft.com/office/powerpoint/2010/main" val="284900133"/>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903711" y="2554720"/>
            <a:ext cx="3361632" cy="1960130"/>
            <a:chOff x="5785938" y="3714896"/>
            <a:chExt cx="4481009" cy="2688514"/>
          </a:xfrm>
        </p:grpSpPr>
        <p:sp>
          <p:nvSpPr>
            <p:cNvPr id="16" name="Freeform 15"/>
            <p:cNvSpPr/>
            <p:nvPr/>
          </p:nvSpPr>
          <p:spPr>
            <a:xfrm>
              <a:off x="7127451" y="4385653"/>
              <a:ext cx="3139496" cy="758720"/>
            </a:xfrm>
            <a:custGeom>
              <a:avLst/>
              <a:gdLst>
                <a:gd name="connsiteX0" fmla="*/ 0 w 2515339"/>
                <a:gd name="connsiteY0" fmla="*/ 0 h 758720"/>
                <a:gd name="connsiteX1" fmla="*/ 2515339 w 2515339"/>
                <a:gd name="connsiteY1" fmla="*/ 0 h 758720"/>
                <a:gd name="connsiteX2" fmla="*/ 2515339 w 2515339"/>
                <a:gd name="connsiteY2" fmla="*/ 758720 h 758720"/>
                <a:gd name="connsiteX3" fmla="*/ 0 w 2515339"/>
                <a:gd name="connsiteY3" fmla="*/ 758720 h 758720"/>
                <a:gd name="connsiteX4" fmla="*/ 0 w 2515339"/>
                <a:gd name="connsiteY4" fmla="*/ 0 h 75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58720">
                  <a:moveTo>
                    <a:pt x="0" y="0"/>
                  </a:moveTo>
                  <a:lnTo>
                    <a:pt x="2515339" y="0"/>
                  </a:lnTo>
                  <a:lnTo>
                    <a:pt x="2515339" y="758720"/>
                  </a:lnTo>
                  <a:lnTo>
                    <a:pt x="0" y="758720"/>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5" tIns="128016" rIns="128015"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Existing relationship</a:t>
              </a:r>
            </a:p>
          </p:txBody>
        </p:sp>
        <p:sp>
          <p:nvSpPr>
            <p:cNvPr id="17" name="Freeform 16"/>
            <p:cNvSpPr/>
            <p:nvPr/>
          </p:nvSpPr>
          <p:spPr>
            <a:xfrm>
              <a:off x="7127451" y="5144374"/>
              <a:ext cx="3139496" cy="593698"/>
            </a:xfrm>
            <a:custGeom>
              <a:avLst/>
              <a:gdLst>
                <a:gd name="connsiteX0" fmla="*/ 0 w 2515339"/>
                <a:gd name="connsiteY0" fmla="*/ 0 h 593698"/>
                <a:gd name="connsiteX1" fmla="*/ 2515339 w 2515339"/>
                <a:gd name="connsiteY1" fmla="*/ 0 h 593698"/>
                <a:gd name="connsiteX2" fmla="*/ 2515339 w 2515339"/>
                <a:gd name="connsiteY2" fmla="*/ 593698 h 593698"/>
                <a:gd name="connsiteX3" fmla="*/ 0 w 2515339"/>
                <a:gd name="connsiteY3" fmla="*/ 593698 h 593698"/>
                <a:gd name="connsiteX4" fmla="*/ 0 w 2515339"/>
                <a:gd name="connsiteY4" fmla="*/ 0 h 59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593698">
                  <a:moveTo>
                    <a:pt x="0" y="0"/>
                  </a:moveTo>
                  <a:lnTo>
                    <a:pt x="2515339" y="0"/>
                  </a:lnTo>
                  <a:lnTo>
                    <a:pt x="2515339" y="593698"/>
                  </a:lnTo>
                  <a:lnTo>
                    <a:pt x="0" y="593698"/>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5" tIns="128016" rIns="128015"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Subscriptions</a:t>
              </a:r>
            </a:p>
          </p:txBody>
        </p:sp>
        <p:sp>
          <p:nvSpPr>
            <p:cNvPr id="18" name="Freeform 17"/>
            <p:cNvSpPr/>
            <p:nvPr/>
          </p:nvSpPr>
          <p:spPr>
            <a:xfrm>
              <a:off x="7127451" y="5738073"/>
              <a:ext cx="3139496" cy="665337"/>
            </a:xfrm>
            <a:custGeom>
              <a:avLst/>
              <a:gdLst>
                <a:gd name="connsiteX0" fmla="*/ 0 w 2515339"/>
                <a:gd name="connsiteY0" fmla="*/ 0 h 665337"/>
                <a:gd name="connsiteX1" fmla="*/ 2515339 w 2515339"/>
                <a:gd name="connsiteY1" fmla="*/ 0 h 665337"/>
                <a:gd name="connsiteX2" fmla="*/ 2515339 w 2515339"/>
                <a:gd name="connsiteY2" fmla="*/ 665337 h 665337"/>
                <a:gd name="connsiteX3" fmla="*/ 0 w 2515339"/>
                <a:gd name="connsiteY3" fmla="*/ 665337 h 665337"/>
                <a:gd name="connsiteX4" fmla="*/ 0 w 2515339"/>
                <a:gd name="connsiteY4" fmla="*/ 0 h 665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665337">
                  <a:moveTo>
                    <a:pt x="0" y="0"/>
                  </a:moveTo>
                  <a:lnTo>
                    <a:pt x="2515339" y="0"/>
                  </a:lnTo>
                  <a:lnTo>
                    <a:pt x="2515339" y="665337"/>
                  </a:lnTo>
                  <a:lnTo>
                    <a:pt x="0" y="665337"/>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5" tIns="128016" rIns="128015"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Consumable purchases</a:t>
              </a:r>
            </a:p>
          </p:txBody>
        </p:sp>
        <p:sp>
          <p:nvSpPr>
            <p:cNvPr id="19" name="Freeform 18"/>
            <p:cNvSpPr/>
            <p:nvPr/>
          </p:nvSpPr>
          <p:spPr>
            <a:xfrm>
              <a:off x="5785938" y="3714896"/>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b="1" kern="1200" dirty="0" smtClean="0">
                  <a:solidFill>
                    <a:schemeClr val="bg1"/>
                  </a:solidFill>
                  <a:latin typeface="Segoe UI" pitchFamily="34" charset="0"/>
                  <a:ea typeface="Segoe UI" pitchFamily="34" charset="0"/>
                  <a:cs typeface="Segoe UI" pitchFamily="34" charset="0"/>
                </a:rPr>
                <a:t>Use your existing </a:t>
              </a:r>
              <a:r>
                <a:rPr lang="en-US" b="1" dirty="0">
                  <a:solidFill>
                    <a:schemeClr val="bg1"/>
                  </a:solidFill>
                  <a:latin typeface="Segoe UI" pitchFamily="34" charset="0"/>
                  <a:ea typeface="Segoe UI" pitchFamily="34" charset="0"/>
                  <a:cs typeface="Segoe UI" pitchFamily="34" charset="0"/>
                </a:rPr>
                <a:t>c</a:t>
              </a:r>
              <a:r>
                <a:rPr lang="en-US" b="1" kern="1200" dirty="0" smtClean="0">
                  <a:solidFill>
                    <a:schemeClr val="bg1"/>
                  </a:solidFill>
                  <a:latin typeface="Segoe UI" pitchFamily="34" charset="0"/>
                  <a:ea typeface="Segoe UI" pitchFamily="34" charset="0"/>
                  <a:cs typeface="Segoe UI" pitchFamily="34" charset="0"/>
                </a:rPr>
                <a:t>ommerce</a:t>
              </a:r>
              <a:endParaRPr lang="en-US" b="1" kern="1200" dirty="0">
                <a:solidFill>
                  <a:schemeClr val="bg1"/>
                </a:solidFill>
                <a:latin typeface="Segoe UI" pitchFamily="34" charset="0"/>
                <a:ea typeface="Segoe UI" pitchFamily="34" charset="0"/>
                <a:cs typeface="Segoe UI" pitchFamily="34" charset="0"/>
              </a:endParaRPr>
            </a:p>
          </p:txBody>
        </p:sp>
      </p:grpSp>
      <p:grpSp>
        <p:nvGrpSpPr>
          <p:cNvPr id="3" name="Group 2"/>
          <p:cNvGrpSpPr/>
          <p:nvPr/>
        </p:nvGrpSpPr>
        <p:grpSpPr>
          <a:xfrm>
            <a:off x="816580" y="748637"/>
            <a:ext cx="3362812" cy="1572158"/>
            <a:chOff x="5784365" y="953789"/>
            <a:chExt cx="4482582" cy="2156372"/>
          </a:xfrm>
        </p:grpSpPr>
        <p:sp>
          <p:nvSpPr>
            <p:cNvPr id="30" name="Freeform 29"/>
            <p:cNvSpPr/>
            <p:nvPr/>
          </p:nvSpPr>
          <p:spPr>
            <a:xfrm>
              <a:off x="7127451" y="1645686"/>
              <a:ext cx="3139496" cy="774491"/>
            </a:xfrm>
            <a:custGeom>
              <a:avLst/>
              <a:gdLst>
                <a:gd name="connsiteX0" fmla="*/ 0 w 2515339"/>
                <a:gd name="connsiteY0" fmla="*/ 0 h 774491"/>
                <a:gd name="connsiteX1" fmla="*/ 2515339 w 2515339"/>
                <a:gd name="connsiteY1" fmla="*/ 0 h 774491"/>
                <a:gd name="connsiteX2" fmla="*/ 2515339 w 2515339"/>
                <a:gd name="connsiteY2" fmla="*/ 774491 h 774491"/>
                <a:gd name="connsiteX3" fmla="*/ 0 w 2515339"/>
                <a:gd name="connsiteY3" fmla="*/ 774491 h 774491"/>
                <a:gd name="connsiteX4" fmla="*/ 0 w 2515339"/>
                <a:gd name="connsiteY4" fmla="*/ 0 h 77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74491">
                  <a:moveTo>
                    <a:pt x="0" y="0"/>
                  </a:moveTo>
                  <a:lnTo>
                    <a:pt x="2515339" y="0"/>
                  </a:lnTo>
                  <a:lnTo>
                    <a:pt x="2515339" y="774491"/>
                  </a:lnTo>
                  <a:lnTo>
                    <a:pt x="0" y="774491"/>
                  </a:lnTo>
                  <a:lnTo>
                    <a:pt x="0" y="0"/>
                  </a:lnTo>
                  <a:close/>
                </a:path>
              </a:pathLst>
            </a:custGeom>
            <a:solidFill>
              <a:schemeClr val="tx1">
                <a:alpha val="90000"/>
              </a:schemeClr>
            </a:solidFill>
            <a:ln>
              <a:solidFill>
                <a:schemeClr val="bg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smtClean="0">
                  <a:solidFill>
                    <a:schemeClr val="bg1"/>
                  </a:solidFill>
                  <a:latin typeface="Segoe UI" pitchFamily="34" charset="0"/>
                  <a:ea typeface="Segoe UI" pitchFamily="34" charset="0"/>
                  <a:cs typeface="Segoe UI" pitchFamily="34" charset="0"/>
                </a:rPr>
                <a:t>Time-limited </a:t>
              </a:r>
              <a:r>
                <a:rPr lang="en-US" dirty="0">
                  <a:solidFill>
                    <a:schemeClr val="bg1"/>
                  </a:solidFill>
                  <a:latin typeface="Segoe UI" pitchFamily="34" charset="0"/>
                  <a:ea typeface="Segoe UI" pitchFamily="34" charset="0"/>
                  <a:cs typeface="Segoe UI" pitchFamily="34" charset="0"/>
                </a:rPr>
                <a:t>trials</a:t>
              </a:r>
            </a:p>
          </p:txBody>
        </p:sp>
        <p:sp>
          <p:nvSpPr>
            <p:cNvPr id="31" name="Freeform 30"/>
            <p:cNvSpPr/>
            <p:nvPr/>
          </p:nvSpPr>
          <p:spPr>
            <a:xfrm>
              <a:off x="7127451" y="2399038"/>
              <a:ext cx="3139496" cy="711123"/>
            </a:xfrm>
            <a:custGeom>
              <a:avLst/>
              <a:gdLst>
                <a:gd name="connsiteX0" fmla="*/ 0 w 2515339"/>
                <a:gd name="connsiteY0" fmla="*/ 0 h 711123"/>
                <a:gd name="connsiteX1" fmla="*/ 2515339 w 2515339"/>
                <a:gd name="connsiteY1" fmla="*/ 0 h 711123"/>
                <a:gd name="connsiteX2" fmla="*/ 2515339 w 2515339"/>
                <a:gd name="connsiteY2" fmla="*/ 711123 h 711123"/>
                <a:gd name="connsiteX3" fmla="*/ 0 w 2515339"/>
                <a:gd name="connsiteY3" fmla="*/ 711123 h 711123"/>
                <a:gd name="connsiteX4" fmla="*/ 0 w 2515339"/>
                <a:gd name="connsiteY4" fmla="*/ 0 h 711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11123">
                  <a:moveTo>
                    <a:pt x="0" y="0"/>
                  </a:moveTo>
                  <a:lnTo>
                    <a:pt x="2515339" y="0"/>
                  </a:lnTo>
                  <a:lnTo>
                    <a:pt x="2515339" y="711123"/>
                  </a:lnTo>
                  <a:lnTo>
                    <a:pt x="0" y="711123"/>
                  </a:lnTo>
                  <a:lnTo>
                    <a:pt x="0" y="0"/>
                  </a:lnTo>
                  <a:close/>
                </a:path>
              </a:pathLst>
            </a:custGeom>
            <a:solidFill>
              <a:schemeClr val="tx1">
                <a:alpha val="90000"/>
              </a:schemeClr>
            </a:solidFill>
            <a:ln>
              <a:solidFill>
                <a:schemeClr val="bg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Feature-differentiated trials</a:t>
              </a:r>
            </a:p>
          </p:txBody>
        </p:sp>
        <p:sp>
          <p:nvSpPr>
            <p:cNvPr id="32" name="Freeform 31"/>
            <p:cNvSpPr/>
            <p:nvPr/>
          </p:nvSpPr>
          <p:spPr>
            <a:xfrm>
              <a:off x="5784365" y="953789"/>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sz="1500" b="1" dirty="0">
                  <a:solidFill>
                    <a:schemeClr val="bg1"/>
                  </a:solidFill>
                  <a:latin typeface="Segoe UI" pitchFamily="34" charset="0"/>
                  <a:ea typeface="Segoe UI" pitchFamily="34" charset="0"/>
                  <a:cs typeface="Segoe UI" pitchFamily="34" charset="0"/>
                </a:rPr>
                <a:t>One-time purchase</a:t>
              </a:r>
            </a:p>
          </p:txBody>
        </p:sp>
      </p:grpSp>
      <p:grpSp>
        <p:nvGrpSpPr>
          <p:cNvPr id="29" name="Group 28"/>
          <p:cNvGrpSpPr/>
          <p:nvPr/>
        </p:nvGrpSpPr>
        <p:grpSpPr>
          <a:xfrm>
            <a:off x="4903710" y="747920"/>
            <a:ext cx="3360484" cy="1572158"/>
            <a:chOff x="5765864" y="953789"/>
            <a:chExt cx="4479478" cy="2156372"/>
          </a:xfrm>
        </p:grpSpPr>
        <p:sp>
          <p:nvSpPr>
            <p:cNvPr id="23" name="Freeform 22"/>
            <p:cNvSpPr/>
            <p:nvPr/>
          </p:nvSpPr>
          <p:spPr>
            <a:xfrm>
              <a:off x="7108950" y="1645686"/>
              <a:ext cx="3136392" cy="774491"/>
            </a:xfrm>
            <a:custGeom>
              <a:avLst/>
              <a:gdLst>
                <a:gd name="connsiteX0" fmla="*/ 0 w 2515339"/>
                <a:gd name="connsiteY0" fmla="*/ 0 h 774491"/>
                <a:gd name="connsiteX1" fmla="*/ 2515339 w 2515339"/>
                <a:gd name="connsiteY1" fmla="*/ 0 h 774491"/>
                <a:gd name="connsiteX2" fmla="*/ 2515339 w 2515339"/>
                <a:gd name="connsiteY2" fmla="*/ 774491 h 774491"/>
                <a:gd name="connsiteX3" fmla="*/ 0 w 2515339"/>
                <a:gd name="connsiteY3" fmla="*/ 774491 h 774491"/>
                <a:gd name="connsiteX4" fmla="*/ 0 w 2515339"/>
                <a:gd name="connsiteY4" fmla="*/ 0 h 77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74491">
                  <a:moveTo>
                    <a:pt x="0" y="0"/>
                  </a:moveTo>
                  <a:lnTo>
                    <a:pt x="2515339" y="0"/>
                  </a:lnTo>
                  <a:lnTo>
                    <a:pt x="2515339" y="774491"/>
                  </a:lnTo>
                  <a:lnTo>
                    <a:pt x="0" y="774491"/>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Persistent purchases </a:t>
              </a:r>
            </a:p>
          </p:txBody>
        </p:sp>
        <p:sp>
          <p:nvSpPr>
            <p:cNvPr id="24" name="Freeform 23"/>
            <p:cNvSpPr/>
            <p:nvPr/>
          </p:nvSpPr>
          <p:spPr>
            <a:xfrm>
              <a:off x="7108950" y="2399038"/>
              <a:ext cx="3136392" cy="711123"/>
            </a:xfrm>
            <a:custGeom>
              <a:avLst/>
              <a:gdLst>
                <a:gd name="connsiteX0" fmla="*/ 0 w 2515339"/>
                <a:gd name="connsiteY0" fmla="*/ 0 h 711123"/>
                <a:gd name="connsiteX1" fmla="*/ 2515339 w 2515339"/>
                <a:gd name="connsiteY1" fmla="*/ 0 h 711123"/>
                <a:gd name="connsiteX2" fmla="*/ 2515339 w 2515339"/>
                <a:gd name="connsiteY2" fmla="*/ 711123 h 711123"/>
                <a:gd name="connsiteX3" fmla="*/ 0 w 2515339"/>
                <a:gd name="connsiteY3" fmla="*/ 711123 h 711123"/>
                <a:gd name="connsiteX4" fmla="*/ 0 w 2515339"/>
                <a:gd name="connsiteY4" fmla="*/ 0 h 711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711123">
                  <a:moveTo>
                    <a:pt x="0" y="0"/>
                  </a:moveTo>
                  <a:lnTo>
                    <a:pt x="2515339" y="0"/>
                  </a:lnTo>
                  <a:lnTo>
                    <a:pt x="2515339" y="711123"/>
                  </a:lnTo>
                  <a:lnTo>
                    <a:pt x="0" y="711123"/>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Expiring purchases</a:t>
              </a:r>
            </a:p>
          </p:txBody>
        </p:sp>
        <p:sp>
          <p:nvSpPr>
            <p:cNvPr id="25" name="Freeform 24"/>
            <p:cNvSpPr/>
            <p:nvPr/>
          </p:nvSpPr>
          <p:spPr>
            <a:xfrm>
              <a:off x="5765864" y="953789"/>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sz="1500" b="1" dirty="0">
                  <a:solidFill>
                    <a:schemeClr val="bg1"/>
                  </a:solidFill>
                  <a:latin typeface="Segoe UI" pitchFamily="34" charset="0"/>
                  <a:ea typeface="Segoe UI" pitchFamily="34" charset="0"/>
                  <a:cs typeface="Segoe UI" pitchFamily="34" charset="0"/>
                </a:rPr>
                <a:t>In-App purchases  &amp; DLC</a:t>
              </a:r>
            </a:p>
          </p:txBody>
        </p:sp>
      </p:grpSp>
      <p:sp>
        <p:nvSpPr>
          <p:cNvPr id="2" name="Title 1"/>
          <p:cNvSpPr>
            <a:spLocks noGrp="1"/>
          </p:cNvSpPr>
          <p:nvPr>
            <p:ph type="title"/>
          </p:nvPr>
        </p:nvSpPr>
        <p:spPr>
          <a:xfrm>
            <a:off x="457200" y="205978"/>
            <a:ext cx="8686799" cy="567848"/>
          </a:xfrm>
        </p:spPr>
        <p:txBody>
          <a:bodyPr/>
          <a:lstStyle/>
          <a:p>
            <a:r>
              <a:rPr lang="en-US" dirty="0" smtClean="0"/>
              <a:t>Flexibility of Windows 8 Store Commerce</a:t>
            </a:r>
            <a:endParaRPr lang="en-US" dirty="0"/>
          </a:p>
        </p:txBody>
      </p:sp>
      <p:grpSp>
        <p:nvGrpSpPr>
          <p:cNvPr id="27" name="Group 26"/>
          <p:cNvGrpSpPr/>
          <p:nvPr/>
        </p:nvGrpSpPr>
        <p:grpSpPr>
          <a:xfrm>
            <a:off x="820088" y="2554905"/>
            <a:ext cx="3359304" cy="1558103"/>
            <a:chOff x="897418" y="3714896"/>
            <a:chExt cx="4477906" cy="2137094"/>
          </a:xfrm>
        </p:grpSpPr>
        <p:sp>
          <p:nvSpPr>
            <p:cNvPr id="9" name="Freeform 8"/>
            <p:cNvSpPr/>
            <p:nvPr/>
          </p:nvSpPr>
          <p:spPr>
            <a:xfrm>
              <a:off x="2238932" y="4385653"/>
              <a:ext cx="3136392" cy="1466337"/>
            </a:xfrm>
            <a:custGeom>
              <a:avLst/>
              <a:gdLst>
                <a:gd name="connsiteX0" fmla="*/ 0 w 2515339"/>
                <a:gd name="connsiteY0" fmla="*/ 0 h 1466337"/>
                <a:gd name="connsiteX1" fmla="*/ 2515339 w 2515339"/>
                <a:gd name="connsiteY1" fmla="*/ 0 h 1466337"/>
                <a:gd name="connsiteX2" fmla="*/ 2515339 w 2515339"/>
                <a:gd name="connsiteY2" fmla="*/ 1466337 h 1466337"/>
                <a:gd name="connsiteX3" fmla="*/ 0 w 2515339"/>
                <a:gd name="connsiteY3" fmla="*/ 1466337 h 1466337"/>
                <a:gd name="connsiteX4" fmla="*/ 0 w 2515339"/>
                <a:gd name="connsiteY4" fmla="*/ 0 h 1466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339" h="1466337">
                  <a:moveTo>
                    <a:pt x="0" y="0"/>
                  </a:moveTo>
                  <a:lnTo>
                    <a:pt x="2515339" y="0"/>
                  </a:lnTo>
                  <a:lnTo>
                    <a:pt x="2515339" y="1466337"/>
                  </a:lnTo>
                  <a:lnTo>
                    <a:pt x="0" y="1466337"/>
                  </a:lnTo>
                  <a:lnTo>
                    <a:pt x="0" y="0"/>
                  </a:lnTo>
                  <a:close/>
                </a:path>
              </a:pathLst>
            </a:custGeom>
            <a:solidFill>
              <a:schemeClr val="tx1">
                <a:alpha val="90000"/>
              </a:schemeClr>
            </a:solidFill>
            <a:ln>
              <a:solidFill>
                <a:schemeClr val="bg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02454" tIns="128016" rIns="128016" bIns="128016" numCol="1" spcCol="1270" anchor="ctr" anchorCtr="0">
              <a:noAutofit/>
            </a:bodyPr>
            <a:lstStyle/>
            <a:p>
              <a:pPr defTabSz="600155">
                <a:lnSpc>
                  <a:spcPct val="90000"/>
                </a:lnSpc>
                <a:spcBef>
                  <a:spcPct val="0"/>
                </a:spcBef>
                <a:spcAft>
                  <a:spcPct val="35000"/>
                </a:spcAft>
              </a:pPr>
              <a:r>
                <a:rPr lang="en-US" dirty="0">
                  <a:solidFill>
                    <a:schemeClr val="bg1"/>
                  </a:solidFill>
                  <a:latin typeface="Segoe UI" pitchFamily="34" charset="0"/>
                  <a:ea typeface="Segoe UI" pitchFamily="34" charset="0"/>
                  <a:cs typeface="Segoe UI" pitchFamily="34" charset="0"/>
                </a:rPr>
                <a:t>Choice of ad </a:t>
              </a:r>
              <a:r>
                <a:rPr lang="en-US" dirty="0" smtClean="0">
                  <a:solidFill>
                    <a:schemeClr val="bg1"/>
                  </a:solidFill>
                  <a:latin typeface="Segoe UI" pitchFamily="34" charset="0"/>
                  <a:ea typeface="Segoe UI" pitchFamily="34" charset="0"/>
                  <a:cs typeface="Segoe UI" pitchFamily="34" charset="0"/>
                </a:rPr>
                <a:t>services</a:t>
              </a:r>
              <a:endParaRPr lang="en-US" dirty="0">
                <a:solidFill>
                  <a:schemeClr val="bg1"/>
                </a:solidFill>
                <a:latin typeface="Segoe UI" pitchFamily="34" charset="0"/>
                <a:ea typeface="Segoe UI" pitchFamily="34" charset="0"/>
                <a:cs typeface="Segoe UI" pitchFamily="34" charset="0"/>
              </a:endParaRPr>
            </a:p>
          </p:txBody>
        </p:sp>
        <p:sp>
          <p:nvSpPr>
            <p:cNvPr id="10" name="Freeform 9"/>
            <p:cNvSpPr/>
            <p:nvPr/>
          </p:nvSpPr>
          <p:spPr>
            <a:xfrm>
              <a:off x="897418" y="3714896"/>
              <a:ext cx="1676893" cy="1676893"/>
            </a:xfrm>
            <a:custGeom>
              <a:avLst/>
              <a:gdLst>
                <a:gd name="connsiteX0" fmla="*/ 0 w 1676893"/>
                <a:gd name="connsiteY0" fmla="*/ 838447 h 1676893"/>
                <a:gd name="connsiteX1" fmla="*/ 838447 w 1676893"/>
                <a:gd name="connsiteY1" fmla="*/ 0 h 1676893"/>
                <a:gd name="connsiteX2" fmla="*/ 1676894 w 1676893"/>
                <a:gd name="connsiteY2" fmla="*/ 838447 h 1676893"/>
                <a:gd name="connsiteX3" fmla="*/ 838447 w 1676893"/>
                <a:gd name="connsiteY3" fmla="*/ 1676894 h 1676893"/>
                <a:gd name="connsiteX4" fmla="*/ 0 w 1676893"/>
                <a:gd name="connsiteY4" fmla="*/ 838447 h 167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893" h="1676893">
                  <a:moveTo>
                    <a:pt x="0" y="838447"/>
                  </a:moveTo>
                  <a:cubicBezTo>
                    <a:pt x="0" y="375386"/>
                    <a:pt x="375386" y="0"/>
                    <a:pt x="838447" y="0"/>
                  </a:cubicBezTo>
                  <a:cubicBezTo>
                    <a:pt x="1301508" y="0"/>
                    <a:pt x="1676894" y="375386"/>
                    <a:pt x="1676894" y="838447"/>
                  </a:cubicBezTo>
                  <a:cubicBezTo>
                    <a:pt x="1676894" y="1301508"/>
                    <a:pt x="1301508" y="1676894"/>
                    <a:pt x="838447" y="1676894"/>
                  </a:cubicBezTo>
                  <a:cubicBezTo>
                    <a:pt x="375386" y="1676894"/>
                    <a:pt x="0" y="1301508"/>
                    <a:pt x="0" y="838447"/>
                  </a:cubicBez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245575" tIns="245575" rIns="245575" bIns="245575" numCol="1" spcCol="1270" anchor="ctr" anchorCtr="0">
              <a:noAutofit/>
            </a:bodyPr>
            <a:lstStyle/>
            <a:p>
              <a:pPr algn="ctr" defTabSz="666839">
                <a:lnSpc>
                  <a:spcPct val="90000"/>
                </a:lnSpc>
                <a:spcBef>
                  <a:spcPct val="0"/>
                </a:spcBef>
                <a:spcAft>
                  <a:spcPct val="35000"/>
                </a:spcAft>
              </a:pPr>
              <a:r>
                <a:rPr lang="en-US" b="1" kern="1200" dirty="0" smtClean="0">
                  <a:solidFill>
                    <a:schemeClr val="bg1"/>
                  </a:solidFill>
                  <a:latin typeface="Segoe UI" pitchFamily="34" charset="0"/>
                  <a:ea typeface="Segoe UI" pitchFamily="34" charset="0"/>
                  <a:cs typeface="Segoe UI" pitchFamily="34" charset="0"/>
                </a:rPr>
                <a:t>Ad- supported</a:t>
              </a:r>
              <a:endParaRPr lang="en-US" b="1" kern="1200" dirty="0">
                <a:solidFill>
                  <a:schemeClr val="bg1"/>
                </a:solidFill>
                <a:latin typeface="Segoe UI" pitchFamily="34" charset="0"/>
                <a:ea typeface="Segoe UI" pitchFamily="34" charset="0"/>
                <a:cs typeface="Segoe UI" pitchFamily="34" charset="0"/>
              </a:endParaRPr>
            </a:p>
          </p:txBody>
        </p:sp>
      </p:grpSp>
      <p:sp>
        <p:nvSpPr>
          <p:cNvPr id="5" name="TextBox 4"/>
          <p:cNvSpPr txBox="1"/>
          <p:nvPr/>
        </p:nvSpPr>
        <p:spPr>
          <a:xfrm>
            <a:off x="1199271" y="4800601"/>
            <a:ext cx="6059478" cy="215444"/>
          </a:xfrm>
          <a:prstGeom prst="rect">
            <a:avLst/>
          </a:prstGeom>
          <a:noFill/>
        </p:spPr>
        <p:txBody>
          <a:bodyPr wrap="square" lIns="0" tIns="0" rIns="0" bIns="0" rtlCol="0">
            <a:spAutoFit/>
          </a:bodyPr>
          <a:lstStyle/>
          <a:p>
            <a:r>
              <a:rPr lang="en-US" dirty="0" smtClean="0">
                <a:solidFill>
                  <a:schemeClr val="tx2">
                    <a:alpha val="99000"/>
                  </a:schemeClr>
                </a:solidFill>
              </a:rPr>
              <a:t>Purchases roam across devices and CPU architectures</a:t>
            </a:r>
          </a:p>
        </p:txBody>
      </p:sp>
    </p:spTree>
    <p:extLst>
      <p:ext uri="{BB962C8B-B14F-4D97-AF65-F5344CB8AC3E}">
        <p14:creationId xmlns:p14="http://schemas.microsoft.com/office/powerpoint/2010/main" val="1762655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27"/>
                                        </p:tgtEl>
                                        <p:attrNameLst>
                                          <p:attrName>style.opacity</p:attrName>
                                        </p:attrNameLst>
                                      </p:cBhvr>
                                      <p:to>
                                        <p:strVal val="0.5"/>
                                      </p:to>
                                    </p:set>
                                    <p:animEffect filter="image" prLst="opacity: 0.5">
                                      <p:cBhvr rctx="IE">
                                        <p:cTn id="24" dur="indefinite"/>
                                        <p:tgtEl>
                                          <p:spTgt spid="27"/>
                                        </p:tgtEl>
                                      </p:cBhvr>
                                    </p:animEffect>
                                  </p:childTnLst>
                                </p:cTn>
                              </p:par>
                              <p:par>
                                <p:cTn id="25" presetID="9" presetClass="emph" presetSubtype="0" nodeType="withEffect">
                                  <p:stCondLst>
                                    <p:cond delay="0"/>
                                  </p:stCondLst>
                                  <p:childTnLst>
                                    <p:set>
                                      <p:cBhvr rctx="PPT">
                                        <p:cTn id="26" dur="indefinite"/>
                                        <p:tgtEl>
                                          <p:spTgt spid="4"/>
                                        </p:tgtEl>
                                        <p:attrNameLst>
                                          <p:attrName>style.opacity</p:attrName>
                                        </p:attrNameLst>
                                      </p:cBhvr>
                                      <p:to>
                                        <p:strVal val="0.5"/>
                                      </p:to>
                                    </p:set>
                                    <p:animEffect filter="image" prLst="opacity: 0.5">
                                      <p:cBhvr rctx="IE">
                                        <p:cTn id="2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Monetization Facts</a:t>
            </a:r>
            <a:endParaRPr lang="en-US" dirty="0"/>
          </a:p>
        </p:txBody>
      </p:sp>
      <p:sp>
        <p:nvSpPr>
          <p:cNvPr id="5" name="Rectangle 4"/>
          <p:cNvSpPr/>
          <p:nvPr/>
        </p:nvSpPr>
        <p:spPr>
          <a:xfrm>
            <a:off x="122999" y="4457701"/>
            <a:ext cx="3088957" cy="207749"/>
          </a:xfrm>
          <a:prstGeom prst="rect">
            <a:avLst/>
          </a:prstGeom>
        </p:spPr>
        <p:txBody>
          <a:bodyPr wrap="none" lIns="68589" tIns="34295" rIns="68589" bIns="34295">
            <a:spAutoFit/>
          </a:bodyPr>
          <a:lstStyle/>
          <a:p>
            <a:r>
              <a:rPr lang="en-US" sz="900" dirty="0">
                <a:solidFill>
                  <a:schemeClr val="tx2"/>
                </a:solidFill>
                <a:latin typeface="Segoe UI" pitchFamily="34" charset="0"/>
                <a:ea typeface="Segoe UI" pitchFamily="34" charset="0"/>
                <a:cs typeface="Segoe UI" pitchFamily="34" charset="0"/>
              </a:rPr>
              <a:t>Source: The Windows Phone Developer blog, March 2011</a:t>
            </a:r>
          </a:p>
        </p:txBody>
      </p:sp>
      <p:sp>
        <p:nvSpPr>
          <p:cNvPr id="6" name="TextBox 5"/>
          <p:cNvSpPr txBox="1"/>
          <p:nvPr/>
        </p:nvSpPr>
        <p:spPr>
          <a:xfrm>
            <a:off x="6416895" y="2565217"/>
            <a:ext cx="2319855" cy="1015663"/>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10% conversion</a:t>
            </a:r>
          </a:p>
        </p:txBody>
      </p:sp>
      <p:sp>
        <p:nvSpPr>
          <p:cNvPr id="7" name="TextBox 6"/>
          <p:cNvSpPr txBox="1"/>
          <p:nvPr/>
        </p:nvSpPr>
        <p:spPr>
          <a:xfrm>
            <a:off x="611520" y="2565217"/>
            <a:ext cx="2111914" cy="1015663"/>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70× downloads</a:t>
            </a:r>
          </a:p>
        </p:txBody>
      </p:sp>
      <p:sp>
        <p:nvSpPr>
          <p:cNvPr id="8" name="TextBox 7"/>
          <p:cNvSpPr txBox="1"/>
          <p:nvPr/>
        </p:nvSpPr>
        <p:spPr>
          <a:xfrm>
            <a:off x="3792521" y="2565217"/>
            <a:ext cx="1572448" cy="1015663"/>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10× revenue</a:t>
            </a:r>
          </a:p>
        </p:txBody>
      </p:sp>
      <p:sp>
        <p:nvSpPr>
          <p:cNvPr id="10" name="TextBox 9"/>
          <p:cNvSpPr txBox="1"/>
          <p:nvPr/>
        </p:nvSpPr>
        <p:spPr>
          <a:xfrm>
            <a:off x="2682441" y="1388969"/>
            <a:ext cx="3779119" cy="692498"/>
          </a:xfrm>
          <a:prstGeom prst="rect">
            <a:avLst/>
          </a:prstGeom>
          <a:noFill/>
        </p:spPr>
        <p:txBody>
          <a:bodyPr wrap="square" lIns="0" tIns="0" rIns="0" bIns="0" rtlCol="0">
            <a:spAutoFit/>
          </a:bodyPr>
          <a:lstStyle/>
          <a:p>
            <a:pPr algn="ctr"/>
            <a:r>
              <a:rPr lang="en-US" sz="4500" dirty="0">
                <a:solidFill>
                  <a:schemeClr val="tx2"/>
                </a:solidFill>
                <a:latin typeface="Segoe UI" pitchFamily="34" charset="0"/>
                <a:ea typeface="Segoe UI" pitchFamily="34" charset="0"/>
                <a:cs typeface="Segoe UI" pitchFamily="34" charset="0"/>
              </a:rPr>
              <a:t>Trials matter</a:t>
            </a:r>
          </a:p>
        </p:txBody>
      </p:sp>
    </p:spTree>
    <p:extLst>
      <p:ext uri="{BB962C8B-B14F-4D97-AF65-F5344CB8AC3E}">
        <p14:creationId xmlns:p14="http://schemas.microsoft.com/office/powerpoint/2010/main" val="2228418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Monetization Facts</a:t>
            </a:r>
            <a:endParaRPr lang="en-US" dirty="0"/>
          </a:p>
        </p:txBody>
      </p:sp>
      <p:sp>
        <p:nvSpPr>
          <p:cNvPr id="5" name="Rectangle 4"/>
          <p:cNvSpPr/>
          <p:nvPr/>
        </p:nvSpPr>
        <p:spPr>
          <a:xfrm>
            <a:off x="170303" y="4457701"/>
            <a:ext cx="1637798" cy="207749"/>
          </a:xfrm>
          <a:prstGeom prst="rect">
            <a:avLst/>
          </a:prstGeom>
        </p:spPr>
        <p:txBody>
          <a:bodyPr wrap="none" lIns="68589" tIns="34295" rIns="68589" bIns="34295">
            <a:spAutoFit/>
          </a:bodyPr>
          <a:lstStyle/>
          <a:p>
            <a:r>
              <a:rPr lang="en-US" sz="900" dirty="0">
                <a:solidFill>
                  <a:schemeClr val="tx2"/>
                </a:solidFill>
                <a:latin typeface="Segoe UI" pitchFamily="34" charset="0"/>
                <a:ea typeface="Segoe UI" pitchFamily="34" charset="0"/>
                <a:cs typeface="Segoe UI" pitchFamily="34" charset="0"/>
              </a:rPr>
              <a:t>Source: </a:t>
            </a:r>
            <a:r>
              <a:rPr lang="en-US" sz="900" dirty="0" err="1">
                <a:solidFill>
                  <a:schemeClr val="tx2"/>
                </a:solidFill>
                <a:latin typeface="Segoe UI" pitchFamily="34" charset="0"/>
                <a:ea typeface="Segoe UI" pitchFamily="34" charset="0"/>
                <a:cs typeface="Segoe UI" pitchFamily="34" charset="0"/>
              </a:rPr>
              <a:t>Distimo</a:t>
            </a:r>
            <a:r>
              <a:rPr lang="en-US" sz="900" dirty="0">
                <a:solidFill>
                  <a:schemeClr val="tx2"/>
                </a:solidFill>
                <a:latin typeface="Segoe UI" pitchFamily="34" charset="0"/>
                <a:ea typeface="Segoe UI" pitchFamily="34" charset="0"/>
                <a:cs typeface="Segoe UI" pitchFamily="34" charset="0"/>
              </a:rPr>
              <a:t>, August 2011</a:t>
            </a:r>
          </a:p>
        </p:txBody>
      </p:sp>
      <p:sp>
        <p:nvSpPr>
          <p:cNvPr id="7" name="TextBox 6"/>
          <p:cNvSpPr txBox="1"/>
          <p:nvPr/>
        </p:nvSpPr>
        <p:spPr>
          <a:xfrm>
            <a:off x="341798" y="1747093"/>
            <a:ext cx="8517568" cy="2031326"/>
          </a:xfrm>
          <a:prstGeom prst="rect">
            <a:avLst/>
          </a:prstGeom>
          <a:noFill/>
        </p:spPr>
        <p:txBody>
          <a:bodyPr wrap="square" lIns="0" tIns="0" rIns="0" bIns="0" rtlCol="0">
            <a:spAutoFit/>
          </a:bodyPr>
          <a:lstStyle/>
          <a:p>
            <a:r>
              <a:rPr lang="en-US" sz="3300" dirty="0">
                <a:solidFill>
                  <a:schemeClr val="tx2"/>
                </a:solidFill>
                <a:latin typeface="Segoe UI" pitchFamily="34" charset="0"/>
                <a:ea typeface="Segoe UI" pitchFamily="34" charset="0"/>
                <a:cs typeface="Segoe UI" pitchFamily="34" charset="0"/>
              </a:rPr>
              <a:t>72% of revenue comes from apps that feature in-app offers</a:t>
            </a:r>
          </a:p>
          <a:p>
            <a:endParaRPr lang="en-US" sz="3300" dirty="0">
              <a:solidFill>
                <a:schemeClr val="tx2"/>
              </a:solidFill>
              <a:latin typeface="Segoe UI" pitchFamily="34" charset="0"/>
              <a:ea typeface="Segoe UI" pitchFamily="34" charset="0"/>
              <a:cs typeface="Segoe UI" pitchFamily="34" charset="0"/>
            </a:endParaRPr>
          </a:p>
          <a:p>
            <a:r>
              <a:rPr lang="en-US" sz="3300" dirty="0">
                <a:solidFill>
                  <a:schemeClr val="tx2"/>
                </a:solidFill>
                <a:latin typeface="Segoe UI" pitchFamily="34" charset="0"/>
                <a:ea typeface="Segoe UI" pitchFamily="34" charset="0"/>
                <a:cs typeface="Segoe UI" pitchFamily="34" charset="0"/>
              </a:rPr>
              <a:t>48% of revenue is solely from in-app offers</a:t>
            </a:r>
          </a:p>
        </p:txBody>
      </p:sp>
      <p:sp>
        <p:nvSpPr>
          <p:cNvPr id="10" name="TextBox 9"/>
          <p:cNvSpPr txBox="1"/>
          <p:nvPr/>
        </p:nvSpPr>
        <p:spPr>
          <a:xfrm>
            <a:off x="1584874" y="800100"/>
            <a:ext cx="5974251" cy="692498"/>
          </a:xfrm>
          <a:prstGeom prst="rect">
            <a:avLst/>
          </a:prstGeom>
          <a:noFill/>
        </p:spPr>
        <p:txBody>
          <a:bodyPr wrap="square" lIns="0" tIns="0" rIns="0" bIns="0" rtlCol="0">
            <a:spAutoFit/>
          </a:bodyPr>
          <a:lstStyle/>
          <a:p>
            <a:pPr algn="ctr"/>
            <a:r>
              <a:rPr lang="en-US" sz="4500" dirty="0">
                <a:solidFill>
                  <a:schemeClr val="tx2"/>
                </a:solidFill>
                <a:latin typeface="Segoe UI" pitchFamily="34" charset="0"/>
                <a:ea typeface="Segoe UI" pitchFamily="34" charset="0"/>
                <a:cs typeface="Segoe UI" pitchFamily="34" charset="0"/>
              </a:rPr>
              <a:t>In-app offers matter</a:t>
            </a:r>
          </a:p>
        </p:txBody>
      </p:sp>
    </p:spTree>
    <p:extLst>
      <p:ext uri="{BB962C8B-B14F-4D97-AF65-F5344CB8AC3E}">
        <p14:creationId xmlns:p14="http://schemas.microsoft.com/office/powerpoint/2010/main" val="135005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5"/>
          <p:cNvSpPr>
            <a:spLocks noGrp="1"/>
          </p:cNvSpPr>
          <p:nvPr>
            <p:ph type="title"/>
          </p:nvPr>
        </p:nvSpPr>
        <p:spPr/>
        <p:txBody>
          <a:bodyPr/>
          <a:lstStyle/>
          <a:p>
            <a:r>
              <a:rPr lang="en-US" dirty="0">
                <a:solidFill>
                  <a:srgbClr val="4D4D4F">
                    <a:alpha val="99000"/>
                  </a:srgbClr>
                </a:solidFill>
              </a:rPr>
              <a:t>Discoverability on Windows Scale</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429" y="1129499"/>
            <a:ext cx="14574609" cy="1511805"/>
          </a:xfrm>
          <a:prstGeom prst="rect">
            <a:avLst/>
          </a:prstGeom>
        </p:spPr>
      </p:pic>
      <p:sp>
        <p:nvSpPr>
          <p:cNvPr id="24" name="Rectangle 23"/>
          <p:cNvSpPr/>
          <p:nvPr/>
        </p:nvSpPr>
        <p:spPr>
          <a:xfrm>
            <a:off x="2503041" y="2957614"/>
            <a:ext cx="925593"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App listing</a:t>
            </a:r>
            <a:endParaRPr lang="en-US" sz="1200" b="1" dirty="0">
              <a:solidFill>
                <a:srgbClr val="292929"/>
              </a:solidFill>
            </a:endParaRPr>
          </a:p>
        </p:txBody>
      </p:sp>
      <p:sp>
        <p:nvSpPr>
          <p:cNvPr id="25" name="Rectangle 24"/>
          <p:cNvSpPr/>
          <p:nvPr/>
        </p:nvSpPr>
        <p:spPr>
          <a:xfrm>
            <a:off x="659606" y="3217536"/>
            <a:ext cx="1603086"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Editorial promotion </a:t>
            </a:r>
            <a:endParaRPr lang="en-US" sz="1200" b="1" dirty="0">
              <a:solidFill>
                <a:srgbClr val="292929"/>
              </a:solidFill>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024" y="3462763"/>
            <a:ext cx="1587080" cy="892064"/>
          </a:xfrm>
          <a:prstGeom prst="rect">
            <a:avLst/>
          </a:prstGeom>
          <a:ln>
            <a:noFill/>
          </a:ln>
          <a:effectLst>
            <a:outerShdw blurRad="292100" dist="139700" dir="2700000" algn="tl" rotWithShape="0">
              <a:srgbClr val="333333">
                <a:alpha val="65000"/>
              </a:srgbClr>
            </a:outerShdw>
          </a:effectLst>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7339" y="3462763"/>
            <a:ext cx="1587080" cy="892064"/>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057" y="3211530"/>
            <a:ext cx="2755461" cy="1548787"/>
          </a:xfrm>
          <a:prstGeom prst="rect">
            <a:avLst/>
          </a:prstGeom>
          <a:ln>
            <a:noFill/>
          </a:ln>
          <a:effectLst>
            <a:outerShdw blurRad="292100" dist="139700" dir="2700000" algn="tl" rotWithShape="0">
              <a:srgbClr val="333333">
                <a:alpha val="65000"/>
              </a:srgbClr>
            </a:outerShdw>
          </a:effectLst>
        </p:spPr>
      </p:pic>
      <p:sp>
        <p:nvSpPr>
          <p:cNvPr id="29" name="Rectangle 28"/>
          <p:cNvSpPr/>
          <p:nvPr/>
        </p:nvSpPr>
        <p:spPr>
          <a:xfrm>
            <a:off x="5411610" y="3211530"/>
            <a:ext cx="799724"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Category</a:t>
            </a:r>
            <a:endParaRPr lang="en-US" sz="1200" b="1" dirty="0">
              <a:solidFill>
                <a:srgbClr val="292929"/>
              </a:solidFill>
            </a:endParaRPr>
          </a:p>
        </p:txBody>
      </p:sp>
      <p:cxnSp>
        <p:nvCxnSpPr>
          <p:cNvPr id="30" name="Straight Arrow Connector 29"/>
          <p:cNvCxnSpPr/>
          <p:nvPr/>
        </p:nvCxnSpPr>
        <p:spPr>
          <a:xfrm>
            <a:off x="1823180" y="4048125"/>
            <a:ext cx="679860"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827620" y="3908795"/>
            <a:ext cx="617796"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140878" y="1442425"/>
            <a:ext cx="0" cy="186275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010684" y="2211439"/>
            <a:ext cx="1" cy="746176"/>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410067" y="2394347"/>
            <a:ext cx="0" cy="424351"/>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28659" y="4467264"/>
            <a:ext cx="8504818" cy="607107"/>
            <a:chOff x="1358806" y="5679851"/>
            <a:chExt cx="10414529" cy="809476"/>
          </a:xfrm>
        </p:grpSpPr>
        <p:pic>
          <p:nvPicPr>
            <p:cNvPr id="17" name="Picture 2" descr="Windows® Internet Explorer 9"/>
            <p:cNvPicPr>
              <a:picLocks noChangeAspect="1" noChangeArrowheads="1"/>
            </p:cNvPicPr>
            <p:nvPr/>
          </p:nvPicPr>
          <p:blipFill rotWithShape="1">
            <a:blip r:embed="rId7">
              <a:extLst>
                <a:ext uri="{28A0092B-C50C-407E-A947-70E740481C1C}">
                  <a14:useLocalDpi xmlns:a14="http://schemas.microsoft.com/office/drawing/2010/main" val="0"/>
                </a:ext>
              </a:extLst>
            </a:blip>
            <a:srcRect r="72292"/>
            <a:stretch/>
          </p:blipFill>
          <p:spPr bwMode="auto">
            <a:xfrm>
              <a:off x="4131969" y="6023296"/>
              <a:ext cx="448660" cy="4191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358806" y="6017403"/>
              <a:ext cx="2577744" cy="471924"/>
            </a:xfrm>
            <a:prstGeom prst="rect">
              <a:avLst/>
            </a:prstGeom>
            <a:solidFill>
              <a:srgbClr val="FFFF00"/>
            </a:solidFill>
          </p:spPr>
          <p:txBody>
            <a:bodyPr wrap="none">
              <a:spAutoFit/>
            </a:bodyPr>
            <a:lstStyle/>
            <a:p>
              <a:r>
                <a:rPr lang="en-US" sz="1700" dirty="0">
                  <a:solidFill>
                    <a:srgbClr val="292929">
                      <a:lumMod val="75000"/>
                      <a:lumOff val="25000"/>
                    </a:srgbClr>
                  </a:solidFill>
                  <a:latin typeface="Segoe Semibold"/>
                </a:rPr>
                <a:t>Metro IE Integration</a:t>
              </a:r>
            </a:p>
          </p:txBody>
        </p:sp>
        <p:sp>
          <p:nvSpPr>
            <p:cNvPr id="19" name="Rectangle 18"/>
            <p:cNvSpPr/>
            <p:nvPr/>
          </p:nvSpPr>
          <p:spPr>
            <a:xfrm>
              <a:off x="7722123" y="5999403"/>
              <a:ext cx="4051212" cy="471924"/>
            </a:xfrm>
            <a:prstGeom prst="rect">
              <a:avLst/>
            </a:prstGeom>
            <a:solidFill>
              <a:srgbClr val="FFFF00"/>
            </a:solidFill>
          </p:spPr>
          <p:txBody>
            <a:bodyPr wrap="none">
              <a:spAutoFit/>
            </a:bodyPr>
            <a:lstStyle/>
            <a:p>
              <a:r>
                <a:rPr lang="en-US" sz="1700" dirty="0">
                  <a:solidFill>
                    <a:srgbClr val="292929">
                      <a:lumMod val="75000"/>
                      <a:lumOff val="25000"/>
                    </a:srgbClr>
                  </a:solidFill>
                  <a:latin typeface="Segoe Semibold"/>
                </a:rPr>
                <a:t>Web Traffic (e.g., search, social)</a:t>
              </a:r>
            </a:p>
          </p:txBody>
        </p:sp>
        <p:cxnSp>
          <p:nvCxnSpPr>
            <p:cNvPr id="20" name="Straight Arrow Connector 19"/>
            <p:cNvCxnSpPr/>
            <p:nvPr/>
          </p:nvCxnSpPr>
          <p:spPr>
            <a:xfrm flipV="1">
              <a:off x="4677913"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7114958"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952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610" y="167749"/>
            <a:ext cx="6172200" cy="496768"/>
          </a:xfrm>
        </p:spPr>
        <p:txBody>
          <a:bodyPr>
            <a:normAutofit fontScale="90000"/>
          </a:bodyPr>
          <a:lstStyle/>
          <a:p>
            <a:r>
              <a:rPr lang="en-US" dirty="0" smtClean="0"/>
              <a:t> New World of Big Data	</a:t>
            </a:r>
            <a:endParaRPr lang="en-US" dirty="0"/>
          </a:p>
        </p:txBody>
      </p:sp>
      <p:sp>
        <p:nvSpPr>
          <p:cNvPr id="138" name="Content Placeholder 2"/>
          <p:cNvSpPr>
            <a:spLocks noGrp="1"/>
          </p:cNvSpPr>
          <p:nvPr>
            <p:ph idx="1"/>
          </p:nvPr>
        </p:nvSpPr>
        <p:spPr>
          <a:xfrm>
            <a:off x="516835" y="824120"/>
            <a:ext cx="7885043" cy="1314450"/>
          </a:xfrm>
        </p:spPr>
        <p:txBody>
          <a:bodyPr>
            <a:noAutofit/>
          </a:bodyPr>
          <a:lstStyle/>
          <a:p>
            <a:r>
              <a:rPr lang="en-US" sz="1800" smtClean="0">
                <a:solidFill>
                  <a:schemeClr val="tx1"/>
                </a:solidFill>
              </a:rPr>
              <a:t>New emerging applications </a:t>
            </a:r>
          </a:p>
          <a:p>
            <a:pPr lvl="1">
              <a:buFont typeface="Arial" pitchFamily="34" charset="0"/>
              <a:buChar char="•"/>
            </a:pPr>
            <a:r>
              <a:rPr lang="en-US" sz="1600" smtClean="0">
                <a:solidFill>
                  <a:schemeClr val="tx1"/>
                </a:solidFill>
              </a:rPr>
              <a:t>generating massive amount of non-relational data</a:t>
            </a:r>
          </a:p>
          <a:p>
            <a:r>
              <a:rPr lang="en-US" sz="1800" smtClean="0">
                <a:solidFill>
                  <a:schemeClr val="tx1"/>
                </a:solidFill>
              </a:rPr>
              <a:t>New challenges for advanced data analysis</a:t>
            </a:r>
          </a:p>
          <a:p>
            <a:pPr lvl="1">
              <a:buFont typeface="Arial" pitchFamily="34" charset="0"/>
              <a:buChar char="•"/>
            </a:pPr>
            <a:r>
              <a:rPr lang="en-US" sz="1600" smtClean="0">
                <a:solidFill>
                  <a:schemeClr val="tx1"/>
                </a:solidFill>
              </a:rPr>
              <a:t>techniques required to integrate relational with non-relational data </a:t>
            </a:r>
            <a:endParaRPr lang="en-US" sz="1600" dirty="0">
              <a:solidFill>
                <a:schemeClr val="tx1"/>
              </a:solidFill>
            </a:endParaRPr>
          </a:p>
        </p:txBody>
      </p:sp>
      <p:grpSp>
        <p:nvGrpSpPr>
          <p:cNvPr id="33" name="Group 32"/>
          <p:cNvGrpSpPr/>
          <p:nvPr/>
        </p:nvGrpSpPr>
        <p:grpSpPr>
          <a:xfrm>
            <a:off x="1428751" y="2343150"/>
            <a:ext cx="2114549" cy="2317689"/>
            <a:chOff x="228600" y="2777148"/>
            <a:chExt cx="2427817" cy="3090252"/>
          </a:xfrm>
        </p:grpSpPr>
        <p:sp>
          <p:nvSpPr>
            <p:cNvPr id="4" name="Rectangle 3"/>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5" name="Rectangle 4"/>
            <p:cNvSpPr/>
            <p:nvPr/>
          </p:nvSpPr>
          <p:spPr bwMode="auto">
            <a:xfrm>
              <a:off x="228600" y="5405735"/>
              <a:ext cx="2362200" cy="461665"/>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pic>
          <p:nvPicPr>
            <p:cNvPr id="7" name="Picture 6"/>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53533" y="4301148"/>
              <a:ext cx="947871" cy="725036"/>
            </a:xfrm>
            <a:prstGeom prst="rect">
              <a:avLst/>
            </a:prstGeom>
          </p:spPr>
        </p:pic>
        <p:grpSp>
          <p:nvGrpSpPr>
            <p:cNvPr id="21" name="Group 20"/>
            <p:cNvGrpSpPr/>
            <p:nvPr/>
          </p:nvGrpSpPr>
          <p:grpSpPr>
            <a:xfrm>
              <a:off x="629659" y="2980011"/>
              <a:ext cx="767579" cy="616971"/>
              <a:chOff x="4490221" y="3167391"/>
              <a:chExt cx="767579" cy="616971"/>
            </a:xfrm>
          </p:grpSpPr>
          <p:sp>
            <p:nvSpPr>
              <p:cNvPr id="19" name="Rounded Rectangle 18"/>
              <p:cNvSpPr/>
              <p:nvPr/>
            </p:nvSpPr>
            <p:spPr>
              <a:xfrm>
                <a:off x="4490221"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20" name="TextBox 19"/>
              <p:cNvSpPr txBox="1"/>
              <p:nvPr/>
            </p:nvSpPr>
            <p:spPr>
              <a:xfrm>
                <a:off x="4495800" y="3167391"/>
                <a:ext cx="762000" cy="615554"/>
              </a:xfrm>
              <a:prstGeom prst="rect">
                <a:avLst/>
              </a:prstGeom>
              <a:noFill/>
            </p:spPr>
            <p:txBody>
              <a:bodyPr wrap="square" rtlCol="0">
                <a:spAutoFit/>
              </a:bodyPr>
              <a:lstStyle/>
              <a:p>
                <a:pPr algn="ctr"/>
                <a:r>
                  <a:rPr lang="en-US" sz="1200" dirty="0"/>
                  <a:t>Social </a:t>
                </a:r>
                <a:br>
                  <a:rPr lang="en-US" sz="1200" dirty="0"/>
                </a:br>
                <a:r>
                  <a:rPr lang="en-US" sz="1200" dirty="0"/>
                  <a:t>Apps</a:t>
                </a:r>
              </a:p>
            </p:txBody>
          </p:sp>
        </p:grpSp>
        <p:grpSp>
          <p:nvGrpSpPr>
            <p:cNvPr id="23" name="Group 22"/>
            <p:cNvGrpSpPr/>
            <p:nvPr/>
          </p:nvGrpSpPr>
          <p:grpSpPr>
            <a:xfrm>
              <a:off x="1424516" y="3005748"/>
              <a:ext cx="838200" cy="615554"/>
              <a:chOff x="4439046" y="3189511"/>
              <a:chExt cx="838200" cy="615554"/>
            </a:xfrm>
          </p:grpSpPr>
          <p:sp>
            <p:nvSpPr>
              <p:cNvPr id="24" name="Rounded Rectangle 23"/>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25" name="TextBox 24"/>
              <p:cNvSpPr txBox="1"/>
              <p:nvPr/>
            </p:nvSpPr>
            <p:spPr>
              <a:xfrm>
                <a:off x="4439046" y="3189511"/>
                <a:ext cx="838200" cy="615554"/>
              </a:xfrm>
              <a:prstGeom prst="rect">
                <a:avLst/>
              </a:prstGeom>
              <a:noFill/>
            </p:spPr>
            <p:txBody>
              <a:bodyPr wrap="square" rtlCol="0">
                <a:spAutoFit/>
              </a:bodyPr>
              <a:lstStyle/>
              <a:p>
                <a:pPr algn="ctr"/>
                <a:r>
                  <a:rPr lang="en-US" sz="1200" dirty="0"/>
                  <a:t>Sensor </a:t>
                </a:r>
                <a:br>
                  <a:rPr lang="en-US" sz="1200" dirty="0"/>
                </a:br>
                <a:r>
                  <a:rPr lang="en-US" sz="1200" dirty="0"/>
                  <a:t>&amp; RFID</a:t>
                </a:r>
              </a:p>
            </p:txBody>
          </p:sp>
        </p:grpSp>
        <p:grpSp>
          <p:nvGrpSpPr>
            <p:cNvPr id="26" name="Group 25"/>
            <p:cNvGrpSpPr/>
            <p:nvPr/>
          </p:nvGrpSpPr>
          <p:grpSpPr>
            <a:xfrm>
              <a:off x="521351" y="3637524"/>
              <a:ext cx="990600" cy="618202"/>
              <a:chOff x="4382627" y="3194496"/>
              <a:chExt cx="990600" cy="618202"/>
            </a:xfrm>
          </p:grpSpPr>
          <p:sp>
            <p:nvSpPr>
              <p:cNvPr id="27" name="Rounded Rectangle 26"/>
              <p:cNvSpPr/>
              <p:nvPr/>
            </p:nvSpPr>
            <p:spPr>
              <a:xfrm>
                <a:off x="449580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28" name="TextBox 27"/>
              <p:cNvSpPr txBox="1"/>
              <p:nvPr/>
            </p:nvSpPr>
            <p:spPr>
              <a:xfrm>
                <a:off x="4382627" y="3197145"/>
                <a:ext cx="990600" cy="615553"/>
              </a:xfrm>
              <a:prstGeom prst="rect">
                <a:avLst/>
              </a:prstGeom>
              <a:noFill/>
            </p:spPr>
            <p:txBody>
              <a:bodyPr wrap="square" rtlCol="0">
                <a:spAutoFit/>
              </a:bodyPr>
              <a:lstStyle/>
              <a:p>
                <a:pPr algn="ctr"/>
                <a:r>
                  <a:rPr lang="en-US" sz="1200" dirty="0"/>
                  <a:t>Mobile </a:t>
                </a:r>
                <a:br>
                  <a:rPr lang="en-US" sz="1200" dirty="0"/>
                </a:br>
                <a:r>
                  <a:rPr lang="en-US" sz="1200" dirty="0"/>
                  <a:t>Apps</a:t>
                </a:r>
              </a:p>
            </p:txBody>
          </p:sp>
        </p:grpSp>
        <p:grpSp>
          <p:nvGrpSpPr>
            <p:cNvPr id="29" name="Group 28"/>
            <p:cNvGrpSpPr/>
            <p:nvPr/>
          </p:nvGrpSpPr>
          <p:grpSpPr>
            <a:xfrm>
              <a:off x="1413616" y="3640986"/>
              <a:ext cx="838200" cy="615553"/>
              <a:chOff x="4462330" y="3185974"/>
              <a:chExt cx="838200" cy="615553"/>
            </a:xfrm>
          </p:grpSpPr>
          <p:sp>
            <p:nvSpPr>
              <p:cNvPr id="30" name="Rounded Rectangle 29"/>
              <p:cNvSpPr/>
              <p:nvPr/>
            </p:nvSpPr>
            <p:spPr>
              <a:xfrm>
                <a:off x="4524030" y="3194496"/>
                <a:ext cx="762000" cy="5898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31" name="TextBox 30"/>
              <p:cNvSpPr txBox="1"/>
              <p:nvPr/>
            </p:nvSpPr>
            <p:spPr>
              <a:xfrm>
                <a:off x="4462330" y="3185974"/>
                <a:ext cx="838200" cy="615553"/>
              </a:xfrm>
              <a:prstGeom prst="rect">
                <a:avLst/>
              </a:prstGeom>
              <a:noFill/>
            </p:spPr>
            <p:txBody>
              <a:bodyPr wrap="square" rtlCol="0">
                <a:spAutoFit/>
              </a:bodyPr>
              <a:lstStyle/>
              <a:p>
                <a:pPr algn="ctr"/>
                <a:r>
                  <a:rPr lang="en-US" sz="1200" dirty="0"/>
                  <a:t>Web</a:t>
                </a:r>
                <a:br>
                  <a:rPr lang="en-US" sz="1200" dirty="0"/>
                </a:br>
                <a:r>
                  <a:rPr lang="en-US" sz="1200" dirty="0"/>
                  <a:t>Apps</a:t>
                </a:r>
              </a:p>
            </p:txBody>
          </p:sp>
        </p:grpSp>
        <p:sp>
          <p:nvSpPr>
            <p:cNvPr id="32" name="TextBox 31"/>
            <p:cNvSpPr txBox="1"/>
            <p:nvPr/>
          </p:nvSpPr>
          <p:spPr>
            <a:xfrm>
              <a:off x="332317" y="5444148"/>
              <a:ext cx="2324100" cy="400109"/>
            </a:xfrm>
            <a:prstGeom prst="rect">
              <a:avLst/>
            </a:prstGeom>
            <a:noFill/>
          </p:spPr>
          <p:txBody>
            <a:bodyPr wrap="square" rtlCol="0">
              <a:spAutoFit/>
            </a:bodyPr>
            <a:lstStyle/>
            <a:p>
              <a:pPr algn="ctr"/>
              <a:r>
                <a:rPr lang="en-US" sz="1350" dirty="0"/>
                <a:t>Non-Relational data</a:t>
              </a:r>
            </a:p>
          </p:txBody>
        </p:sp>
      </p:grpSp>
      <p:grpSp>
        <p:nvGrpSpPr>
          <p:cNvPr id="69" name="Group 68"/>
          <p:cNvGrpSpPr/>
          <p:nvPr/>
        </p:nvGrpSpPr>
        <p:grpSpPr>
          <a:xfrm>
            <a:off x="5537460" y="2343150"/>
            <a:ext cx="2006340" cy="2317689"/>
            <a:chOff x="228600" y="2777148"/>
            <a:chExt cx="2362200" cy="3090252"/>
          </a:xfrm>
        </p:grpSpPr>
        <p:sp>
          <p:nvSpPr>
            <p:cNvPr id="70" name="Rectangle 69"/>
            <p:cNvSpPr/>
            <p:nvPr/>
          </p:nvSpPr>
          <p:spPr bwMode="auto">
            <a:xfrm>
              <a:off x="228600" y="2777148"/>
              <a:ext cx="2362200" cy="3071968"/>
            </a:xfrm>
            <a:prstGeom prst="rect">
              <a:avLst/>
            </a:prstGeom>
            <a:solidFill>
              <a:schemeClr val="accent5">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913939"/>
              <a:endParaRPr lang="en-US" sz="1350" dirty="0">
                <a:ln>
                  <a:solidFill>
                    <a:schemeClr val="bg1">
                      <a:alpha val="0"/>
                    </a:schemeClr>
                  </a:solidFill>
                </a:ln>
                <a:solidFill>
                  <a:schemeClr val="tx1"/>
                </a:solidFill>
              </a:endParaRPr>
            </a:p>
          </p:txBody>
        </p:sp>
        <p:sp>
          <p:nvSpPr>
            <p:cNvPr id="71" name="Rectangle 70"/>
            <p:cNvSpPr/>
            <p:nvPr/>
          </p:nvSpPr>
          <p:spPr bwMode="auto">
            <a:xfrm>
              <a:off x="228600" y="5405735"/>
              <a:ext cx="2362200" cy="461665"/>
            </a:xfrm>
            <a:prstGeom prst="rect">
              <a:avLst/>
            </a:prstGeom>
            <a:solidFill>
              <a:schemeClr val="accent5">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1218324" fontAlgn="base">
                <a:spcBef>
                  <a:spcPct val="0"/>
                </a:spcBef>
                <a:spcAft>
                  <a:spcPct val="0"/>
                </a:spcAft>
                <a:defRPr/>
              </a:pPr>
              <a:endParaRPr lang="en-US" sz="1350" kern="0" dirty="0">
                <a:ln>
                  <a:solidFill>
                    <a:schemeClr val="bg1">
                      <a:alpha val="0"/>
                    </a:schemeClr>
                  </a:solidFill>
                </a:ln>
              </a:endParaRPr>
            </a:p>
          </p:txBody>
        </p:sp>
        <p:sp>
          <p:nvSpPr>
            <p:cNvPr id="77" name="TextBox 76"/>
            <p:cNvSpPr txBox="1"/>
            <p:nvPr/>
          </p:nvSpPr>
          <p:spPr>
            <a:xfrm>
              <a:off x="266700" y="5444148"/>
              <a:ext cx="2324100" cy="400109"/>
            </a:xfrm>
            <a:prstGeom prst="rect">
              <a:avLst/>
            </a:prstGeom>
            <a:noFill/>
          </p:spPr>
          <p:txBody>
            <a:bodyPr wrap="square" rtlCol="0">
              <a:spAutoFit/>
            </a:bodyPr>
            <a:lstStyle/>
            <a:p>
              <a:pPr algn="ctr"/>
              <a:r>
                <a:rPr lang="en-US" sz="1350" dirty="0"/>
                <a:t>Relational data</a:t>
              </a:r>
            </a:p>
          </p:txBody>
        </p:sp>
      </p:grpSp>
      <p:grpSp>
        <p:nvGrpSpPr>
          <p:cNvPr id="3" name="Group 2"/>
          <p:cNvGrpSpPr/>
          <p:nvPr/>
        </p:nvGrpSpPr>
        <p:grpSpPr>
          <a:xfrm>
            <a:off x="3486150" y="2829952"/>
            <a:ext cx="2057400" cy="599048"/>
            <a:chOff x="3124200" y="3773269"/>
            <a:chExt cx="2743200" cy="798731"/>
          </a:xfrm>
        </p:grpSpPr>
        <p:cxnSp>
          <p:nvCxnSpPr>
            <p:cNvPr id="1025" name="Straight Arrow Connector 1024"/>
            <p:cNvCxnSpPr/>
            <p:nvPr/>
          </p:nvCxnSpPr>
          <p:spPr>
            <a:xfrm>
              <a:off x="3733800" y="4571999"/>
              <a:ext cx="1600200" cy="1"/>
            </a:xfrm>
            <a:prstGeom prst="straightConnector1">
              <a:avLst/>
            </a:prstGeom>
            <a:ln>
              <a:headEnd type="triangle"/>
              <a:tailEnd type="triangle"/>
            </a:ln>
            <a:effectLst>
              <a:innerShdw blurRad="63500" dist="50800" dir="13500000">
                <a:prstClr val="black">
                  <a:alpha val="50000"/>
                </a:prstClr>
              </a:innerShdw>
            </a:effectLst>
          </p:spPr>
          <p:style>
            <a:lnRef idx="3">
              <a:schemeClr val="dk1"/>
            </a:lnRef>
            <a:fillRef idx="0">
              <a:schemeClr val="dk1"/>
            </a:fillRef>
            <a:effectRef idx="2">
              <a:schemeClr val="dk1"/>
            </a:effectRef>
            <a:fontRef idx="minor">
              <a:schemeClr val="tx1"/>
            </a:fontRef>
          </p:style>
        </p:cxnSp>
        <p:sp>
          <p:nvSpPr>
            <p:cNvPr id="1032" name="TextBox 1031"/>
            <p:cNvSpPr txBox="1"/>
            <p:nvPr/>
          </p:nvSpPr>
          <p:spPr>
            <a:xfrm>
              <a:off x="3124200" y="3773269"/>
              <a:ext cx="2743200" cy="677108"/>
            </a:xfrm>
            <a:prstGeom prst="rect">
              <a:avLst/>
            </a:prstGeom>
            <a:noFill/>
          </p:spPr>
          <p:txBody>
            <a:bodyPr wrap="square" rtlCol="0">
              <a:spAutoFit/>
            </a:bodyPr>
            <a:lstStyle/>
            <a:p>
              <a:pPr algn="ctr"/>
              <a:r>
                <a:rPr lang="en-US" sz="1350" dirty="0"/>
                <a:t>How to overcome the ‘Impedance Mismatch’?</a:t>
              </a:r>
            </a:p>
          </p:txBody>
        </p:sp>
      </p:grpSp>
      <p:sp>
        <p:nvSpPr>
          <p:cNvPr id="143" name="Rounded Rectangle 142"/>
          <p:cNvSpPr/>
          <p:nvPr/>
        </p:nvSpPr>
        <p:spPr>
          <a:xfrm>
            <a:off x="5743762" y="2421565"/>
            <a:ext cx="1628589" cy="442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endParaRPr>
          </a:p>
        </p:txBody>
      </p:sp>
      <p:sp>
        <p:nvSpPr>
          <p:cNvPr id="144" name="TextBox 143"/>
          <p:cNvSpPr txBox="1"/>
          <p:nvPr/>
        </p:nvSpPr>
        <p:spPr>
          <a:xfrm>
            <a:off x="5625605" y="2431989"/>
            <a:ext cx="1834892" cy="461665"/>
          </a:xfrm>
          <a:prstGeom prst="rect">
            <a:avLst/>
          </a:prstGeom>
          <a:noFill/>
        </p:spPr>
        <p:txBody>
          <a:bodyPr wrap="square" rtlCol="0">
            <a:spAutoFit/>
          </a:bodyPr>
          <a:lstStyle/>
          <a:p>
            <a:pPr algn="ctr"/>
            <a:r>
              <a:rPr lang="en-US" sz="1200" dirty="0"/>
              <a:t>Traditional schema-based DW applications</a:t>
            </a:r>
          </a:p>
        </p:txBody>
      </p:sp>
      <p:sp>
        <p:nvSpPr>
          <p:cNvPr id="156" name="Text Box 2"/>
          <p:cNvSpPr txBox="1">
            <a:spLocks noChangeArrowheads="1"/>
          </p:cNvSpPr>
          <p:nvPr/>
        </p:nvSpPr>
        <p:spPr bwMode="auto">
          <a:xfrm>
            <a:off x="5486401" y="3943351"/>
            <a:ext cx="1143000" cy="332423"/>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350" dirty="0">
                <a:solidFill>
                  <a:schemeClr val="bg1"/>
                </a:solidFill>
                <a:latin typeface="Calibri"/>
                <a:ea typeface="Calibri"/>
                <a:cs typeface="Times New Roman"/>
              </a:rPr>
              <a:t>RDBMS</a:t>
            </a:r>
          </a:p>
        </p:txBody>
      </p:sp>
      <p:grpSp>
        <p:nvGrpSpPr>
          <p:cNvPr id="170" name="Group 169"/>
          <p:cNvGrpSpPr/>
          <p:nvPr/>
        </p:nvGrpSpPr>
        <p:grpSpPr>
          <a:xfrm>
            <a:off x="5967176" y="2944269"/>
            <a:ext cx="1290875" cy="1170532"/>
            <a:chOff x="6324600" y="3782906"/>
            <a:chExt cx="1752600" cy="1739819"/>
          </a:xfrm>
        </p:grpSpPr>
        <p:cxnSp>
          <p:nvCxnSpPr>
            <p:cNvPr id="171" name="Straight Connector 170"/>
            <p:cNvCxnSpPr>
              <a:stCxn id="182" idx="2"/>
              <a:endCxn id="181" idx="0"/>
            </p:cNvCxnSpPr>
            <p:nvPr/>
          </p:nvCxnSpPr>
          <p:spPr>
            <a:xfrm>
              <a:off x="7185184" y="4214608"/>
              <a:ext cx="12633" cy="876415"/>
            </a:xfrm>
            <a:prstGeom prst="line">
              <a:avLst/>
            </a:prstGeom>
            <a:ln/>
          </p:spPr>
          <p:style>
            <a:lnRef idx="1">
              <a:schemeClr val="dk1"/>
            </a:lnRef>
            <a:fillRef idx="2">
              <a:schemeClr val="dk1"/>
            </a:fillRef>
            <a:effectRef idx="1">
              <a:schemeClr val="dk1"/>
            </a:effectRef>
            <a:fontRef idx="minor">
              <a:schemeClr val="dk1"/>
            </a:fontRef>
          </p:style>
        </p:cxnSp>
        <p:cxnSp>
          <p:nvCxnSpPr>
            <p:cNvPr id="172" name="Straight Connector 171"/>
            <p:cNvCxnSpPr/>
            <p:nvPr/>
          </p:nvCxnSpPr>
          <p:spPr>
            <a:xfrm flipH="1">
              <a:off x="7315203" y="4330648"/>
              <a:ext cx="457198" cy="341874"/>
            </a:xfrm>
            <a:prstGeom prst="line">
              <a:avLst/>
            </a:prstGeom>
            <a:ln/>
          </p:spPr>
          <p:style>
            <a:lnRef idx="1">
              <a:schemeClr val="dk1"/>
            </a:lnRef>
            <a:fillRef idx="2">
              <a:schemeClr val="dk1"/>
            </a:fillRef>
            <a:effectRef idx="1">
              <a:schemeClr val="dk1"/>
            </a:effectRef>
            <a:fontRef idx="minor">
              <a:schemeClr val="dk1"/>
            </a:fontRef>
          </p:style>
        </p:cxnSp>
        <p:cxnSp>
          <p:nvCxnSpPr>
            <p:cNvPr id="173" name="Straight Connector 172"/>
            <p:cNvCxnSpPr/>
            <p:nvPr/>
          </p:nvCxnSpPr>
          <p:spPr>
            <a:xfrm flipH="1" flipV="1">
              <a:off x="7315203" y="4672522"/>
              <a:ext cx="457198" cy="261043"/>
            </a:xfrm>
            <a:prstGeom prst="line">
              <a:avLst/>
            </a:prstGeom>
            <a:ln/>
          </p:spPr>
          <p:style>
            <a:lnRef idx="1">
              <a:schemeClr val="dk1"/>
            </a:lnRef>
            <a:fillRef idx="2">
              <a:schemeClr val="dk1"/>
            </a:fillRef>
            <a:effectRef idx="1">
              <a:schemeClr val="dk1"/>
            </a:effectRef>
            <a:fontRef idx="minor">
              <a:schemeClr val="dk1"/>
            </a:fontRef>
          </p:style>
        </p:cxnSp>
        <p:cxnSp>
          <p:nvCxnSpPr>
            <p:cNvPr id="174" name="Straight Connector 173"/>
            <p:cNvCxnSpPr/>
            <p:nvPr/>
          </p:nvCxnSpPr>
          <p:spPr>
            <a:xfrm flipH="1" flipV="1">
              <a:off x="6625409" y="4416840"/>
              <a:ext cx="409147" cy="235974"/>
            </a:xfrm>
            <a:prstGeom prst="line">
              <a:avLst/>
            </a:prstGeom>
            <a:ln/>
          </p:spPr>
          <p:style>
            <a:lnRef idx="1">
              <a:schemeClr val="dk1"/>
            </a:lnRef>
            <a:fillRef idx="2">
              <a:schemeClr val="dk1"/>
            </a:fillRef>
            <a:effectRef idx="1">
              <a:schemeClr val="dk1"/>
            </a:effectRef>
            <a:fontRef idx="minor">
              <a:schemeClr val="dk1"/>
            </a:fontRef>
          </p:style>
        </p:cxnSp>
        <p:cxnSp>
          <p:nvCxnSpPr>
            <p:cNvPr id="175" name="Straight Connector 174"/>
            <p:cNvCxnSpPr/>
            <p:nvPr/>
          </p:nvCxnSpPr>
          <p:spPr>
            <a:xfrm flipH="1">
              <a:off x="6618105" y="4634685"/>
              <a:ext cx="416451" cy="298880"/>
            </a:xfrm>
            <a:prstGeom prst="line">
              <a:avLst/>
            </a:prstGeom>
            <a:ln/>
          </p:spPr>
          <p:style>
            <a:lnRef idx="1">
              <a:schemeClr val="dk1"/>
            </a:lnRef>
            <a:fillRef idx="2">
              <a:schemeClr val="dk1"/>
            </a:fillRef>
            <a:effectRef idx="1">
              <a:schemeClr val="dk1"/>
            </a:effectRef>
            <a:fontRef idx="minor">
              <a:schemeClr val="dk1"/>
            </a:fontRef>
          </p:style>
        </p:cxnSp>
        <p:pic>
          <p:nvPicPr>
            <p:cNvPr id="176" name="Picture 175" descr="http://marakana.com/static/images/logos/logo-db-300x300.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6896372" y="4395013"/>
              <a:ext cx="571228" cy="555019"/>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76"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7543800" y="4114800"/>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77"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7575233" y="46649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78"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6324600" y="4672522"/>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79"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6324600" y="413155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80"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6946833" y="5091023"/>
              <a:ext cx="501967" cy="431702"/>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6934200" y="3782906"/>
              <a:ext cx="501967" cy="431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6" name="Group 1035"/>
          <p:cNvGrpSpPr/>
          <p:nvPr/>
        </p:nvGrpSpPr>
        <p:grpSpPr>
          <a:xfrm>
            <a:off x="1943100" y="3771900"/>
            <a:ext cx="1714500" cy="514350"/>
            <a:chOff x="914400" y="5029200"/>
            <a:chExt cx="2286000" cy="685800"/>
          </a:xfrm>
        </p:grpSpPr>
        <p:sp>
          <p:nvSpPr>
            <p:cNvPr id="155" name="Text Box 2"/>
            <p:cNvSpPr txBox="1">
              <a:spLocks noChangeArrowheads="1"/>
            </p:cNvSpPr>
            <p:nvPr/>
          </p:nvSpPr>
          <p:spPr bwMode="auto">
            <a:xfrm>
              <a:off x="1676400" y="5029200"/>
              <a:ext cx="1524000" cy="443231"/>
            </a:xfrm>
            <a:prstGeom prst="rect">
              <a:avLst/>
            </a:prstGeom>
            <a:noFill/>
            <a:ln w="9525">
              <a:noFill/>
              <a:miter lim="800000"/>
              <a:headEnd/>
              <a:tailEnd/>
            </a:ln>
          </p:spPr>
          <p:txBody>
            <a:bodyPr rot="0" vert="horz" wrap="square" lIns="68580" tIns="34290" rIns="68580" bIns="34290" anchor="t" anchorCtr="0">
              <a:noAutofit/>
            </a:bodyPr>
            <a:lstStyle/>
            <a:p>
              <a:pPr algn="ctr">
                <a:lnSpc>
                  <a:spcPct val="115000"/>
                </a:lnSpc>
                <a:spcAft>
                  <a:spcPts val="750"/>
                </a:spcAft>
              </a:pPr>
              <a:r>
                <a:rPr lang="en-US" sz="1400" dirty="0" err="1">
                  <a:solidFill>
                    <a:schemeClr val="bg1"/>
                  </a:solidFill>
                  <a:latin typeface="Calibri"/>
                  <a:ea typeface="Calibri"/>
                  <a:cs typeface="Times New Roman"/>
                </a:rPr>
                <a:t>Hadoop</a:t>
              </a:r>
              <a:endParaRPr lang="en-US" sz="1400" dirty="0">
                <a:solidFill>
                  <a:schemeClr val="bg1"/>
                </a:solidFill>
                <a:latin typeface="Calibri"/>
                <a:ea typeface="Calibri"/>
                <a:cs typeface="Times New Roman"/>
              </a:endParaRPr>
            </a:p>
          </p:txBody>
        </p:sp>
        <p:pic>
          <p:nvPicPr>
            <p:cNvPr id="183" name="Picture 182"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14400" y="5327741"/>
              <a:ext cx="492964" cy="387259"/>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259636" y="5327741"/>
              <a:ext cx="492964" cy="387259"/>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http://marakana.com/static/images/logos/logo-db-300x300.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600200" y="5327741"/>
              <a:ext cx="492964" cy="3872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2632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ahin\Desktop\store.jpg"/>
          <p:cNvPicPr>
            <a:picLocks noChangeAspect="1" noChangeArrowheads="1"/>
          </p:cNvPicPr>
          <p:nvPr/>
        </p:nvPicPr>
        <p:blipFill rotWithShape="1">
          <a:blip r:embed="rId3">
            <a:extLst>
              <a:ext uri="{28A0092B-C50C-407E-A947-70E740481C1C}">
                <a14:useLocalDpi xmlns:a14="http://schemas.microsoft.com/office/drawing/2010/main" val="0"/>
              </a:ext>
            </a:extLst>
          </a:blip>
          <a:srcRect t="14701" b="10923"/>
          <a:stretch/>
        </p:blipFill>
        <p:spPr bwMode="auto">
          <a:xfrm>
            <a:off x="-3145260" y="231865"/>
            <a:ext cx="18012922" cy="25113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Windows 8 Store</a:t>
            </a:r>
            <a:endParaRPr lang="en-US" dirty="0"/>
          </a:p>
        </p:txBody>
      </p:sp>
      <p:sp>
        <p:nvSpPr>
          <p:cNvPr id="6" name="Rectangle 5"/>
          <p:cNvSpPr/>
          <p:nvPr/>
        </p:nvSpPr>
        <p:spPr>
          <a:xfrm>
            <a:off x="2503041" y="2456766"/>
            <a:ext cx="925593"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App listing</a:t>
            </a:r>
            <a:endParaRPr lang="en-US" sz="1200" b="1" dirty="0">
              <a:solidFill>
                <a:srgbClr val="292929"/>
              </a:solidFill>
            </a:endParaRPr>
          </a:p>
        </p:txBody>
      </p:sp>
      <p:sp>
        <p:nvSpPr>
          <p:cNvPr id="7" name="Rectangle 6"/>
          <p:cNvSpPr/>
          <p:nvPr/>
        </p:nvSpPr>
        <p:spPr>
          <a:xfrm>
            <a:off x="659606" y="2716687"/>
            <a:ext cx="1603086"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Editorial promotion </a:t>
            </a:r>
            <a:endParaRPr lang="en-US" sz="1200" b="1" dirty="0">
              <a:solidFill>
                <a:srgbClr val="292929"/>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024" y="2961914"/>
            <a:ext cx="1587080" cy="89206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7339" y="2961915"/>
            <a:ext cx="1587080" cy="89206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057" y="2710681"/>
            <a:ext cx="2755461" cy="1548787"/>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5411610" y="2710681"/>
            <a:ext cx="799724" cy="253926"/>
          </a:xfrm>
          <a:prstGeom prst="rect">
            <a:avLst/>
          </a:prstGeom>
        </p:spPr>
        <p:txBody>
          <a:bodyPr wrap="none" lIns="68589" tIns="34295" rIns="68589" bIns="34295">
            <a:spAutoFit/>
          </a:bodyPr>
          <a:lstStyle/>
          <a:p>
            <a:r>
              <a:rPr lang="en-US" sz="1200" b="1" dirty="0">
                <a:gradFill>
                  <a:gsLst>
                    <a:gs pos="0">
                      <a:srgbClr val="292929"/>
                    </a:gs>
                    <a:gs pos="100000">
                      <a:srgbClr val="292929"/>
                    </a:gs>
                  </a:gsLst>
                  <a:lin ang="5400000" scaled="0"/>
                </a:gradFill>
              </a:rPr>
              <a:t>Category</a:t>
            </a:r>
            <a:endParaRPr lang="en-US" sz="1200" b="1" dirty="0">
              <a:solidFill>
                <a:srgbClr val="292929"/>
              </a:solidFill>
            </a:endParaRPr>
          </a:p>
        </p:txBody>
      </p:sp>
      <p:cxnSp>
        <p:nvCxnSpPr>
          <p:cNvPr id="12" name="Straight Arrow Connector 11"/>
          <p:cNvCxnSpPr/>
          <p:nvPr/>
        </p:nvCxnSpPr>
        <p:spPr>
          <a:xfrm>
            <a:off x="1823180" y="3547277"/>
            <a:ext cx="679860"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827620" y="3407946"/>
            <a:ext cx="617796" cy="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40878" y="941577"/>
            <a:ext cx="0" cy="1862750"/>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286174" y="2083679"/>
            <a:ext cx="1" cy="746176"/>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10067" y="1893498"/>
            <a:ext cx="0" cy="107711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71945" y="3966412"/>
            <a:ext cx="8338806" cy="571910"/>
            <a:chOff x="1411811" y="5679851"/>
            <a:chExt cx="10211240" cy="762546"/>
          </a:xfrm>
        </p:grpSpPr>
        <p:pic>
          <p:nvPicPr>
            <p:cNvPr id="18" name="Picture 2" descr="Windows® Internet Explorer 9"/>
            <p:cNvPicPr>
              <a:picLocks noChangeAspect="1" noChangeArrowheads="1"/>
            </p:cNvPicPr>
            <p:nvPr/>
          </p:nvPicPr>
          <p:blipFill rotWithShape="1">
            <a:blip r:embed="rId7">
              <a:extLst>
                <a:ext uri="{28A0092B-C50C-407E-A947-70E740481C1C}">
                  <a14:useLocalDpi xmlns:a14="http://schemas.microsoft.com/office/drawing/2010/main" val="0"/>
                </a:ext>
              </a:extLst>
            </a:blip>
            <a:srcRect r="72292"/>
            <a:stretch/>
          </p:blipFill>
          <p:spPr bwMode="auto">
            <a:xfrm>
              <a:off x="4131969" y="6023296"/>
              <a:ext cx="448660" cy="41910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411811" y="6030101"/>
              <a:ext cx="2745574" cy="369332"/>
            </a:xfrm>
            <a:prstGeom prst="rect">
              <a:avLst/>
            </a:prstGeom>
          </p:spPr>
          <p:txBody>
            <a:bodyPr wrap="square">
              <a:spAutoFit/>
            </a:bodyPr>
            <a:lstStyle/>
            <a:p>
              <a:r>
                <a:rPr lang="en-US" sz="1200" b="1" dirty="0">
                  <a:gradFill>
                    <a:gsLst>
                      <a:gs pos="0">
                        <a:srgbClr val="292929"/>
                      </a:gs>
                      <a:gs pos="100000">
                        <a:srgbClr val="292929"/>
                      </a:gs>
                    </a:gsLst>
                    <a:lin ang="5400000" scaled="0"/>
                  </a:gradFill>
                </a:rPr>
                <a:t>Internet Explorer integration</a:t>
              </a:r>
            </a:p>
          </p:txBody>
        </p:sp>
        <p:sp>
          <p:nvSpPr>
            <p:cNvPr id="20" name="Rectangle 19"/>
            <p:cNvSpPr/>
            <p:nvPr/>
          </p:nvSpPr>
          <p:spPr>
            <a:xfrm>
              <a:off x="7722122" y="6072547"/>
              <a:ext cx="3900929" cy="369332"/>
            </a:xfrm>
            <a:prstGeom prst="rect">
              <a:avLst/>
            </a:prstGeom>
          </p:spPr>
          <p:txBody>
            <a:bodyPr wrap="none">
              <a:spAutoFit/>
            </a:bodyPr>
            <a:lstStyle/>
            <a:p>
              <a:r>
                <a:rPr lang="en-US" sz="1200" b="1" dirty="0">
                  <a:gradFill>
                    <a:gsLst>
                      <a:gs pos="0">
                        <a:srgbClr val="292929"/>
                      </a:gs>
                      <a:gs pos="100000">
                        <a:srgbClr val="292929"/>
                      </a:gs>
                    </a:gsLst>
                    <a:lin ang="5400000" scaled="0"/>
                  </a:gradFill>
                </a:rPr>
                <a:t>Web traffic (for example: search &amp; social)</a:t>
              </a:r>
            </a:p>
          </p:txBody>
        </p:sp>
        <p:cxnSp>
          <p:nvCxnSpPr>
            <p:cNvPr id="21" name="Straight Arrow Connector 20"/>
            <p:cNvCxnSpPr/>
            <p:nvPr/>
          </p:nvCxnSpPr>
          <p:spPr>
            <a:xfrm flipV="1">
              <a:off x="4677913"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7114958" y="5679851"/>
              <a:ext cx="543955" cy="55299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2915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2000"/>
                                        <p:tgtEl>
                                          <p:spTgt spid="1027"/>
                                        </p:tgtEl>
                                      </p:cBhvr>
                                    </p:animEffect>
                                  </p:childTnLst>
                                </p:cTn>
                              </p:par>
                              <p:par>
                                <p:cTn id="8" presetID="2" presetClass="entr" presetSubtype="2" decel="5000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 calcmode="lin" valueType="num">
                                      <p:cBhvr additive="base">
                                        <p:cTn id="10" dur="2000" fill="hold"/>
                                        <p:tgtEl>
                                          <p:spTgt spid="1027"/>
                                        </p:tgtEl>
                                        <p:attrNameLst>
                                          <p:attrName>ppt_x</p:attrName>
                                        </p:attrNameLst>
                                      </p:cBhvr>
                                      <p:tavLst>
                                        <p:tav tm="0">
                                          <p:val>
                                            <p:strVal val="1+#ppt_w/2"/>
                                          </p:val>
                                        </p:tav>
                                        <p:tav tm="100000">
                                          <p:val>
                                            <p:strVal val="#ppt_x"/>
                                          </p:val>
                                        </p:tav>
                                      </p:tavLst>
                                    </p:anim>
                                    <p:anim calcmode="lin" valueType="num">
                                      <p:cBhvr additive="base">
                                        <p:cTn id="11" dur="2000" fill="hold"/>
                                        <p:tgtEl>
                                          <p:spTgt spid="1027"/>
                                        </p:tgtEl>
                                        <p:attrNameLst>
                                          <p:attrName>ppt_y</p:attrName>
                                        </p:attrNameLst>
                                      </p:cBhvr>
                                      <p:tavLst>
                                        <p:tav tm="0">
                                          <p:val>
                                            <p:strVal val="#ppt_y"/>
                                          </p:val>
                                        </p:tav>
                                        <p:tav tm="100000">
                                          <p:val>
                                            <p:strVal val="#ppt_y"/>
                                          </p:val>
                                        </p:tav>
                                      </p:tavLst>
                                    </p:anim>
                                  </p:childTnLst>
                                </p:cTn>
                              </p:par>
                              <p:par>
                                <p:cTn id="12" presetID="6" presetClass="emph" presetSubtype="0" decel="50000" fill="hold" nodeType="withEffect">
                                  <p:stCondLst>
                                    <p:cond delay="0"/>
                                  </p:stCondLst>
                                  <p:childTnLst>
                                    <p:animScale>
                                      <p:cBhvr>
                                        <p:cTn id="13" dur="2000" fill="hold"/>
                                        <p:tgtEl>
                                          <p:spTgt spid="1027"/>
                                        </p:tgtEl>
                                      </p:cBhvr>
                                      <p:by x="65000" y="6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gcministries.org/images/WorldMap.gif"/>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281" t="833" r="2575" b="2483"/>
          <a:stretch/>
        </p:blipFill>
        <p:spPr bwMode="auto">
          <a:xfrm>
            <a:off x="0" y="0"/>
            <a:ext cx="9177897" cy="5143500"/>
          </a:xfrm>
          <a:prstGeom prst="rect">
            <a:avLst/>
          </a:prstGeom>
          <a:noFill/>
          <a:ln>
            <a:noFill/>
          </a:ln>
          <a:effectLst>
            <a:glow>
              <a:schemeClr val="accent1"/>
            </a:glow>
          </a:effectLst>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0"/>
            <a:ext cx="9177897" cy="5143500"/>
          </a:xfrm>
          <a:prstGeom prst="rect">
            <a:avLst/>
          </a:prstGeom>
          <a:solidFill>
            <a:schemeClr val="bg1">
              <a:alpha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a:solidFill>
                <a:schemeClr val="tx1"/>
              </a:solidFill>
            </a:endParaRPr>
          </a:p>
        </p:txBody>
      </p:sp>
      <p:sp>
        <p:nvSpPr>
          <p:cNvPr id="2" name="Title 1"/>
          <p:cNvSpPr>
            <a:spLocks noGrp="1"/>
          </p:cNvSpPr>
          <p:nvPr>
            <p:ph type="title"/>
          </p:nvPr>
        </p:nvSpPr>
        <p:spPr>
          <a:xfrm>
            <a:off x="468313" y="171450"/>
            <a:ext cx="8207375" cy="1135696"/>
          </a:xfrm>
        </p:spPr>
        <p:txBody>
          <a:bodyPr/>
          <a:lstStyle/>
          <a:p>
            <a:r>
              <a:rPr lang="en-US" dirty="0" smtClean="0">
                <a:solidFill>
                  <a:schemeClr val="tx1"/>
                </a:solidFill>
              </a:rPr>
              <a:t>Windows 8 Store: Global Reach &amp; Transparency </a:t>
            </a:r>
            <a:endParaRPr lang="en-US" dirty="0">
              <a:solidFill>
                <a:schemeClr val="tx1"/>
              </a:solidFill>
            </a:endParaRPr>
          </a:p>
        </p:txBody>
      </p:sp>
      <p:sp>
        <p:nvSpPr>
          <p:cNvPr id="3" name="Content Placeholder 2"/>
          <p:cNvSpPr>
            <a:spLocks noGrp="1"/>
          </p:cNvSpPr>
          <p:nvPr>
            <p:ph sz="half" idx="1"/>
          </p:nvPr>
        </p:nvSpPr>
        <p:spPr>
          <a:xfrm>
            <a:off x="389435" y="1550219"/>
            <a:ext cx="5325862" cy="2682273"/>
          </a:xfrm>
        </p:spPr>
        <p:txBody>
          <a:bodyPr>
            <a:normAutofit fontScale="85000" lnSpcReduction="20000"/>
          </a:bodyPr>
          <a:lstStyle/>
          <a:p>
            <a:pPr>
              <a:lnSpc>
                <a:spcPct val="150000"/>
              </a:lnSpc>
            </a:pPr>
            <a:r>
              <a:rPr lang="en-US" dirty="0" smtClean="0">
                <a:solidFill>
                  <a:schemeClr val="tx1"/>
                </a:solidFill>
              </a:rPr>
              <a:t>Commerce in 200+ markets at launch</a:t>
            </a:r>
          </a:p>
          <a:p>
            <a:pPr>
              <a:lnSpc>
                <a:spcPct val="150000"/>
              </a:lnSpc>
            </a:pPr>
            <a:r>
              <a:rPr lang="en-US" dirty="0" smtClean="0">
                <a:solidFill>
                  <a:schemeClr val="tx1"/>
                </a:solidFill>
              </a:rPr>
              <a:t>Store &amp; apps in 100+ languages at launch</a:t>
            </a:r>
          </a:p>
          <a:p>
            <a:pPr>
              <a:lnSpc>
                <a:spcPct val="150000"/>
              </a:lnSpc>
            </a:pPr>
            <a:r>
              <a:rPr lang="en-US" dirty="0" smtClean="0">
                <a:solidFill>
                  <a:schemeClr val="tx1"/>
                </a:solidFill>
              </a:rPr>
              <a:t>Local currencies in 70+ markets at launch</a:t>
            </a:r>
          </a:p>
          <a:p>
            <a:pPr>
              <a:lnSpc>
                <a:spcPct val="150000"/>
              </a:lnSpc>
            </a:pPr>
            <a:r>
              <a:rPr lang="en-US" dirty="0" smtClean="0">
                <a:solidFill>
                  <a:schemeClr val="tx1"/>
                </a:solidFill>
              </a:rPr>
              <a:t>App submission in 40+ markets at launch</a:t>
            </a:r>
          </a:p>
          <a:p>
            <a:pPr>
              <a:lnSpc>
                <a:spcPct val="150000"/>
              </a:lnSpc>
            </a:pPr>
            <a:r>
              <a:rPr lang="en-US" dirty="0" smtClean="0">
                <a:solidFill>
                  <a:schemeClr val="tx1"/>
                </a:solidFill>
              </a:rPr>
              <a:t>Many market-specific catalogs</a:t>
            </a:r>
          </a:p>
        </p:txBody>
      </p:sp>
      <p:sp>
        <p:nvSpPr>
          <p:cNvPr id="5" name="Content Placeholder 4"/>
          <p:cNvSpPr>
            <a:spLocks noGrp="1"/>
          </p:cNvSpPr>
          <p:nvPr>
            <p:ph sz="half" idx="2"/>
          </p:nvPr>
        </p:nvSpPr>
        <p:spPr>
          <a:xfrm>
            <a:off x="5078147" y="1550219"/>
            <a:ext cx="3152406" cy="3037755"/>
          </a:xfrm>
        </p:spPr>
        <p:txBody>
          <a:bodyPr>
            <a:normAutofit fontScale="85000" lnSpcReduction="20000"/>
          </a:bodyPr>
          <a:lstStyle/>
          <a:p>
            <a:pPr algn="r">
              <a:lnSpc>
                <a:spcPct val="150000"/>
              </a:lnSpc>
            </a:pPr>
            <a:r>
              <a:rPr lang="en-US" dirty="0">
                <a:solidFill>
                  <a:schemeClr val="tx1"/>
                </a:solidFill>
              </a:rPr>
              <a:t>Predictable</a:t>
            </a:r>
          </a:p>
          <a:p>
            <a:pPr algn="r">
              <a:lnSpc>
                <a:spcPct val="150000"/>
              </a:lnSpc>
            </a:pPr>
            <a:r>
              <a:rPr lang="en-US" dirty="0">
                <a:solidFill>
                  <a:schemeClr val="tx1"/>
                </a:solidFill>
              </a:rPr>
              <a:t>Concise</a:t>
            </a:r>
          </a:p>
          <a:p>
            <a:pPr algn="r">
              <a:lnSpc>
                <a:spcPct val="150000"/>
              </a:lnSpc>
            </a:pPr>
            <a:r>
              <a:rPr lang="en-US" dirty="0">
                <a:solidFill>
                  <a:schemeClr val="tx1"/>
                </a:solidFill>
              </a:rPr>
              <a:t>Clear</a:t>
            </a:r>
          </a:p>
          <a:p>
            <a:pPr algn="r">
              <a:lnSpc>
                <a:spcPct val="150000"/>
              </a:lnSpc>
            </a:pPr>
            <a:r>
              <a:rPr lang="en-US" dirty="0">
                <a:solidFill>
                  <a:schemeClr val="tx1"/>
                </a:solidFill>
              </a:rPr>
              <a:t>Safe</a:t>
            </a:r>
          </a:p>
          <a:p>
            <a:pPr algn="r">
              <a:lnSpc>
                <a:spcPct val="150000"/>
              </a:lnSpc>
            </a:pPr>
            <a:r>
              <a:rPr lang="en-US" dirty="0">
                <a:solidFill>
                  <a:schemeClr val="tx1"/>
                </a:solidFill>
              </a:rPr>
              <a:t>Fair</a:t>
            </a:r>
          </a:p>
          <a:p>
            <a:pPr algn="r"/>
            <a:endParaRPr lang="en-US" dirty="0">
              <a:solidFill>
                <a:schemeClr val="tx1"/>
              </a:solidFill>
            </a:endParaRPr>
          </a:p>
        </p:txBody>
      </p:sp>
    </p:spTree>
    <p:extLst>
      <p:ext uri="{BB962C8B-B14F-4D97-AF65-F5344CB8AC3E}">
        <p14:creationId xmlns:p14="http://schemas.microsoft.com/office/powerpoint/2010/main" val="3796895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403" y="171450"/>
            <a:ext cx="8207375" cy="567848"/>
          </a:xfrm>
        </p:spPr>
        <p:txBody>
          <a:bodyPr/>
          <a:lstStyle/>
          <a:p>
            <a:r>
              <a:rPr lang="en-US" dirty="0" smtClean="0">
                <a:solidFill>
                  <a:schemeClr val="tx1"/>
                </a:solidFill>
              </a:rPr>
              <a:t>Best Economics</a:t>
            </a:r>
            <a:endParaRPr lang="en-US" dirty="0">
              <a:solidFill>
                <a:schemeClr val="tx1"/>
              </a:solidFill>
            </a:endParaRPr>
          </a:p>
        </p:txBody>
      </p:sp>
      <p:sp>
        <p:nvSpPr>
          <p:cNvPr id="3" name="Content Placeholder 2"/>
          <p:cNvSpPr>
            <a:spLocks noGrp="1"/>
          </p:cNvSpPr>
          <p:nvPr>
            <p:ph idx="4294967295"/>
          </p:nvPr>
        </p:nvSpPr>
        <p:spPr>
          <a:xfrm>
            <a:off x="395536" y="1085849"/>
            <a:ext cx="8429077" cy="3862165"/>
          </a:xfrm>
          <a:prstGeom prst="rect">
            <a:avLst/>
          </a:prstGeom>
        </p:spPr>
        <p:txBody>
          <a:bodyPr lIns="68589" tIns="34295" rIns="68589" bIns="34295"/>
          <a:lstStyle/>
          <a:p>
            <a:pPr>
              <a:lnSpc>
                <a:spcPct val="200000"/>
              </a:lnSpc>
            </a:pPr>
            <a:r>
              <a:rPr lang="en-US" dirty="0" smtClean="0">
                <a:solidFill>
                  <a:schemeClr val="tx1"/>
                </a:solidFill>
              </a:rPr>
              <a:t>Revenue sharing for new </a:t>
            </a:r>
            <a:r>
              <a:rPr lang="en-US" dirty="0">
                <a:solidFill>
                  <a:schemeClr val="tx1"/>
                </a:solidFill>
              </a:rPr>
              <a:t>app: 70% </a:t>
            </a:r>
            <a:r>
              <a:rPr lang="en-US" dirty="0" smtClean="0">
                <a:solidFill>
                  <a:schemeClr val="tx1"/>
                </a:solidFill>
              </a:rPr>
              <a:t>to start</a:t>
            </a:r>
          </a:p>
          <a:p>
            <a:pPr>
              <a:lnSpc>
                <a:spcPct val="200000"/>
              </a:lnSpc>
            </a:pPr>
            <a:r>
              <a:rPr lang="en-US" dirty="0" smtClean="0">
                <a:solidFill>
                  <a:schemeClr val="tx1"/>
                </a:solidFill>
              </a:rPr>
              <a:t>Revenue </a:t>
            </a:r>
            <a:r>
              <a:rPr lang="en-US" dirty="0">
                <a:solidFill>
                  <a:schemeClr val="tx1"/>
                </a:solidFill>
              </a:rPr>
              <a:t>sharing </a:t>
            </a:r>
            <a:r>
              <a:rPr lang="en-US" dirty="0" smtClean="0">
                <a:solidFill>
                  <a:schemeClr val="tx1"/>
                </a:solidFill>
              </a:rPr>
              <a:t>after </a:t>
            </a:r>
            <a:r>
              <a:rPr lang="en-US" dirty="0">
                <a:solidFill>
                  <a:schemeClr val="tx1"/>
                </a:solidFill>
              </a:rPr>
              <a:t>app grosses $</a:t>
            </a:r>
            <a:r>
              <a:rPr lang="en-US" dirty="0" smtClean="0">
                <a:solidFill>
                  <a:schemeClr val="tx1"/>
                </a:solidFill>
              </a:rPr>
              <a:t>25K: 80</a:t>
            </a:r>
            <a:r>
              <a:rPr lang="en-US" dirty="0">
                <a:solidFill>
                  <a:schemeClr val="tx1"/>
                </a:solidFill>
              </a:rPr>
              <a:t>% </a:t>
            </a:r>
          </a:p>
          <a:p>
            <a:pPr>
              <a:lnSpc>
                <a:spcPct val="200000"/>
              </a:lnSpc>
            </a:pPr>
            <a:r>
              <a:rPr lang="en-US" dirty="0" smtClean="0">
                <a:solidFill>
                  <a:schemeClr val="tx1"/>
                </a:solidFill>
              </a:rPr>
              <a:t>You control the pricing of your app: $1.49 - $999.99</a:t>
            </a:r>
          </a:p>
          <a:p>
            <a:pPr>
              <a:lnSpc>
                <a:spcPct val="200000"/>
              </a:lnSpc>
            </a:pPr>
            <a:endParaRPr lang="en-US" dirty="0">
              <a:solidFill>
                <a:schemeClr val="tx1"/>
              </a:solidFill>
            </a:endParaRPr>
          </a:p>
        </p:txBody>
      </p:sp>
    </p:spTree>
    <p:extLst>
      <p:ext uri="{BB962C8B-B14F-4D97-AF65-F5344CB8AC3E}">
        <p14:creationId xmlns:p14="http://schemas.microsoft.com/office/powerpoint/2010/main" val="2010650548"/>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kzaw-pro-19\MyDocs4\bethomps\My Documents\JR Decks\Business Model\app certification.png"/>
          <p:cNvPicPr>
            <a:picLocks noChangeAspect="1" noChangeArrowheads="1"/>
          </p:cNvPicPr>
          <p:nvPr/>
        </p:nvPicPr>
        <p:blipFill rotWithShape="1">
          <a:blip r:embed="rId3">
            <a:extLst>
              <a:ext uri="{28A0092B-C50C-407E-A947-70E740481C1C}">
                <a14:useLocalDpi xmlns:a14="http://schemas.microsoft.com/office/drawing/2010/main" val="0"/>
              </a:ext>
            </a:extLst>
          </a:blip>
          <a:srcRect r="56117"/>
          <a:stretch/>
        </p:blipFill>
        <p:spPr bwMode="auto">
          <a:xfrm>
            <a:off x="658719" y="911325"/>
            <a:ext cx="3341632" cy="3489226"/>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http://blogs.msdn.com/cfs-file.ashx/__key/communityserver-blogs-components-weblogfiles/00-00-01-49-52-metablogapi/3630.image2_5F00_778424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427" y="228601"/>
            <a:ext cx="4017207" cy="5187170"/>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descr="C:\Users\shahin\Desktop\StoreCertPip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330" y="-171450"/>
            <a:ext cx="3497366" cy="5212897"/>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smtClean="0"/>
              <a:t>Certification and Onboarding</a:t>
            </a:r>
            <a:endParaRPr lang="en-US" dirty="0"/>
          </a:p>
        </p:txBody>
      </p:sp>
    </p:spTree>
    <p:extLst>
      <p:ext uri="{BB962C8B-B14F-4D97-AF65-F5344CB8AC3E}">
        <p14:creationId xmlns:p14="http://schemas.microsoft.com/office/powerpoint/2010/main" val="285611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6" presetClass="emph" presetSubtype="0" fill="hold" nodeType="afterEffect">
                                  <p:stCondLst>
                                    <p:cond delay="0"/>
                                  </p:stCondLst>
                                  <p:childTnLst>
                                    <p:animScale>
                                      <p:cBhvr>
                                        <p:cTn id="10" dur="2000" fill="hold"/>
                                        <p:tgtEl>
                                          <p:spTgt spid="1026"/>
                                        </p:tgtEl>
                                      </p:cBhvr>
                                      <p:by x="85000" y="8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6" presetClass="emph" presetSubtype="0" fill="hold" nodeType="afterEffect">
                                  <p:stCondLst>
                                    <p:cond delay="0"/>
                                  </p:stCondLst>
                                  <p:childTnLst>
                                    <p:animScale>
                                      <p:cBhvr>
                                        <p:cTn id="18" dur="2000" fill="hold"/>
                                        <p:tgtEl>
                                          <p:spTgt spid="3"/>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ahin\Desktop\store analytics\appsumma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08" y="-57150"/>
            <a:ext cx="7531474"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496202"/>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Monetization: Best Practices</a:t>
            </a:r>
            <a:endParaRPr lang="en-US" dirty="0">
              <a:solidFill>
                <a:schemeClr val="tx1"/>
              </a:solidFill>
            </a:endParaRPr>
          </a:p>
        </p:txBody>
      </p:sp>
      <p:sp>
        <p:nvSpPr>
          <p:cNvPr id="3" name="Text Placeholder 2"/>
          <p:cNvSpPr>
            <a:spLocks noGrp="1"/>
          </p:cNvSpPr>
          <p:nvPr>
            <p:ph type="body" sz="quarter" idx="10"/>
          </p:nvPr>
        </p:nvSpPr>
        <p:spPr>
          <a:xfrm>
            <a:off x="389437" y="1085850"/>
            <a:ext cx="8363937" cy="3408626"/>
          </a:xfrm>
        </p:spPr>
        <p:txBody>
          <a:bodyPr/>
          <a:lstStyle/>
          <a:p>
            <a:pPr>
              <a:lnSpc>
                <a:spcPct val="100000"/>
              </a:lnSpc>
              <a:spcBef>
                <a:spcPts val="1500"/>
              </a:spcBef>
            </a:pPr>
            <a:r>
              <a:rPr lang="en-US" sz="2700" dirty="0">
                <a:solidFill>
                  <a:schemeClr val="tx1"/>
                </a:solidFill>
              </a:rPr>
              <a:t>One app for both trial and full functionality</a:t>
            </a:r>
          </a:p>
          <a:p>
            <a:pPr>
              <a:lnSpc>
                <a:spcPct val="100000"/>
              </a:lnSpc>
              <a:spcBef>
                <a:spcPts val="1500"/>
              </a:spcBef>
            </a:pPr>
            <a:r>
              <a:rPr lang="en-US" sz="2700" dirty="0">
                <a:solidFill>
                  <a:schemeClr val="tx1"/>
                </a:solidFill>
              </a:rPr>
              <a:t>Tell users about limitations of the trial </a:t>
            </a:r>
          </a:p>
          <a:p>
            <a:pPr>
              <a:lnSpc>
                <a:spcPct val="100000"/>
              </a:lnSpc>
              <a:spcBef>
                <a:spcPts val="1500"/>
              </a:spcBef>
            </a:pPr>
            <a:r>
              <a:rPr lang="en-US" sz="2700" dirty="0">
                <a:solidFill>
                  <a:schemeClr val="tx1"/>
                </a:solidFill>
              </a:rPr>
              <a:t>Register callback for license changes</a:t>
            </a:r>
          </a:p>
          <a:p>
            <a:pPr>
              <a:lnSpc>
                <a:spcPct val="100000"/>
              </a:lnSpc>
              <a:spcBef>
                <a:spcPts val="1500"/>
              </a:spcBef>
            </a:pPr>
            <a:r>
              <a:rPr lang="en-US" sz="2700" dirty="0">
                <a:solidFill>
                  <a:schemeClr val="tx1"/>
                </a:solidFill>
              </a:rPr>
              <a:t>Encourage additional purchases</a:t>
            </a:r>
          </a:p>
          <a:p>
            <a:pPr>
              <a:lnSpc>
                <a:spcPct val="100000"/>
              </a:lnSpc>
              <a:spcBef>
                <a:spcPts val="1500"/>
              </a:spcBef>
            </a:pPr>
            <a:r>
              <a:rPr lang="en-US" sz="2700" dirty="0">
                <a:solidFill>
                  <a:schemeClr val="tx1"/>
                </a:solidFill>
              </a:rPr>
              <a:t>Increase engagement = grow game value over time</a:t>
            </a:r>
            <a:endParaRPr lang="en-US" sz="2400" dirty="0">
              <a:solidFill>
                <a:schemeClr val="tx1"/>
              </a:solidFill>
            </a:endParaRPr>
          </a:p>
          <a:p>
            <a:pPr lvl="1">
              <a:lnSpc>
                <a:spcPct val="100000"/>
              </a:lnSpc>
              <a:spcBef>
                <a:spcPts val="1500"/>
              </a:spcBef>
            </a:pPr>
            <a:endParaRPr lang="en-US" sz="2400" dirty="0">
              <a:solidFill>
                <a:schemeClr val="tx1"/>
              </a:solidFill>
            </a:endParaRPr>
          </a:p>
        </p:txBody>
      </p:sp>
    </p:spTree>
    <p:extLst>
      <p:ext uri="{BB962C8B-B14F-4D97-AF65-F5344CB8AC3E}">
        <p14:creationId xmlns:p14="http://schemas.microsoft.com/office/powerpoint/2010/main" val="2043199293"/>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Success Factors</a:t>
            </a:r>
            <a:endParaRPr lang="en-US" dirty="0">
              <a:solidFill>
                <a:schemeClr val="tx1"/>
              </a:solidFill>
            </a:endParaRPr>
          </a:p>
        </p:txBody>
      </p:sp>
      <p:sp>
        <p:nvSpPr>
          <p:cNvPr id="3" name="Content Placeholder 2"/>
          <p:cNvSpPr>
            <a:spLocks noGrp="1"/>
          </p:cNvSpPr>
          <p:nvPr>
            <p:ph sz="quarter" idx="10"/>
          </p:nvPr>
        </p:nvSpPr>
        <p:spPr>
          <a:xfrm>
            <a:off x="468313" y="1059582"/>
            <a:ext cx="8207375" cy="3888258"/>
          </a:xfrm>
        </p:spPr>
        <p:txBody>
          <a:bodyPr>
            <a:normAutofit/>
          </a:bodyPr>
          <a:lstStyle/>
          <a:p>
            <a:r>
              <a:rPr lang="en-US" dirty="0" smtClean="0">
                <a:solidFill>
                  <a:schemeClr val="tx1"/>
                </a:solidFill>
              </a:rPr>
              <a:t>A </a:t>
            </a:r>
            <a:r>
              <a:rPr lang="en-US" dirty="0">
                <a:solidFill>
                  <a:schemeClr val="tx1"/>
                </a:solidFill>
              </a:rPr>
              <a:t>G</a:t>
            </a:r>
            <a:r>
              <a:rPr lang="en-US" dirty="0" smtClean="0">
                <a:solidFill>
                  <a:schemeClr val="tx1"/>
                </a:solidFill>
              </a:rPr>
              <a:t>reat Concept</a:t>
            </a:r>
          </a:p>
          <a:p>
            <a:pPr lvl="1"/>
            <a:r>
              <a:rPr lang="en-US" sz="1600" dirty="0" smtClean="0">
                <a:solidFill>
                  <a:schemeClr val="tx1"/>
                </a:solidFill>
              </a:rPr>
              <a:t>Innovative and appealing to the chosen audience</a:t>
            </a:r>
          </a:p>
          <a:p>
            <a:pPr lvl="1"/>
            <a:endParaRPr lang="en-US" sz="1300" dirty="0" smtClean="0">
              <a:solidFill>
                <a:schemeClr val="tx1"/>
              </a:solidFill>
            </a:endParaRPr>
          </a:p>
          <a:p>
            <a:r>
              <a:rPr lang="en-US" dirty="0" smtClean="0">
                <a:solidFill>
                  <a:schemeClr val="tx1"/>
                </a:solidFill>
              </a:rPr>
              <a:t>A Polished Implementation</a:t>
            </a:r>
          </a:p>
          <a:p>
            <a:pPr lvl="1"/>
            <a:r>
              <a:rPr lang="en-US" sz="1600" dirty="0" smtClean="0">
                <a:solidFill>
                  <a:schemeClr val="tx1"/>
                </a:solidFill>
              </a:rPr>
              <a:t>Excellent user experience from discovery on</a:t>
            </a:r>
          </a:p>
          <a:p>
            <a:pPr lvl="1"/>
            <a:endParaRPr lang="en-US" sz="1600" dirty="0" smtClean="0">
              <a:solidFill>
                <a:schemeClr val="tx1"/>
              </a:solidFill>
            </a:endParaRPr>
          </a:p>
          <a:p>
            <a:r>
              <a:rPr lang="en-US" sz="3200" dirty="0" smtClean="0">
                <a:solidFill>
                  <a:schemeClr val="tx1"/>
                </a:solidFill>
              </a:rPr>
              <a:t>Good Visibility </a:t>
            </a:r>
          </a:p>
          <a:p>
            <a:pPr lvl="1"/>
            <a:r>
              <a:rPr lang="en-US" sz="1600" dirty="0" smtClean="0">
                <a:solidFill>
                  <a:schemeClr val="tx1"/>
                </a:solidFill>
              </a:rPr>
              <a:t>Getting the word out via effective media</a:t>
            </a:r>
          </a:p>
          <a:p>
            <a:pPr lvl="1"/>
            <a:endParaRPr lang="en-US" sz="1600" dirty="0" smtClean="0">
              <a:solidFill>
                <a:schemeClr val="tx1"/>
              </a:solidFill>
            </a:endParaRPr>
          </a:p>
          <a:p>
            <a:r>
              <a:rPr lang="en-US" sz="3200" dirty="0">
                <a:solidFill>
                  <a:schemeClr val="tx1"/>
                </a:solidFill>
              </a:rPr>
              <a:t>Appropriate Business Model</a:t>
            </a:r>
          </a:p>
          <a:p>
            <a:pPr lvl="1"/>
            <a:r>
              <a:rPr lang="en-US" sz="1600" dirty="0">
                <a:solidFill>
                  <a:schemeClr val="tx1"/>
                </a:solidFill>
              </a:rPr>
              <a:t>Pricing, trial </a:t>
            </a:r>
            <a:r>
              <a:rPr lang="en-US" sz="1600" dirty="0" err="1">
                <a:solidFill>
                  <a:schemeClr val="tx1"/>
                </a:solidFill>
              </a:rPr>
              <a:t>vs</a:t>
            </a:r>
            <a:r>
              <a:rPr lang="en-US" sz="1600" dirty="0">
                <a:solidFill>
                  <a:schemeClr val="tx1"/>
                </a:solidFill>
              </a:rPr>
              <a:t> in-app purchase </a:t>
            </a:r>
            <a:r>
              <a:rPr lang="en-US" sz="1600" dirty="0" err="1">
                <a:solidFill>
                  <a:schemeClr val="tx1"/>
                </a:solidFill>
              </a:rPr>
              <a:t>vs</a:t>
            </a:r>
            <a:r>
              <a:rPr lang="en-US" sz="1600" dirty="0">
                <a:solidFill>
                  <a:schemeClr val="tx1"/>
                </a:solidFill>
              </a:rPr>
              <a:t> DLC </a:t>
            </a:r>
            <a:r>
              <a:rPr lang="en-US" sz="1600" dirty="0" err="1">
                <a:solidFill>
                  <a:schemeClr val="tx1"/>
                </a:solidFill>
              </a:rPr>
              <a:t>vs</a:t>
            </a:r>
            <a:r>
              <a:rPr lang="en-US" sz="1600" dirty="0">
                <a:solidFill>
                  <a:schemeClr val="tx1"/>
                </a:solidFill>
              </a:rPr>
              <a:t> ad-based</a:t>
            </a:r>
          </a:p>
          <a:p>
            <a:pPr lvl="1"/>
            <a:endParaRPr lang="en-US" sz="1600" dirty="0">
              <a:solidFill>
                <a:schemeClr val="tx1"/>
              </a:solidFill>
            </a:endParaRPr>
          </a:p>
        </p:txBody>
      </p:sp>
    </p:spTree>
    <p:extLst>
      <p:ext uri="{BB962C8B-B14F-4D97-AF65-F5344CB8AC3E}">
        <p14:creationId xmlns:p14="http://schemas.microsoft.com/office/powerpoint/2010/main" val="2451288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Additional Resources</a:t>
            </a:r>
            <a:endParaRPr lang="en-US" dirty="0">
              <a:solidFill>
                <a:schemeClr val="tx1"/>
              </a:solidFill>
            </a:endParaRPr>
          </a:p>
        </p:txBody>
      </p:sp>
      <p:sp>
        <p:nvSpPr>
          <p:cNvPr id="3" name="Content Placeholder 2"/>
          <p:cNvSpPr>
            <a:spLocks noGrp="1"/>
          </p:cNvSpPr>
          <p:nvPr>
            <p:ph sz="quarter" idx="10"/>
          </p:nvPr>
        </p:nvSpPr>
        <p:spPr>
          <a:xfrm>
            <a:off x="468313" y="1347788"/>
            <a:ext cx="8496175" cy="3240088"/>
          </a:xfrm>
        </p:spPr>
        <p:txBody>
          <a:bodyPr>
            <a:normAutofit/>
          </a:bodyPr>
          <a:lstStyle/>
          <a:p>
            <a:r>
              <a:rPr lang="en-US" dirty="0" smtClean="0">
                <a:solidFill>
                  <a:schemeClr val="tx1"/>
                </a:solidFill>
              </a:rPr>
              <a:t>Keep an eye out for help:</a:t>
            </a:r>
          </a:p>
          <a:p>
            <a:r>
              <a:rPr lang="en-US" dirty="0" smtClean="0">
                <a:solidFill>
                  <a:schemeClr val="tx1"/>
                </a:solidFill>
              </a:rPr>
              <a:t>Friends, relatives may have useful skills e.g. tester</a:t>
            </a:r>
          </a:p>
          <a:p>
            <a:endParaRPr lang="en-US" dirty="0" smtClean="0">
              <a:solidFill>
                <a:schemeClr val="tx1"/>
              </a:solidFill>
            </a:endParaRPr>
          </a:p>
          <a:p>
            <a:r>
              <a:rPr lang="en-US" dirty="0" smtClean="0">
                <a:solidFill>
                  <a:schemeClr val="tx1"/>
                </a:solidFill>
              </a:rPr>
              <a:t>Crowd-funding may be what you need</a:t>
            </a:r>
            <a:endParaRPr lang="en-US" dirty="0">
              <a:solidFill>
                <a:schemeClr val="tx1"/>
              </a:solidFill>
            </a:endParaRPr>
          </a:p>
          <a:p>
            <a:r>
              <a:rPr lang="en-US" dirty="0" err="1" smtClean="0">
                <a:solidFill>
                  <a:schemeClr val="tx1"/>
                </a:solidFill>
              </a:rPr>
              <a:t>Kickstarter</a:t>
            </a:r>
            <a:r>
              <a:rPr lang="en-US" dirty="0" smtClean="0">
                <a:solidFill>
                  <a:schemeClr val="tx1"/>
                </a:solidFill>
              </a:rPr>
              <a:t> or similar sites</a:t>
            </a:r>
            <a:endParaRPr lang="en-US" dirty="0">
              <a:solidFill>
                <a:schemeClr val="tx1"/>
              </a:solidFill>
            </a:endParaRPr>
          </a:p>
        </p:txBody>
      </p:sp>
    </p:spTree>
    <p:extLst>
      <p:ext uri="{BB962C8B-B14F-4D97-AF65-F5344CB8AC3E}">
        <p14:creationId xmlns:p14="http://schemas.microsoft.com/office/powerpoint/2010/main" val="4270852028"/>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Time to Act</a:t>
            </a:r>
            <a:endParaRPr lang="en-US" dirty="0">
              <a:solidFill>
                <a:schemeClr val="tx1"/>
              </a:solidFill>
            </a:endParaRPr>
          </a:p>
        </p:txBody>
      </p:sp>
      <p:sp>
        <p:nvSpPr>
          <p:cNvPr id="3" name="Content Placeholder 2"/>
          <p:cNvSpPr>
            <a:spLocks noGrp="1"/>
          </p:cNvSpPr>
          <p:nvPr>
            <p:ph idx="4294967295"/>
          </p:nvPr>
        </p:nvSpPr>
        <p:spPr>
          <a:xfrm>
            <a:off x="389436" y="800100"/>
            <a:ext cx="8363938" cy="3693319"/>
          </a:xfrm>
          <a:prstGeom prst="rect">
            <a:avLst/>
          </a:prstGeom>
        </p:spPr>
        <p:txBody>
          <a:bodyPr lIns="68589" tIns="34295" rIns="68589" bIns="34295"/>
          <a:lstStyle/>
          <a:p>
            <a:pPr>
              <a:lnSpc>
                <a:spcPct val="150000"/>
              </a:lnSpc>
            </a:pPr>
            <a:r>
              <a:rPr lang="en-US" sz="2400" dirty="0">
                <a:solidFill>
                  <a:schemeClr val="tx1"/>
                </a:solidFill>
              </a:rPr>
              <a:t>Biggest opportunity. Ever.</a:t>
            </a:r>
          </a:p>
          <a:p>
            <a:pPr>
              <a:lnSpc>
                <a:spcPct val="150000"/>
              </a:lnSpc>
            </a:pPr>
            <a:r>
              <a:rPr lang="en-US" sz="2400" dirty="0">
                <a:solidFill>
                  <a:schemeClr val="tx1"/>
                </a:solidFill>
              </a:rPr>
              <a:t>Windows 8 Consumer Preview is now available. </a:t>
            </a:r>
          </a:p>
          <a:p>
            <a:pPr>
              <a:lnSpc>
                <a:spcPct val="150000"/>
              </a:lnSpc>
            </a:pPr>
            <a:r>
              <a:rPr lang="en-US" sz="2400" dirty="0">
                <a:solidFill>
                  <a:schemeClr val="tx1"/>
                </a:solidFill>
              </a:rPr>
              <a:t>Check out the store.</a:t>
            </a:r>
          </a:p>
          <a:p>
            <a:pPr>
              <a:lnSpc>
                <a:spcPct val="150000"/>
              </a:lnSpc>
            </a:pPr>
            <a:r>
              <a:rPr lang="en-US" sz="2400" dirty="0">
                <a:solidFill>
                  <a:schemeClr val="tx1"/>
                </a:solidFill>
              </a:rPr>
              <a:t>Go build great games.</a:t>
            </a:r>
          </a:p>
          <a:p>
            <a:pPr>
              <a:lnSpc>
                <a:spcPct val="150000"/>
              </a:lnSpc>
            </a:pPr>
            <a:r>
              <a:rPr lang="en-US" sz="2400" dirty="0">
                <a:solidFill>
                  <a:schemeClr val="tx1"/>
                </a:solidFill>
                <a:hlinkClick r:id="rId3"/>
              </a:rPr>
              <a:t>http://</a:t>
            </a:r>
            <a:r>
              <a:rPr lang="en-US" sz="2400" dirty="0" smtClean="0">
                <a:solidFill>
                  <a:schemeClr val="tx1"/>
                </a:solidFill>
                <a:hlinkClick r:id="rId3"/>
              </a:rPr>
              <a:t>dev.windows.com</a:t>
            </a:r>
            <a:endParaRPr lang="en-US" sz="2400" dirty="0" smtClean="0">
              <a:solidFill>
                <a:schemeClr val="tx1"/>
              </a:solidFill>
            </a:endParaRPr>
          </a:p>
        </p:txBody>
      </p:sp>
    </p:spTree>
    <p:extLst>
      <p:ext uri="{BB962C8B-B14F-4D97-AF65-F5344CB8AC3E}">
        <p14:creationId xmlns:p14="http://schemas.microsoft.com/office/powerpoint/2010/main" val="381352054"/>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8312" y="699542"/>
            <a:ext cx="8207375" cy="1889893"/>
          </a:xfrm>
        </p:spPr>
        <p:txBody>
          <a:bodyPr>
            <a:noAutofit/>
          </a:bodyPr>
          <a:lstStyle/>
          <a:p>
            <a:r>
              <a:rPr lang="de-CH" sz="16600" dirty="0" smtClean="0"/>
              <a:t>Q &amp; A</a:t>
            </a:r>
          </a:p>
        </p:txBody>
      </p:sp>
      <p:sp>
        <p:nvSpPr>
          <p:cNvPr id="3" name="Text Placeholder 2"/>
          <p:cNvSpPr>
            <a:spLocks noGrp="1"/>
          </p:cNvSpPr>
          <p:nvPr>
            <p:ph type="body" sz="quarter" idx="11"/>
          </p:nvPr>
        </p:nvSpPr>
        <p:spPr>
          <a:xfrm>
            <a:off x="468313" y="3291830"/>
            <a:ext cx="8207375" cy="1296045"/>
          </a:xfrm>
        </p:spPr>
        <p:txBody>
          <a:bodyPr>
            <a:normAutofit/>
          </a:bodyPr>
          <a:lstStyle/>
          <a:p>
            <a:endParaRPr lang="de-CH" dirty="0" smtClean="0"/>
          </a:p>
        </p:txBody>
      </p:sp>
    </p:spTree>
    <p:extLst>
      <p:ext uri="{BB962C8B-B14F-4D97-AF65-F5344CB8AC3E}">
        <p14:creationId xmlns:p14="http://schemas.microsoft.com/office/powerpoint/2010/main" val="872466194"/>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err="1" smtClean="0"/>
              <a:t>Polybase</a:t>
            </a:r>
            <a:r>
              <a:rPr lang="en-US" dirty="0" smtClean="0"/>
              <a:t> </a:t>
            </a:r>
            <a:endParaRPr lang="en-US" dirty="0"/>
          </a:p>
        </p:txBody>
      </p:sp>
      <p:sp>
        <p:nvSpPr>
          <p:cNvPr id="3" name="Content Placeholder 2"/>
          <p:cNvSpPr>
            <a:spLocks noGrp="1"/>
          </p:cNvSpPr>
          <p:nvPr>
            <p:ph idx="1"/>
          </p:nvPr>
        </p:nvSpPr>
        <p:spPr>
          <a:xfrm>
            <a:off x="434634" y="1014609"/>
            <a:ext cx="8577630" cy="3495398"/>
          </a:xfrm>
        </p:spPr>
        <p:txBody>
          <a:bodyPr>
            <a:normAutofit/>
          </a:bodyPr>
          <a:lstStyle/>
          <a:p>
            <a:pPr defTabSz="457200">
              <a:lnSpc>
                <a:spcPts val="3500"/>
              </a:lnSpc>
              <a:spcBef>
                <a:spcPct val="0"/>
              </a:spcBef>
            </a:pPr>
            <a:r>
              <a:rPr lang="en-US" dirty="0">
                <a:solidFill>
                  <a:schemeClr val="accent5"/>
                </a:solidFill>
                <a:latin typeface="+mj-lt"/>
                <a:ea typeface="+mj-ea"/>
                <a:cs typeface="Segoe UI Light"/>
              </a:rPr>
              <a:t>Background</a:t>
            </a:r>
          </a:p>
          <a:p>
            <a:pPr lvl="1"/>
            <a:r>
              <a:rPr lang="en-US" dirty="0" smtClean="0"/>
              <a:t>Close collaboration between Microsoft’s Jim Gray System Lab lead by database pioneer David DeWitt and PDW engineering group  </a:t>
            </a:r>
          </a:p>
          <a:p>
            <a:pPr marL="0" lvl="1" indent="0">
              <a:buNone/>
            </a:pPr>
            <a:endParaRPr lang="en-US" dirty="0" smtClean="0"/>
          </a:p>
          <a:p>
            <a:r>
              <a:rPr lang="en-US" dirty="0">
                <a:solidFill>
                  <a:schemeClr val="accent5"/>
                </a:solidFill>
                <a:latin typeface="+mj-lt"/>
                <a:ea typeface="+mj-ea"/>
                <a:cs typeface="Segoe UI Light"/>
              </a:rPr>
              <a:t>High-level goals for V2 </a:t>
            </a:r>
          </a:p>
          <a:p>
            <a:pPr lvl="1">
              <a:buFont typeface="+mj-lt"/>
              <a:buAutoNum type="arabicPeriod"/>
            </a:pPr>
            <a:r>
              <a:rPr lang="en-US" dirty="0" smtClean="0"/>
              <a:t>Seamless querying of non-relational data in </a:t>
            </a:r>
            <a:r>
              <a:rPr lang="en-US" dirty="0" err="1" smtClean="0"/>
              <a:t>Hadoop</a:t>
            </a:r>
            <a:r>
              <a:rPr lang="en-US" dirty="0" smtClean="0"/>
              <a:t> via regular T-SQL </a:t>
            </a:r>
          </a:p>
          <a:p>
            <a:pPr lvl="1">
              <a:buFont typeface="+mj-lt"/>
              <a:buAutoNum type="arabicPeriod"/>
            </a:pPr>
            <a:r>
              <a:rPr lang="en-US" dirty="0" smtClean="0"/>
              <a:t>Enhancing PDW query engine to process data coming from </a:t>
            </a:r>
            <a:r>
              <a:rPr lang="en-US" dirty="0" err="1" smtClean="0"/>
              <a:t>Hadoop</a:t>
            </a:r>
            <a:endParaRPr lang="en-US" dirty="0" smtClean="0"/>
          </a:p>
          <a:p>
            <a:pPr lvl="1">
              <a:buFont typeface="+mj-lt"/>
              <a:buAutoNum type="arabicPeriod"/>
            </a:pPr>
            <a:r>
              <a:rPr lang="en-US" dirty="0" smtClean="0"/>
              <a:t>Parallelized data import from </a:t>
            </a:r>
            <a:r>
              <a:rPr lang="en-US" dirty="0" err="1" smtClean="0"/>
              <a:t>Hadoop</a:t>
            </a:r>
            <a:r>
              <a:rPr lang="en-US" dirty="0" smtClean="0"/>
              <a:t> &amp; data export into </a:t>
            </a:r>
            <a:r>
              <a:rPr lang="en-US" dirty="0" err="1" smtClean="0"/>
              <a:t>Hadoop</a:t>
            </a:r>
            <a:r>
              <a:rPr lang="en-US" dirty="0" smtClean="0"/>
              <a:t> </a:t>
            </a:r>
          </a:p>
          <a:p>
            <a:pPr lvl="1">
              <a:buFont typeface="+mj-lt"/>
              <a:buAutoNum type="arabicPeriod"/>
            </a:pPr>
            <a:r>
              <a:rPr lang="en-US" dirty="0" smtClean="0"/>
              <a:t>Support of various </a:t>
            </a:r>
            <a:r>
              <a:rPr lang="en-US" dirty="0" err="1" smtClean="0"/>
              <a:t>Hadoop</a:t>
            </a:r>
            <a:r>
              <a:rPr lang="en-US" dirty="0" smtClean="0"/>
              <a:t> distributions – HDP 1.x on Windows Server, </a:t>
            </a:r>
            <a:br>
              <a:rPr lang="en-US" dirty="0" smtClean="0"/>
            </a:br>
            <a:r>
              <a:rPr lang="en-US" dirty="0" err="1" smtClean="0"/>
              <a:t>Hortonwork’s</a:t>
            </a:r>
            <a:r>
              <a:rPr lang="en-US" dirty="0" smtClean="0"/>
              <a:t> HDP 1.x on Linux, and </a:t>
            </a:r>
            <a:r>
              <a:rPr lang="en-US" dirty="0" err="1" smtClean="0"/>
              <a:t>Cloudera’s</a:t>
            </a:r>
            <a:r>
              <a:rPr lang="en-US" dirty="0" smtClean="0"/>
              <a:t> CHD4.0 </a:t>
            </a:r>
          </a:p>
          <a:p>
            <a:pPr lvl="1"/>
            <a:endParaRPr lang="en-US" dirty="0" smtClean="0"/>
          </a:p>
          <a:p>
            <a:pPr lvl="1"/>
            <a:endParaRPr lang="en-US" dirty="0"/>
          </a:p>
        </p:txBody>
      </p:sp>
    </p:spTree>
    <p:extLst>
      <p:ext uri="{BB962C8B-B14F-4D97-AF65-F5344CB8AC3E}">
        <p14:creationId xmlns:p14="http://schemas.microsoft.com/office/powerpoint/2010/main" val="338499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2823986" y="2171700"/>
            <a:ext cx="3515281" cy="591068"/>
          </a:xfrm>
          <a:prstGeom prst="rect">
            <a:avLst/>
          </a:prstGeom>
          <a:noFill/>
          <a:ln>
            <a:noFill/>
          </a:ln>
        </p:spPr>
      </p:pic>
      <p:sp>
        <p:nvSpPr>
          <p:cNvPr id="5" name="Text Box 3"/>
          <p:cNvSpPr txBox="1">
            <a:spLocks noChangeArrowheads="1"/>
          </p:cNvSpPr>
          <p:nvPr/>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2012 Microsoft 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05236197"/>
      </p:ext>
    </p:extLst>
  </p:cSld>
  <p:clrMapOvr>
    <a:masterClrMapping/>
  </p:clrMapOvr>
  <p:transition spd="slow">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CH" dirty="0" smtClean="0"/>
              <a:t>Agenda</a:t>
            </a:r>
            <a:endParaRPr lang="de-CH" dirty="0"/>
          </a:p>
        </p:txBody>
      </p:sp>
      <p:sp>
        <p:nvSpPr>
          <p:cNvPr id="5" name="Content Placeholder 4"/>
          <p:cNvSpPr>
            <a:spLocks noGrp="1"/>
          </p:cNvSpPr>
          <p:nvPr>
            <p:ph sz="quarter" idx="10"/>
          </p:nvPr>
        </p:nvSpPr>
        <p:spPr/>
        <p:txBody>
          <a:bodyPr>
            <a:normAutofit fontScale="85000" lnSpcReduction="20000"/>
          </a:bodyPr>
          <a:lstStyle/>
          <a:p>
            <a:r>
              <a:rPr lang="en-US" dirty="0"/>
              <a:t>Introductions</a:t>
            </a:r>
          </a:p>
          <a:p>
            <a:r>
              <a:rPr lang="en-US" dirty="0"/>
              <a:t>The Breadth of the Genre</a:t>
            </a:r>
          </a:p>
          <a:p>
            <a:r>
              <a:rPr lang="en-US" dirty="0"/>
              <a:t>Development Process</a:t>
            </a:r>
          </a:p>
          <a:p>
            <a:r>
              <a:rPr lang="en-US" dirty="0"/>
              <a:t>The New Opportunity</a:t>
            </a:r>
          </a:p>
          <a:p>
            <a:r>
              <a:rPr lang="en-US" dirty="0"/>
              <a:t>Sources of Inspiration/Creativity</a:t>
            </a:r>
          </a:p>
          <a:p>
            <a:r>
              <a:rPr lang="en-US" dirty="0" err="1" smtClean="0"/>
              <a:t>Demoscene</a:t>
            </a:r>
            <a:r>
              <a:rPr lang="en-US" dirty="0"/>
              <a:t>, customer feedback, arcades</a:t>
            </a:r>
          </a:p>
          <a:p>
            <a:endParaRPr lang="en-US" dirty="0"/>
          </a:p>
          <a:p>
            <a:r>
              <a:rPr lang="de-CH" dirty="0" smtClean="0"/>
              <a:t>1	20’</a:t>
            </a:r>
          </a:p>
          <a:p>
            <a:pPr lvl="1"/>
            <a:r>
              <a:rPr lang="de-CH" dirty="0" smtClean="0"/>
              <a:t>Subtopic 1	5’</a:t>
            </a:r>
          </a:p>
          <a:p>
            <a:pPr lvl="2"/>
            <a:r>
              <a:rPr lang="de-CH" dirty="0" smtClean="0"/>
              <a:t>Subtopic Info</a:t>
            </a:r>
            <a:endParaRPr lang="de-CH" dirty="0"/>
          </a:p>
        </p:txBody>
      </p:sp>
    </p:spTree>
    <p:extLst>
      <p:ext uri="{BB962C8B-B14F-4D97-AF65-F5344CB8AC3E}">
        <p14:creationId xmlns:p14="http://schemas.microsoft.com/office/powerpoint/2010/main" val="1448316285"/>
      </p:ext>
    </p:extLst>
  </p:cSld>
  <p:clrMapOvr>
    <a:masterClrMapping/>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lnSpcReduction="10000"/>
          </a:bodyPr>
          <a:lstStyle/>
          <a:p>
            <a:r>
              <a:rPr lang="de-CH" dirty="0" smtClean="0"/>
              <a:t>General Guidelines</a:t>
            </a:r>
            <a:endParaRPr lang="de-CH" dirty="0"/>
          </a:p>
        </p:txBody>
      </p:sp>
      <p:sp>
        <p:nvSpPr>
          <p:cNvPr id="5" name="Text Placeholder 4"/>
          <p:cNvSpPr>
            <a:spLocks noGrp="1"/>
          </p:cNvSpPr>
          <p:nvPr>
            <p:ph type="body" sz="quarter" idx="11"/>
          </p:nvPr>
        </p:nvSpPr>
        <p:spPr/>
        <p:txBody>
          <a:bodyPr/>
          <a:lstStyle/>
          <a:p>
            <a:r>
              <a:rPr lang="de-CH" dirty="0" smtClean="0"/>
              <a:t>Chapter 1/4</a:t>
            </a:r>
            <a:endParaRPr lang="de-CH" dirty="0"/>
          </a:p>
        </p:txBody>
      </p:sp>
    </p:spTree>
    <p:extLst>
      <p:ext uri="{BB962C8B-B14F-4D97-AF65-F5344CB8AC3E}">
        <p14:creationId xmlns:p14="http://schemas.microsoft.com/office/powerpoint/2010/main" val="1449447126"/>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Q&amp;A</a:t>
            </a:r>
            <a:endParaRPr lang="en-US" dirty="0"/>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870936995"/>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Colors</a:t>
            </a:r>
            <a:endParaRPr lang="en-US" dirty="0"/>
          </a:p>
        </p:txBody>
      </p:sp>
      <p:sp>
        <p:nvSpPr>
          <p:cNvPr id="3" name="Content Placeholder 2"/>
          <p:cNvSpPr>
            <a:spLocks noGrp="1"/>
          </p:cNvSpPr>
          <p:nvPr>
            <p:ph sz="quarter" idx="10"/>
          </p:nvPr>
        </p:nvSpPr>
        <p:spPr/>
        <p:txBody>
          <a:bodyPr/>
          <a:lstStyle/>
          <a:p>
            <a:r>
              <a:rPr lang="en-US" spc="-75" dirty="0">
                <a:solidFill>
                  <a:schemeClr val="accent2"/>
                </a:solidFill>
              </a:rPr>
              <a:t>Choose 1 core color and up to 3 more secondary colors.</a:t>
            </a:r>
          </a:p>
          <a:p>
            <a:pPr lvl="1"/>
            <a:r>
              <a:rPr lang="en-US" spc="-75" dirty="0">
                <a:solidFill>
                  <a:schemeClr val="tx1"/>
                </a:solidFill>
              </a:rPr>
              <a:t>The core color should be used on the first walk-in slide.</a:t>
            </a:r>
          </a:p>
          <a:p>
            <a:endParaRPr lang="en-US" dirty="0"/>
          </a:p>
        </p:txBody>
      </p:sp>
      <p:sp>
        <p:nvSpPr>
          <p:cNvPr id="4" name="Rectangle 3"/>
          <p:cNvSpPr/>
          <p:nvPr/>
        </p:nvSpPr>
        <p:spPr bwMode="auto">
          <a:xfrm>
            <a:off x="5895362" y="2521207"/>
            <a:ext cx="1222581" cy="1222264"/>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140 198 0</a:t>
            </a:r>
          </a:p>
        </p:txBody>
      </p:sp>
      <p:sp>
        <p:nvSpPr>
          <p:cNvPr id="5" name="Rectangle 4"/>
          <p:cNvSpPr/>
          <p:nvPr/>
        </p:nvSpPr>
        <p:spPr bwMode="auto">
          <a:xfrm>
            <a:off x="5895362" y="3813888"/>
            <a:ext cx="1222581" cy="1222264"/>
          </a:xfrm>
          <a:prstGeom prst="rect">
            <a:avLst/>
          </a:prstGeom>
          <a:solidFill>
            <a:srgbClr val="FF0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0 151</a:t>
            </a:r>
          </a:p>
        </p:txBody>
      </p:sp>
      <p:sp>
        <p:nvSpPr>
          <p:cNvPr id="6" name="Rectangle 5"/>
          <p:cNvSpPr/>
          <p:nvPr/>
        </p:nvSpPr>
        <p:spPr bwMode="auto">
          <a:xfrm>
            <a:off x="4605882" y="3813888"/>
            <a:ext cx="1222581" cy="1222264"/>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0 0</a:t>
            </a:r>
          </a:p>
        </p:txBody>
      </p:sp>
      <p:sp>
        <p:nvSpPr>
          <p:cNvPr id="7" name="Rectangle 6"/>
          <p:cNvSpPr/>
          <p:nvPr/>
        </p:nvSpPr>
        <p:spPr bwMode="auto">
          <a:xfrm>
            <a:off x="4605882" y="2521207"/>
            <a:ext cx="1222581" cy="1222264"/>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0 166 0</a:t>
            </a:r>
          </a:p>
        </p:txBody>
      </p:sp>
      <p:sp>
        <p:nvSpPr>
          <p:cNvPr id="8" name="Rectangle 7"/>
          <p:cNvSpPr/>
          <p:nvPr/>
        </p:nvSpPr>
        <p:spPr bwMode="auto">
          <a:xfrm>
            <a:off x="3316402" y="2521207"/>
            <a:ext cx="1222581" cy="1222264"/>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0 174 239</a:t>
            </a:r>
          </a:p>
        </p:txBody>
      </p:sp>
      <p:sp>
        <p:nvSpPr>
          <p:cNvPr id="9" name="Rectangle 8"/>
          <p:cNvSpPr/>
          <p:nvPr/>
        </p:nvSpPr>
        <p:spPr bwMode="auto">
          <a:xfrm>
            <a:off x="3316402" y="3813888"/>
            <a:ext cx="1222581" cy="1222264"/>
          </a:xfrm>
          <a:prstGeom prst="rect">
            <a:avLst/>
          </a:prstGeom>
          <a:solidFill>
            <a:srgbClr val="FF5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83 0</a:t>
            </a:r>
          </a:p>
        </p:txBody>
      </p:sp>
      <p:sp>
        <p:nvSpPr>
          <p:cNvPr id="10" name="Rectangle 9"/>
          <p:cNvSpPr/>
          <p:nvPr/>
        </p:nvSpPr>
        <p:spPr bwMode="auto">
          <a:xfrm>
            <a:off x="737441" y="2521207"/>
            <a:ext cx="1222581" cy="1222264"/>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0 166</a:t>
            </a:r>
          </a:p>
        </p:txBody>
      </p:sp>
      <p:sp>
        <p:nvSpPr>
          <p:cNvPr id="11" name="Rectangle 10"/>
          <p:cNvSpPr/>
          <p:nvPr/>
        </p:nvSpPr>
        <p:spPr bwMode="auto">
          <a:xfrm>
            <a:off x="737441" y="3813888"/>
            <a:ext cx="1222581" cy="1222264"/>
          </a:xfrm>
          <a:prstGeom prst="rect">
            <a:avLst/>
          </a:prstGeom>
          <a:solidFill>
            <a:srgbClr val="FFB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solidFill>
                  <a:srgbClr val="000000"/>
                </a:solidFill>
                <a:latin typeface="Segoe UI" pitchFamily="34" charset="0"/>
                <a:ea typeface="Segoe UI" pitchFamily="34" charset="0"/>
                <a:cs typeface="Segoe UI" pitchFamily="34" charset="0"/>
              </a:rPr>
              <a:t>RGB 255 190 0</a:t>
            </a:r>
          </a:p>
        </p:txBody>
      </p:sp>
      <p:sp>
        <p:nvSpPr>
          <p:cNvPr id="12" name="Rectangle 11"/>
          <p:cNvSpPr/>
          <p:nvPr/>
        </p:nvSpPr>
        <p:spPr bwMode="auto">
          <a:xfrm>
            <a:off x="2026921" y="3813888"/>
            <a:ext cx="1222581" cy="1222264"/>
          </a:xfrm>
          <a:prstGeom prst="rect">
            <a:avLst/>
          </a:prstGeom>
          <a:solidFill>
            <a:srgbClr val="FF8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255 138 0</a:t>
            </a:r>
          </a:p>
        </p:txBody>
      </p:sp>
      <p:sp>
        <p:nvSpPr>
          <p:cNvPr id="13" name="Rectangle 12"/>
          <p:cNvSpPr/>
          <p:nvPr/>
        </p:nvSpPr>
        <p:spPr bwMode="auto">
          <a:xfrm>
            <a:off x="2026921" y="2521207"/>
            <a:ext cx="1222581" cy="1222264"/>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0 113 188</a:t>
            </a:r>
          </a:p>
        </p:txBody>
      </p:sp>
      <p:sp>
        <p:nvSpPr>
          <p:cNvPr id="14" name="Rectangle 13"/>
          <p:cNvSpPr/>
          <p:nvPr/>
        </p:nvSpPr>
        <p:spPr bwMode="auto">
          <a:xfrm>
            <a:off x="7184843" y="2521207"/>
            <a:ext cx="1222581" cy="1222264"/>
          </a:xfrm>
          <a:prstGeom prst="rect">
            <a:avLst/>
          </a:prstGeom>
          <a:solidFill>
            <a:srgbClr val="FFF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solidFill>
                  <a:srgbClr val="000000"/>
                </a:solidFill>
                <a:latin typeface="Segoe UI" pitchFamily="34" charset="0"/>
                <a:ea typeface="Segoe UI" pitchFamily="34" charset="0"/>
                <a:cs typeface="Segoe UI" pitchFamily="34" charset="0"/>
              </a:rPr>
              <a:t>RGB 255 242 0</a:t>
            </a:r>
          </a:p>
        </p:txBody>
      </p:sp>
      <p:sp>
        <p:nvSpPr>
          <p:cNvPr id="15" name="Rectangle 14"/>
          <p:cNvSpPr/>
          <p:nvPr/>
        </p:nvSpPr>
        <p:spPr bwMode="auto">
          <a:xfrm>
            <a:off x="7184843" y="3813888"/>
            <a:ext cx="1222581" cy="1222264"/>
          </a:xfrm>
          <a:prstGeom prst="rect">
            <a:avLst/>
          </a:prstGeom>
          <a:solidFill>
            <a:srgbClr val="9100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b" anchorCtr="0" forceAA="0" compatLnSpc="1">
            <a:prstTxWarp prst="textNoShape">
              <a:avLst/>
            </a:prstTxWarp>
            <a:noAutofit/>
          </a:bodyPr>
          <a:lstStyle/>
          <a:p>
            <a:pPr defTabSz="685666" fontAlgn="base">
              <a:spcBef>
                <a:spcPct val="0"/>
              </a:spcBef>
              <a:spcAft>
                <a:spcPct val="0"/>
              </a:spcAft>
            </a:pPr>
            <a:r>
              <a:rPr lang="en-US" spc="-75" dirty="0">
                <a:gradFill>
                  <a:gsLst>
                    <a:gs pos="0">
                      <a:srgbClr val="FFFFFF"/>
                    </a:gs>
                    <a:gs pos="100000">
                      <a:srgbClr val="FFFFFF"/>
                    </a:gs>
                  </a:gsLst>
                  <a:lin ang="5400000" scaled="0"/>
                </a:gradFill>
                <a:latin typeface="Segoe UI" pitchFamily="34" charset="0"/>
                <a:ea typeface="Segoe UI" pitchFamily="34" charset="0"/>
                <a:cs typeface="Segoe UI" pitchFamily="34" charset="0"/>
              </a:rPr>
              <a:t>RGB 145 0 145</a:t>
            </a:r>
          </a:p>
        </p:txBody>
      </p:sp>
    </p:spTree>
    <p:extLst>
      <p:ext uri="{BB962C8B-B14F-4D97-AF65-F5344CB8AC3E}">
        <p14:creationId xmlns:p14="http://schemas.microsoft.com/office/powerpoint/2010/main" val="3840585576"/>
      </p:ext>
    </p:extLst>
  </p:cSld>
  <p:clrMapOvr>
    <a:masterClrMapping/>
  </p:clrMapOvr>
  <p:transition spd="slow">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Slide Transitions</a:t>
            </a:r>
            <a:endParaRPr lang="en-US" dirty="0"/>
          </a:p>
        </p:txBody>
      </p:sp>
      <p:sp>
        <p:nvSpPr>
          <p:cNvPr id="3" name="Content Placeholder 2"/>
          <p:cNvSpPr>
            <a:spLocks noGrp="1"/>
          </p:cNvSpPr>
          <p:nvPr>
            <p:ph sz="quarter" idx="10"/>
          </p:nvPr>
        </p:nvSpPr>
        <p:spPr/>
        <p:txBody>
          <a:bodyPr/>
          <a:lstStyle/>
          <a:p>
            <a:r>
              <a:rPr lang="en-US" dirty="0">
                <a:solidFill>
                  <a:schemeClr val="accent2"/>
                </a:solidFill>
              </a:rPr>
              <a:t>Limit the slide transitions to two types per deck.</a:t>
            </a:r>
          </a:p>
          <a:p>
            <a:r>
              <a:rPr lang="en-US" dirty="0">
                <a:solidFill>
                  <a:schemeClr val="accent2"/>
                </a:solidFill>
              </a:rPr>
              <a:t>Choose from these preferred settings.</a:t>
            </a:r>
          </a:p>
          <a:p>
            <a:pPr lvl="1"/>
            <a:r>
              <a:rPr lang="en-US" dirty="0"/>
              <a:t>Fade with 1 second duration</a:t>
            </a:r>
          </a:p>
          <a:p>
            <a:pPr lvl="1"/>
            <a:r>
              <a:rPr lang="en-US" dirty="0"/>
              <a:t>Reveal with 1.5 second duration</a:t>
            </a:r>
          </a:p>
          <a:p>
            <a:pPr lvl="1"/>
            <a:r>
              <a:rPr lang="en-US" dirty="0"/>
              <a:t>Push with 1.5 second duration, from right</a:t>
            </a:r>
          </a:p>
          <a:p>
            <a:pPr lvl="1"/>
            <a:r>
              <a:rPr lang="en-US" dirty="0"/>
              <a:t>Pan with 1.5 second duration, from right</a:t>
            </a:r>
          </a:p>
          <a:p>
            <a:endParaRPr lang="en-US" dirty="0" smtClean="0"/>
          </a:p>
        </p:txBody>
      </p:sp>
      <p:pic>
        <p:nvPicPr>
          <p:cNvPr id="4" name="Picture 5"/>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558464" y="2784319"/>
            <a:ext cx="4593712" cy="2359727"/>
          </a:xfrm>
          <a:prstGeom prst="roundRect">
            <a:avLst>
              <a:gd name="adj" fmla="val 119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959194"/>
      </p:ext>
    </p:extLst>
  </p:cSld>
  <p:clrMapOvr>
    <a:masterClrMapping/>
  </p:clrMapOvr>
  <p:transition spd="slow">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738654" y="1221600"/>
            <a:ext cx="4749172" cy="3510390"/>
            <a:chOff x="-513736" y="1271449"/>
            <a:chExt cx="6759616" cy="4997728"/>
          </a:xfrm>
        </p:grpSpPr>
        <p:graphicFrame>
          <p:nvGraphicFramePr>
            <p:cNvPr id="11" name="Chart 10"/>
            <p:cNvGraphicFramePr/>
            <p:nvPr>
              <p:extLst>
                <p:ext uri="{D42A27DB-BD31-4B8C-83A1-F6EECF244321}">
                  <p14:modId xmlns:p14="http://schemas.microsoft.com/office/powerpoint/2010/main" val="2125500465"/>
                </p:ext>
              </p:extLst>
            </p:nvPr>
          </p:nvGraphicFramePr>
          <p:xfrm>
            <a:off x="-513736" y="1271449"/>
            <a:ext cx="6759616" cy="499772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p:nvPr/>
          </p:nvSpPr>
          <p:spPr>
            <a:xfrm>
              <a:off x="2978248" y="3502617"/>
              <a:ext cx="1865689" cy="1314540"/>
            </a:xfrm>
            <a:prstGeom prst="rect">
              <a:avLst/>
            </a:prstGeom>
            <a:noFill/>
          </p:spPr>
          <p:txBody>
            <a:bodyPr wrap="none" lIns="0" tIns="0" rIns="0" bIns="0" rtlCol="0">
              <a:spAutoFit/>
            </a:bodyPr>
            <a:lstStyle/>
            <a:p>
              <a:r>
                <a:rPr lang="en-US" sz="6000" spc="-225" dirty="0">
                  <a:gradFill>
                    <a:gsLst>
                      <a:gs pos="0">
                        <a:srgbClr val="FBFBFB"/>
                      </a:gs>
                      <a:gs pos="86000">
                        <a:srgbClr val="FBFBFB"/>
                      </a:gs>
                    </a:gsLst>
                    <a:lin ang="5400000" scaled="0"/>
                  </a:gradFill>
                  <a:latin typeface="+mj-lt"/>
                </a:rPr>
                <a:t>58%</a:t>
              </a:r>
            </a:p>
          </p:txBody>
        </p:sp>
        <p:sp>
          <p:nvSpPr>
            <p:cNvPr id="13" name="TextBox 12"/>
            <p:cNvSpPr txBox="1"/>
            <p:nvPr/>
          </p:nvSpPr>
          <p:spPr>
            <a:xfrm>
              <a:off x="1402027" y="2438232"/>
              <a:ext cx="570399" cy="525816"/>
            </a:xfrm>
            <a:prstGeom prst="rect">
              <a:avLst/>
            </a:prstGeom>
            <a:noFill/>
          </p:spPr>
          <p:txBody>
            <a:bodyPr wrap="none" lIns="0" tIns="0" rIns="0" bIns="0" rtlCol="0">
              <a:spAutoFit/>
            </a:bodyPr>
            <a:lstStyle/>
            <a:p>
              <a:r>
                <a:rPr lang="en-US" sz="2400" dirty="0">
                  <a:gradFill>
                    <a:gsLst>
                      <a:gs pos="0">
                        <a:srgbClr val="FBFBFB"/>
                      </a:gs>
                      <a:gs pos="86000">
                        <a:srgbClr val="FBFBFB"/>
                      </a:gs>
                    </a:gsLst>
                    <a:lin ang="5400000" scaled="0"/>
                  </a:gradFill>
                  <a:latin typeface="+mj-lt"/>
                </a:rPr>
                <a:t>9%</a:t>
              </a:r>
            </a:p>
          </p:txBody>
        </p:sp>
      </p:grpSp>
      <p:sp>
        <p:nvSpPr>
          <p:cNvPr id="4" name="Title 3"/>
          <p:cNvSpPr>
            <a:spLocks noGrp="1"/>
          </p:cNvSpPr>
          <p:nvPr>
            <p:ph type="title"/>
          </p:nvPr>
        </p:nvSpPr>
        <p:spPr/>
        <p:txBody>
          <a:bodyPr/>
          <a:lstStyle/>
          <a:p>
            <a:r>
              <a:rPr lang="de-CH" dirty="0" smtClean="0"/>
              <a:t> Not all </a:t>
            </a:r>
            <a:r>
              <a:rPr lang="de-CH" dirty="0" err="1" smtClean="0"/>
              <a:t>Slides</a:t>
            </a:r>
            <a:r>
              <a:rPr lang="de-CH" dirty="0" smtClean="0"/>
              <a:t> </a:t>
            </a:r>
            <a:r>
              <a:rPr lang="de-CH" dirty="0" err="1" smtClean="0"/>
              <a:t>need</a:t>
            </a:r>
            <a:r>
              <a:rPr lang="de-CH" dirty="0" smtClean="0"/>
              <a:t> </a:t>
            </a:r>
            <a:r>
              <a:rPr lang="de-CH" dirty="0" err="1" smtClean="0"/>
              <a:t>Tiles</a:t>
            </a:r>
            <a:endParaRPr lang="de-CH" dirty="0"/>
          </a:p>
        </p:txBody>
      </p:sp>
      <p:sp>
        <p:nvSpPr>
          <p:cNvPr id="2" name="Content Placeholder 1"/>
          <p:cNvSpPr>
            <a:spLocks noGrp="1"/>
          </p:cNvSpPr>
          <p:nvPr>
            <p:ph sz="quarter" idx="10"/>
          </p:nvPr>
        </p:nvSpPr>
        <p:spPr/>
        <p:txBody>
          <a:bodyPr>
            <a:normAutofit lnSpcReduction="10000"/>
          </a:bodyPr>
          <a:lstStyle/>
          <a:p>
            <a:r>
              <a:rPr lang="en-US" dirty="0">
                <a:solidFill>
                  <a:schemeClr val="accent2"/>
                </a:solidFill>
              </a:rPr>
              <a:t>Titles in </a:t>
            </a:r>
            <a:r>
              <a:rPr lang="en-US" dirty="0" smtClean="0">
                <a:solidFill>
                  <a:schemeClr val="accent2"/>
                </a:solidFill>
              </a:rPr>
              <a:t>Color</a:t>
            </a:r>
            <a:r>
              <a:rPr lang="en-US" dirty="0">
                <a:solidFill>
                  <a:schemeClr val="accent2"/>
                </a:solidFill>
              </a:rPr>
              <a:t>, Segoe UI Light, </a:t>
            </a:r>
            <a:r>
              <a:rPr lang="en-US" dirty="0" smtClean="0">
                <a:solidFill>
                  <a:schemeClr val="accent2"/>
                </a:solidFill>
              </a:rPr>
              <a:t>30pt</a:t>
            </a:r>
            <a:endParaRPr lang="en-US" dirty="0">
              <a:solidFill>
                <a:schemeClr val="accent2"/>
              </a:solidFill>
            </a:endParaRPr>
          </a:p>
          <a:p>
            <a:pPr lvl="1"/>
            <a:r>
              <a:rPr lang="en-US" dirty="0"/>
              <a:t>Main Content is in Dark Grey</a:t>
            </a:r>
            <a:r>
              <a:rPr lang="en-US" dirty="0" smtClean="0"/>
              <a:t>.</a:t>
            </a:r>
          </a:p>
          <a:p>
            <a:pPr lvl="1"/>
            <a:r>
              <a:rPr lang="en-US" dirty="0"/>
              <a:t>Use Segoe UI, </a:t>
            </a:r>
            <a:r>
              <a:rPr lang="en-US" dirty="0" smtClean="0"/>
              <a:t>15pt</a:t>
            </a:r>
            <a:r>
              <a:rPr lang="en-US" dirty="0"/>
              <a:t>.</a:t>
            </a:r>
          </a:p>
          <a:p>
            <a:pPr lvl="1"/>
            <a:endParaRPr lang="en-US" dirty="0"/>
          </a:p>
          <a:p>
            <a:r>
              <a:rPr lang="en-US" dirty="0">
                <a:solidFill>
                  <a:schemeClr val="accent2"/>
                </a:solidFill>
              </a:rPr>
              <a:t>Not all Slides need Tiles!</a:t>
            </a:r>
          </a:p>
          <a:p>
            <a:pPr lvl="2"/>
            <a:r>
              <a:rPr lang="en-US" dirty="0"/>
              <a:t>If you need Bullets, use Filled, Square in Text Color. </a:t>
            </a:r>
          </a:p>
          <a:p>
            <a:pPr lvl="2"/>
            <a:r>
              <a:rPr lang="en-US" dirty="0"/>
              <a:t>Use only if needed.</a:t>
            </a:r>
          </a:p>
          <a:p>
            <a:pPr lvl="1"/>
            <a:endParaRPr lang="en-US" dirty="0"/>
          </a:p>
          <a:p>
            <a:r>
              <a:rPr lang="en-US" dirty="0" smtClean="0">
                <a:solidFill>
                  <a:schemeClr val="accent2"/>
                </a:solidFill>
              </a:rPr>
              <a:t>Titles are Level 1</a:t>
            </a:r>
          </a:p>
          <a:p>
            <a:pPr lvl="1"/>
            <a:r>
              <a:rPr lang="en-US" dirty="0" smtClean="0"/>
              <a:t>Main Content is Level 2</a:t>
            </a:r>
          </a:p>
          <a:p>
            <a:pPr lvl="2"/>
            <a:r>
              <a:rPr lang="en-US" dirty="0" smtClean="0"/>
              <a:t>Bullets are Level 3</a:t>
            </a:r>
            <a:endParaRPr lang="en-US" dirty="0"/>
          </a:p>
        </p:txBody>
      </p:sp>
    </p:spTree>
    <p:extLst>
      <p:ext uri="{BB962C8B-B14F-4D97-AF65-F5344CB8AC3E}">
        <p14:creationId xmlns:p14="http://schemas.microsoft.com/office/powerpoint/2010/main" val="999274837"/>
      </p:ext>
    </p:extLst>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Device Imagery</a:t>
            </a:r>
            <a:endParaRPr lang="en-US" dirty="0"/>
          </a:p>
        </p:txBody>
      </p:sp>
      <p:sp>
        <p:nvSpPr>
          <p:cNvPr id="3" name="Content Placeholder 2"/>
          <p:cNvSpPr>
            <a:spLocks noGrp="1"/>
          </p:cNvSpPr>
          <p:nvPr>
            <p:ph sz="quarter" idx="10"/>
          </p:nvPr>
        </p:nvSpPr>
        <p:spPr/>
        <p:txBody>
          <a:bodyPr>
            <a:normAutofit/>
          </a:bodyPr>
          <a:lstStyle/>
          <a:p>
            <a:r>
              <a:rPr lang="en-US" dirty="0">
                <a:solidFill>
                  <a:schemeClr val="accent2"/>
                </a:solidFill>
              </a:rPr>
              <a:t>Hardware guidelines</a:t>
            </a:r>
          </a:p>
          <a:p>
            <a:pPr lvl="1"/>
            <a:r>
              <a:rPr lang="en-US" dirty="0"/>
              <a:t>Use the latest devices from current year’s release.</a:t>
            </a:r>
          </a:p>
          <a:p>
            <a:pPr lvl="1"/>
            <a:r>
              <a:rPr lang="en-US" dirty="0"/>
              <a:t>Screen captures should be up-to-date.</a:t>
            </a:r>
          </a:p>
          <a:p>
            <a:pPr lvl="1"/>
            <a:r>
              <a:rPr lang="en-US" dirty="0"/>
              <a:t>Remove OEM logos when possible</a:t>
            </a:r>
          </a:p>
          <a:p>
            <a:pPr lvl="1"/>
            <a:endParaRPr lang="en-US" dirty="0"/>
          </a:p>
          <a:p>
            <a:r>
              <a:rPr lang="en-US" dirty="0">
                <a:solidFill>
                  <a:schemeClr val="accent2"/>
                </a:solidFill>
              </a:rPr>
              <a:t>Drop shadows for devices only</a:t>
            </a:r>
          </a:p>
          <a:p>
            <a:pPr lvl="1"/>
            <a:r>
              <a:rPr lang="en-US" dirty="0"/>
              <a:t>Use drop shadows to provide subtle depth</a:t>
            </a:r>
          </a:p>
          <a:p>
            <a:pPr lvl="1"/>
            <a:r>
              <a:rPr lang="en-US" dirty="0"/>
              <a:t>Shadows shouldn’t exceed 30% opacity</a:t>
            </a:r>
          </a:p>
          <a:p>
            <a:pPr lvl="1"/>
            <a:r>
              <a:rPr lang="en-US" dirty="0"/>
              <a:t>Shadows shouldn't be less than 70 transparent</a:t>
            </a:r>
          </a:p>
          <a:p>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5783" y="719763"/>
            <a:ext cx="3233902" cy="4012227"/>
          </a:xfrm>
          <a:prstGeom prst="rect">
            <a:avLst/>
          </a:prstGeom>
          <a:effectLst/>
        </p:spPr>
      </p:pic>
    </p:spTree>
    <p:extLst>
      <p:ext uri="{BB962C8B-B14F-4D97-AF65-F5344CB8AC3E}">
        <p14:creationId xmlns:p14="http://schemas.microsoft.com/office/powerpoint/2010/main" val="853098888"/>
      </p:ext>
    </p:extLst>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Beautiful Imagery</a:t>
            </a:r>
            <a:endParaRPr lang="en-US" dirty="0"/>
          </a:p>
        </p:txBody>
      </p:sp>
      <p:sp>
        <p:nvSpPr>
          <p:cNvPr id="3" name="Text Placeholder 2"/>
          <p:cNvSpPr>
            <a:spLocks noGrp="1"/>
          </p:cNvSpPr>
          <p:nvPr>
            <p:ph type="body" sz="quarter" idx="11"/>
          </p:nvPr>
        </p:nvSpPr>
        <p:spPr/>
        <p:txBody>
          <a:bodyPr/>
          <a:lstStyle/>
          <a:p>
            <a:r>
              <a:rPr lang="en-US" dirty="0" smtClean="0"/>
              <a:t>Chapter 2/4</a:t>
            </a:r>
            <a:endParaRPr lang="en-US" dirty="0"/>
          </a:p>
        </p:txBody>
      </p:sp>
    </p:spTree>
    <p:extLst>
      <p:ext uri="{BB962C8B-B14F-4D97-AF65-F5344CB8AC3E}">
        <p14:creationId xmlns:p14="http://schemas.microsoft.com/office/powerpoint/2010/main" val="3157761155"/>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Full Screen Images</a:t>
            </a:r>
            <a:endParaRPr lang="en-US" dirty="0"/>
          </a:p>
        </p:txBody>
      </p:sp>
      <p:sp>
        <p:nvSpPr>
          <p:cNvPr id="3" name="Content Placeholder 2"/>
          <p:cNvSpPr>
            <a:spLocks noGrp="1"/>
          </p:cNvSpPr>
          <p:nvPr>
            <p:ph sz="quarter" idx="10"/>
          </p:nvPr>
        </p:nvSpPr>
        <p:spPr/>
        <p:txBody>
          <a:bodyPr/>
          <a:lstStyle/>
          <a:p>
            <a:r>
              <a:rPr lang="en-US" dirty="0" smtClean="0">
                <a:solidFill>
                  <a:schemeClr val="accent1"/>
                </a:solidFill>
              </a:rPr>
              <a:t>Use Full Screen Images to Capture your Audience</a:t>
            </a:r>
          </a:p>
          <a:p>
            <a:pPr lvl="1"/>
            <a:r>
              <a:rPr lang="en-US" dirty="0" smtClean="0">
                <a:solidFill>
                  <a:schemeClr val="tx1"/>
                </a:solidFill>
              </a:rPr>
              <a:t>Copy the gradient and caption text from this slide to your full screen image.</a:t>
            </a:r>
          </a:p>
          <a:p>
            <a:pPr lvl="1"/>
            <a:r>
              <a:rPr lang="en-US" dirty="0" smtClean="0">
                <a:solidFill>
                  <a:schemeClr val="tx1"/>
                </a:solidFill>
              </a:rPr>
              <a:t> </a:t>
            </a:r>
            <a:endParaRPr lang="en-US" dirty="0">
              <a:solidFill>
                <a:schemeClr val="tx1"/>
              </a:solidFill>
            </a:endParaRPr>
          </a:p>
        </p:txBody>
      </p:sp>
      <p:sp>
        <p:nvSpPr>
          <p:cNvPr id="4" name="Rectangle 3"/>
          <p:cNvSpPr/>
          <p:nvPr/>
        </p:nvSpPr>
        <p:spPr bwMode="auto">
          <a:xfrm>
            <a:off x="0" y="3025675"/>
            <a:ext cx="9144000" cy="213836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5" name="Title 3"/>
          <p:cNvSpPr txBox="1">
            <a:spLocks/>
          </p:cNvSpPr>
          <p:nvPr/>
        </p:nvSpPr>
        <p:spPr>
          <a:xfrm>
            <a:off x="390626" y="4370860"/>
            <a:ext cx="8367511" cy="45704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r"/>
            <a:r>
              <a:rPr lang="en-US" sz="3300" dirty="0">
                <a:solidFill>
                  <a:schemeClr val="bg1"/>
                </a:solidFill>
              </a:rPr>
              <a:t>Your Caption Here</a:t>
            </a:r>
          </a:p>
        </p:txBody>
      </p:sp>
      <p:cxnSp>
        <p:nvCxnSpPr>
          <p:cNvPr id="7" name="Straight Arrow Connector 6"/>
          <p:cNvCxnSpPr/>
          <p:nvPr/>
        </p:nvCxnSpPr>
        <p:spPr>
          <a:xfrm>
            <a:off x="1546876" y="2031690"/>
            <a:ext cx="0"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81297" y="2031690"/>
            <a:ext cx="2917084" cy="22142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18367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7400"/>
            <a:ext cx="9144000" cy="97155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1771650" y="2314575"/>
            <a:ext cx="5600700" cy="457200"/>
          </a:xfrm>
        </p:spPr>
        <p:txBody>
          <a:bodyPr>
            <a:noAutofit/>
          </a:bodyPr>
          <a:lstStyle/>
          <a:p>
            <a:pPr algn="ctr"/>
            <a:r>
              <a:rPr lang="en-US" sz="2800" dirty="0">
                <a:solidFill>
                  <a:schemeClr val="bg2"/>
                </a:solidFill>
              </a:rPr>
              <a:t> Concept of External Tables</a:t>
            </a:r>
          </a:p>
        </p:txBody>
      </p:sp>
    </p:spTree>
    <p:extLst>
      <p:ext uri="{BB962C8B-B14F-4D97-AF65-F5344CB8AC3E}">
        <p14:creationId xmlns:p14="http://schemas.microsoft.com/office/powerpoint/2010/main" val="280355725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Placeholder 5"/>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50" r="150"/>
          <a:stretch>
            <a:fillRect/>
          </a:stretch>
        </p:blipFill>
        <p:spPr>
          <a:xfrm>
            <a:off x="0" y="0"/>
            <a:ext cx="9144000" cy="5164138"/>
          </a:xfrm>
        </p:spPr>
      </p:pic>
      <p:sp>
        <p:nvSpPr>
          <p:cNvPr id="12" name="Rectangle 11"/>
          <p:cNvSpPr/>
          <p:nvPr/>
        </p:nvSpPr>
        <p:spPr bwMode="auto">
          <a:xfrm>
            <a:off x="0" y="3025675"/>
            <a:ext cx="9144000" cy="213836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3" name="Title 3"/>
          <p:cNvSpPr txBox="1">
            <a:spLocks/>
          </p:cNvSpPr>
          <p:nvPr/>
        </p:nvSpPr>
        <p:spPr>
          <a:xfrm>
            <a:off x="390626" y="4562973"/>
            <a:ext cx="8367511" cy="45704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r"/>
            <a:r>
              <a:rPr lang="en-US" sz="3300" dirty="0">
                <a:solidFill>
                  <a:schemeClr val="bg1"/>
                </a:solidFill>
              </a:rPr>
              <a:t>The Power of Images</a:t>
            </a:r>
          </a:p>
        </p:txBody>
      </p:sp>
    </p:spTree>
    <p:extLst>
      <p:ext uri="{BB962C8B-B14F-4D97-AF65-F5344CB8AC3E}">
        <p14:creationId xmlns:p14="http://schemas.microsoft.com/office/powerpoint/2010/main" val="3411136416"/>
      </p:ext>
    </p:extLst>
  </p:cSld>
  <p:clrMapOvr>
    <a:masterClrMapping/>
  </p:clrMapOvr>
  <p:transition spd="slow">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Using Tiles</a:t>
            </a:r>
            <a:endParaRPr lang="en-US" dirty="0"/>
          </a:p>
        </p:txBody>
      </p:sp>
      <p:sp>
        <p:nvSpPr>
          <p:cNvPr id="3" name="Text Placeholder 2"/>
          <p:cNvSpPr>
            <a:spLocks noGrp="1"/>
          </p:cNvSpPr>
          <p:nvPr>
            <p:ph type="body" sz="quarter" idx="11"/>
          </p:nvPr>
        </p:nvSpPr>
        <p:spPr/>
        <p:txBody>
          <a:bodyPr/>
          <a:lstStyle/>
          <a:p>
            <a:r>
              <a:rPr lang="en-US" dirty="0" smtClean="0"/>
              <a:t>Chapter 3/4</a:t>
            </a:r>
            <a:endParaRPr lang="en-US" dirty="0"/>
          </a:p>
        </p:txBody>
      </p:sp>
    </p:spTree>
    <p:extLst>
      <p:ext uri="{BB962C8B-B14F-4D97-AF65-F5344CB8AC3E}">
        <p14:creationId xmlns:p14="http://schemas.microsoft.com/office/powerpoint/2010/main" val="369191736"/>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CH" dirty="0" smtClean="0"/>
              <a:t>Template: Metro Blocks</a:t>
            </a:r>
            <a:endParaRPr lang="de-CH" dirty="0"/>
          </a:p>
        </p:txBody>
      </p:sp>
      <p:sp>
        <p:nvSpPr>
          <p:cNvPr id="5" name="Content Placeholder 4"/>
          <p:cNvSpPr>
            <a:spLocks noGrp="1"/>
          </p:cNvSpPr>
          <p:nvPr>
            <p:ph sz="quarter" idx="10"/>
          </p:nvPr>
        </p:nvSpPr>
        <p:spPr/>
        <p:txBody>
          <a:bodyPr/>
          <a:lstStyle/>
          <a:p>
            <a:r>
              <a:rPr lang="de-CH" dirty="0" err="1" smtClean="0">
                <a:solidFill>
                  <a:schemeClr val="accent6"/>
                </a:solidFill>
              </a:rPr>
              <a:t>Plain</a:t>
            </a:r>
            <a:r>
              <a:rPr lang="de-CH" dirty="0" smtClean="0">
                <a:solidFill>
                  <a:schemeClr val="accent6"/>
                </a:solidFill>
              </a:rPr>
              <a:t> Color </a:t>
            </a:r>
            <a:r>
              <a:rPr lang="de-CH" dirty="0" err="1" smtClean="0">
                <a:solidFill>
                  <a:schemeClr val="accent6"/>
                </a:solidFill>
              </a:rPr>
              <a:t>Tiles</a:t>
            </a:r>
            <a:endParaRPr lang="de-CH" dirty="0" smtClean="0">
              <a:solidFill>
                <a:schemeClr val="accent6"/>
              </a:solidFill>
            </a:endParaRPr>
          </a:p>
          <a:p>
            <a:pPr lvl="1"/>
            <a:r>
              <a:rPr lang="de-CH" dirty="0" err="1" smtClean="0"/>
              <a:t>Use</a:t>
            </a:r>
            <a:r>
              <a:rPr lang="de-CH" dirty="0" smtClean="0"/>
              <a:t> Text / White Icons</a:t>
            </a:r>
          </a:p>
          <a:p>
            <a:pPr lvl="1"/>
            <a:endParaRPr lang="de-CH" dirty="0"/>
          </a:p>
          <a:p>
            <a:pPr lvl="1"/>
            <a:endParaRPr lang="de-CH" dirty="0"/>
          </a:p>
          <a:p>
            <a:r>
              <a:rPr lang="de-CH" dirty="0" smtClean="0">
                <a:solidFill>
                  <a:schemeClr val="accent6"/>
                </a:solidFill>
              </a:rPr>
              <a:t>Picture </a:t>
            </a:r>
            <a:r>
              <a:rPr lang="de-CH" dirty="0" err="1" smtClean="0">
                <a:solidFill>
                  <a:schemeClr val="accent6"/>
                </a:solidFill>
              </a:rPr>
              <a:t>Tiles</a:t>
            </a:r>
            <a:endParaRPr lang="de-CH" dirty="0" smtClean="0">
              <a:solidFill>
                <a:schemeClr val="accent6"/>
              </a:solidFill>
            </a:endParaRPr>
          </a:p>
          <a:p>
            <a:pPr lvl="1"/>
            <a:r>
              <a:rPr lang="de-CH" dirty="0" err="1" smtClean="0"/>
              <a:t>Replace</a:t>
            </a:r>
            <a:r>
              <a:rPr lang="de-CH" dirty="0" smtClean="0"/>
              <a:t> </a:t>
            </a:r>
            <a:r>
              <a:rPr lang="de-CH" dirty="0" err="1" smtClean="0"/>
              <a:t>any</a:t>
            </a:r>
            <a:r>
              <a:rPr lang="de-CH" dirty="0" smtClean="0"/>
              <a:t> </a:t>
            </a:r>
            <a:r>
              <a:rPr lang="de-CH" dirty="0" err="1" smtClean="0"/>
              <a:t>Plain</a:t>
            </a:r>
            <a:r>
              <a:rPr lang="de-CH" dirty="0" smtClean="0"/>
              <a:t> </a:t>
            </a:r>
            <a:r>
              <a:rPr lang="de-CH" dirty="0" err="1" smtClean="0"/>
              <a:t>Tiles</a:t>
            </a:r>
            <a:r>
              <a:rPr lang="de-CH" dirty="0" smtClean="0"/>
              <a:t> </a:t>
            </a:r>
            <a:r>
              <a:rPr lang="de-CH" dirty="0" err="1" smtClean="0"/>
              <a:t>you</a:t>
            </a:r>
            <a:r>
              <a:rPr lang="de-CH" dirty="0" smtClean="0"/>
              <a:t> </a:t>
            </a:r>
            <a:r>
              <a:rPr lang="de-CH" dirty="0" err="1" smtClean="0"/>
              <a:t>like</a:t>
            </a:r>
            <a:r>
              <a:rPr lang="de-CH" dirty="0" smtClean="0"/>
              <a:t> </a:t>
            </a:r>
            <a:r>
              <a:rPr lang="de-CH" dirty="0" err="1" smtClean="0"/>
              <a:t>with</a:t>
            </a:r>
            <a:r>
              <a:rPr lang="de-CH" dirty="0" smtClean="0"/>
              <a:t> Images.</a:t>
            </a:r>
          </a:p>
          <a:p>
            <a:pPr lvl="1"/>
            <a:r>
              <a:rPr lang="de-CH" dirty="0" err="1" smtClean="0"/>
              <a:t>Use</a:t>
            </a:r>
            <a:r>
              <a:rPr lang="de-CH" dirty="0" smtClean="0"/>
              <a:t> Text on a Shape </a:t>
            </a:r>
            <a:r>
              <a:rPr lang="de-CH" dirty="0" err="1" smtClean="0"/>
              <a:t>with</a:t>
            </a:r>
            <a:r>
              <a:rPr lang="de-CH" dirty="0" smtClean="0"/>
              <a:t> a Gradient </a:t>
            </a:r>
            <a:r>
              <a:rPr lang="de-CH" dirty="0" err="1" smtClean="0"/>
              <a:t>if</a:t>
            </a:r>
            <a:r>
              <a:rPr lang="de-CH" dirty="0" smtClean="0"/>
              <a:t> </a:t>
            </a:r>
            <a:r>
              <a:rPr lang="de-CH" dirty="0" err="1" smtClean="0"/>
              <a:t>it</a:t>
            </a:r>
            <a:r>
              <a:rPr lang="de-CH" dirty="0" smtClean="0"/>
              <a:t> </a:t>
            </a:r>
            <a:r>
              <a:rPr lang="de-CH" dirty="0" err="1" smtClean="0"/>
              <a:t>benefits</a:t>
            </a:r>
            <a:r>
              <a:rPr lang="de-CH" dirty="0" smtClean="0"/>
              <a:t> </a:t>
            </a:r>
            <a:r>
              <a:rPr lang="de-CH" dirty="0" err="1" smtClean="0"/>
              <a:t>Readability</a:t>
            </a:r>
            <a:r>
              <a:rPr lang="de-CH" dirty="0" smtClean="0"/>
              <a:t>.</a:t>
            </a:r>
            <a:endParaRPr lang="de-CH" dirty="0"/>
          </a:p>
        </p:txBody>
      </p:sp>
      <p:pic>
        <p:nvPicPr>
          <p:cNvPr id="19" name="Picture Placeholder 18"/>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51" b="351"/>
          <a:stretch>
            <a:fillRect/>
          </a:stretch>
        </p:blipFill>
        <p:spPr>
          <a:xfrm>
            <a:off x="7092951" y="1353508"/>
            <a:ext cx="1582738" cy="1572881"/>
          </a:xfrm>
        </p:spPr>
      </p:pic>
      <p:sp>
        <p:nvSpPr>
          <p:cNvPr id="7" name="Picture Placeholder 6"/>
          <p:cNvSpPr>
            <a:spLocks noGrp="1"/>
          </p:cNvSpPr>
          <p:nvPr>
            <p:ph type="pic" sz="quarter" idx="14"/>
          </p:nvPr>
        </p:nvSpPr>
        <p:spPr/>
      </p:sp>
      <p:sp>
        <p:nvSpPr>
          <p:cNvPr id="8" name="Rectangle 7"/>
          <p:cNvSpPr/>
          <p:nvPr/>
        </p:nvSpPr>
        <p:spPr bwMode="auto">
          <a:xfrm>
            <a:off x="5435600" y="1347787"/>
            <a:ext cx="1584326" cy="1584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0" name="Rectangle 9"/>
          <p:cNvSpPr/>
          <p:nvPr/>
        </p:nvSpPr>
        <p:spPr bwMode="auto">
          <a:xfrm>
            <a:off x="7092950" y="2998302"/>
            <a:ext cx="1582738" cy="158957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1" name="Rectangle 10"/>
          <p:cNvSpPr/>
          <p:nvPr/>
        </p:nvSpPr>
        <p:spPr bwMode="auto">
          <a:xfrm>
            <a:off x="5435600" y="3003550"/>
            <a:ext cx="1584324" cy="157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3" name="Rectangle 12"/>
          <p:cNvSpPr/>
          <p:nvPr/>
        </p:nvSpPr>
        <p:spPr bwMode="auto">
          <a:xfrm>
            <a:off x="7095021" y="2587117"/>
            <a:ext cx="1580667" cy="33927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en-US" spc="-38">
                <a:gradFill>
                  <a:gsLst>
                    <a:gs pos="0">
                      <a:srgbClr val="FFFFFF"/>
                    </a:gs>
                    <a:gs pos="100000">
                      <a:srgbClr val="FFFFFF"/>
                    </a:gs>
                  </a:gsLst>
                  <a:lin ang="5400000" scaled="0"/>
                </a:gradFill>
                <a:latin typeface="Segoe UI" pitchFamily="34" charset="0"/>
                <a:ea typeface="Segoe UI" pitchFamily="34" charset="0"/>
                <a:cs typeface="Segoe UI" pitchFamily="34" charset="0"/>
              </a:rPr>
              <a:t>Picture Caption</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Rectangle 22"/>
          <p:cNvSpPr/>
          <p:nvPr/>
        </p:nvSpPr>
        <p:spPr bwMode="auto">
          <a:xfrm>
            <a:off x="468313" y="4241440"/>
            <a:ext cx="1582737" cy="33927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en-US" spc="-38">
                <a:gradFill>
                  <a:gsLst>
                    <a:gs pos="0">
                      <a:srgbClr val="FFFFFF"/>
                    </a:gs>
                    <a:gs pos="100000">
                      <a:srgbClr val="FFFFFF"/>
                    </a:gs>
                  </a:gsLst>
                  <a:lin ang="5400000" scaled="0"/>
                </a:gradFill>
                <a:latin typeface="Segoe UI" pitchFamily="34" charset="0"/>
                <a:ea typeface="Segoe UI" pitchFamily="34" charset="0"/>
                <a:cs typeface="Segoe UI" pitchFamily="34" charset="0"/>
              </a:rPr>
              <a:t>Picture Caption</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0124277"/>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Template: Metro </a:t>
            </a:r>
            <a:r>
              <a:rPr lang="de-CH" dirty="0" smtClean="0"/>
              <a:t>Blocks</a:t>
            </a:r>
            <a:endParaRPr lang="en-US" dirty="0"/>
          </a:p>
        </p:txBody>
      </p:sp>
      <p:pic>
        <p:nvPicPr>
          <p:cNvPr id="14" name="Picture Placeholder 13"/>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13" b="113"/>
          <a:stretch>
            <a:fillRect/>
          </a:stretch>
        </p:blipFill>
        <p:spPr/>
      </p:pic>
      <p:sp>
        <p:nvSpPr>
          <p:cNvPr id="11" name="Content Placeholder 10"/>
          <p:cNvSpPr>
            <a:spLocks noGrp="1"/>
          </p:cNvSpPr>
          <p:nvPr>
            <p:ph sz="quarter" idx="10"/>
          </p:nvPr>
        </p:nvSpPr>
        <p:spPr/>
        <p:txBody>
          <a:bodyPr>
            <a:normAutofit/>
          </a:bodyPr>
          <a:lstStyle/>
          <a:p>
            <a:r>
              <a:rPr lang="en-US" dirty="0" smtClean="0">
                <a:solidFill>
                  <a:schemeClr val="accent6"/>
                </a:solidFill>
              </a:rPr>
              <a:t>Metro Block Variations</a:t>
            </a:r>
          </a:p>
          <a:p>
            <a:pPr lvl="1"/>
            <a:r>
              <a:rPr lang="en-US" dirty="0" smtClean="0"/>
              <a:t>See the Slide Master for all possible Metro Block Variations.</a:t>
            </a:r>
          </a:p>
          <a:p>
            <a:pPr lvl="1"/>
            <a:endParaRPr lang="en-US" dirty="0" smtClean="0"/>
          </a:p>
          <a:p>
            <a:r>
              <a:rPr lang="en-US" dirty="0" smtClean="0">
                <a:solidFill>
                  <a:schemeClr val="accent6"/>
                </a:solidFill>
              </a:rPr>
              <a:t>No Obligations</a:t>
            </a:r>
            <a:endParaRPr lang="en-US" dirty="0">
              <a:solidFill>
                <a:schemeClr val="accent6"/>
              </a:solidFill>
            </a:endParaRPr>
          </a:p>
          <a:p>
            <a:pPr lvl="1"/>
            <a:r>
              <a:rPr lang="en-US" dirty="0" smtClean="0"/>
              <a:t>Only use the Metro Blocks if it makes sense for your slide.</a:t>
            </a:r>
          </a:p>
          <a:p>
            <a:pPr lvl="1"/>
            <a:endParaRPr lang="en-US" dirty="0" smtClean="0"/>
          </a:p>
        </p:txBody>
      </p:sp>
      <p:sp>
        <p:nvSpPr>
          <p:cNvPr id="7" name="Rectangle 6"/>
          <p:cNvSpPr/>
          <p:nvPr/>
        </p:nvSpPr>
        <p:spPr bwMode="auto">
          <a:xfrm>
            <a:off x="5435600" y="1347788"/>
            <a:ext cx="1588897" cy="1584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8" name="Rectangle 7"/>
          <p:cNvSpPr/>
          <p:nvPr/>
        </p:nvSpPr>
        <p:spPr bwMode="auto">
          <a:xfrm>
            <a:off x="5435600" y="2998301"/>
            <a:ext cx="1584325" cy="158690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Text/Icon/Image</a:t>
            </a:r>
          </a:p>
        </p:txBody>
      </p:sp>
      <p:sp>
        <p:nvSpPr>
          <p:cNvPr id="10" name="Rectangle 9"/>
          <p:cNvSpPr/>
          <p:nvPr/>
        </p:nvSpPr>
        <p:spPr bwMode="auto">
          <a:xfrm>
            <a:off x="7092951" y="4245936"/>
            <a:ext cx="1582738" cy="339272"/>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en-US" spc="-38">
                <a:gradFill>
                  <a:gsLst>
                    <a:gs pos="0">
                      <a:srgbClr val="FFFFFF"/>
                    </a:gs>
                    <a:gs pos="100000">
                      <a:srgbClr val="FFFFFF"/>
                    </a:gs>
                  </a:gsLst>
                  <a:lin ang="5400000" scaled="0"/>
                </a:gradFill>
                <a:latin typeface="Segoe UI" pitchFamily="34" charset="0"/>
                <a:ea typeface="Segoe UI" pitchFamily="34" charset="0"/>
                <a:cs typeface="Segoe UI" pitchFamily="34" charset="0"/>
              </a:rPr>
              <a:t>Picture Caption</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3274890"/>
      </p:ext>
    </p:extLst>
  </p:cSld>
  <p:clrMapOvr>
    <a:masterClrMapping/>
  </p:clrMapOvr>
  <p:transition spd="slow">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Using Icons</a:t>
            </a:r>
            <a:endParaRPr lang="en-US" dirty="0"/>
          </a:p>
        </p:txBody>
      </p:sp>
      <p:sp>
        <p:nvSpPr>
          <p:cNvPr id="3" name="Text Placeholder 2"/>
          <p:cNvSpPr>
            <a:spLocks noGrp="1"/>
          </p:cNvSpPr>
          <p:nvPr>
            <p:ph type="body" sz="quarter" idx="11"/>
          </p:nvPr>
        </p:nvSpPr>
        <p:spPr/>
        <p:txBody>
          <a:bodyPr/>
          <a:lstStyle/>
          <a:p>
            <a:r>
              <a:rPr lang="en-US" dirty="0" smtClean="0"/>
              <a:t>Chapter 4/4</a:t>
            </a:r>
            <a:endParaRPr lang="en-US" dirty="0"/>
          </a:p>
        </p:txBody>
      </p:sp>
    </p:spTree>
    <p:extLst>
      <p:ext uri="{BB962C8B-B14F-4D97-AF65-F5344CB8AC3E}">
        <p14:creationId xmlns:p14="http://schemas.microsoft.com/office/powerpoint/2010/main" val="779516996"/>
      </p:ext>
    </p:extLst>
  </p:cSld>
  <p:clrMapOvr>
    <a:masterClrMapping/>
  </p:clrMapOvr>
  <p:transition spd="slow">
    <p:pu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the </a:t>
            </a:r>
            <a:r>
              <a:rPr lang="en-US" dirty="0" smtClean="0">
                <a:solidFill>
                  <a:schemeClr val="accent3"/>
                </a:solidFill>
              </a:rPr>
              <a:t>Right</a:t>
            </a:r>
            <a:r>
              <a:rPr lang="en-US" dirty="0" smtClean="0"/>
              <a:t> Icons</a:t>
            </a:r>
            <a:endParaRPr lang="en-US" dirty="0"/>
          </a:p>
        </p:txBody>
      </p:sp>
      <p:sp>
        <p:nvSpPr>
          <p:cNvPr id="23" name="Content Placeholder 22"/>
          <p:cNvSpPr>
            <a:spLocks noGrp="1"/>
          </p:cNvSpPr>
          <p:nvPr>
            <p:ph sz="quarter" idx="10"/>
          </p:nvPr>
        </p:nvSpPr>
        <p:spPr/>
        <p:txBody>
          <a:bodyPr>
            <a:normAutofit/>
          </a:bodyPr>
          <a:lstStyle/>
          <a:p>
            <a:r>
              <a:rPr lang="en-US" spc="-113" dirty="0">
                <a:solidFill>
                  <a:schemeClr val="accent3"/>
                </a:solidFill>
                <a:latin typeface="Segoe UI Light" pitchFamily="34" charset="0"/>
              </a:rPr>
              <a:t>Guidelines for icons</a:t>
            </a:r>
          </a:p>
          <a:p>
            <a:pPr lvl="1"/>
            <a:r>
              <a:rPr lang="en-US" dirty="0"/>
              <a:t>Choose from existing brand icons</a:t>
            </a:r>
          </a:p>
          <a:p>
            <a:pPr lvl="1"/>
            <a:r>
              <a:rPr lang="en-US" dirty="0"/>
              <a:t>Use text within the tile for descriptions when necessary</a:t>
            </a:r>
            <a:r>
              <a:rPr lang="en-US" dirty="0" smtClean="0"/>
              <a:t>.</a:t>
            </a:r>
          </a:p>
          <a:p>
            <a:pPr lvl="1"/>
            <a:endParaRPr lang="en-US" dirty="0"/>
          </a:p>
          <a:p>
            <a:r>
              <a:rPr lang="en-US" spc="-113" dirty="0">
                <a:solidFill>
                  <a:schemeClr val="accent3"/>
                </a:solidFill>
                <a:latin typeface="Segoe UI Light" pitchFamily="34" charset="0"/>
              </a:rPr>
              <a:t>If you need new icons…</a:t>
            </a:r>
          </a:p>
          <a:p>
            <a:pPr lvl="1"/>
            <a:r>
              <a:rPr lang="en-US" dirty="0"/>
              <a:t>Remember to choose simple and minimal</a:t>
            </a:r>
          </a:p>
          <a:p>
            <a:pPr lvl="1"/>
            <a:r>
              <a:rPr lang="en-US" dirty="0"/>
              <a:t>Less unnecessary detail is better</a:t>
            </a:r>
          </a:p>
          <a:p>
            <a:pPr lvl="1"/>
            <a:r>
              <a:rPr lang="en-US" dirty="0"/>
              <a:t>Use metro/transit signage as a good example of style</a:t>
            </a:r>
          </a:p>
          <a:p>
            <a:pPr lvl="1"/>
            <a:r>
              <a:rPr lang="en-US" dirty="0"/>
              <a:t>Icons should only appear in white or </a:t>
            </a:r>
            <a:r>
              <a:rPr lang="en-US" dirty="0" smtClean="0"/>
              <a:t>black</a:t>
            </a:r>
          </a:p>
          <a:p>
            <a:pPr lvl="1"/>
            <a:endParaRPr lang="en-US" dirty="0"/>
          </a:p>
        </p:txBody>
      </p:sp>
      <p:sp>
        <p:nvSpPr>
          <p:cNvPr id="13" name="Rectangle 12"/>
          <p:cNvSpPr/>
          <p:nvPr/>
        </p:nvSpPr>
        <p:spPr bwMode="auto">
          <a:xfrm>
            <a:off x="5435600" y="1347788"/>
            <a:ext cx="1584325" cy="15843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4" name="Rectangle 13"/>
          <p:cNvSpPr/>
          <p:nvPr/>
        </p:nvSpPr>
        <p:spPr bwMode="auto">
          <a:xfrm>
            <a:off x="5435599" y="3003550"/>
            <a:ext cx="1584325" cy="15843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5" name="Rectangle 14"/>
          <p:cNvSpPr/>
          <p:nvPr/>
        </p:nvSpPr>
        <p:spPr bwMode="auto">
          <a:xfrm>
            <a:off x="7092950" y="1352050"/>
            <a:ext cx="1582738" cy="15800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6" name="Rectangle 15"/>
          <p:cNvSpPr/>
          <p:nvPr/>
        </p:nvSpPr>
        <p:spPr bwMode="auto">
          <a:xfrm>
            <a:off x="7087583" y="2998210"/>
            <a:ext cx="1588105" cy="158966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pic>
        <p:nvPicPr>
          <p:cNvPr id="28" name="Picture 2" descr="C:\Users\chrisw\Desktop\Cloud Services 3.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955" y="1629242"/>
            <a:ext cx="1113613" cy="7678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685784" y="1645959"/>
            <a:ext cx="407805" cy="783297"/>
          </a:xfrm>
          <a:prstGeom prst="rect">
            <a:avLst/>
          </a:prstGeom>
        </p:spPr>
      </p:pic>
      <p:pic>
        <p:nvPicPr>
          <p:cNvPr id="30" name="Picture 4" descr="C:\Users\chrisw\Desktop\microph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31074" y="3274776"/>
            <a:ext cx="384230" cy="8001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7587402" y="3504423"/>
            <a:ext cx="642869" cy="4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973874"/>
      </p:ext>
    </p:extLst>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the </a:t>
            </a:r>
            <a:r>
              <a:rPr lang="en-US" dirty="0" smtClean="0">
                <a:solidFill>
                  <a:schemeClr val="accent3"/>
                </a:solidFill>
              </a:rPr>
              <a:t>Right</a:t>
            </a:r>
            <a:r>
              <a:rPr lang="en-US" dirty="0" smtClean="0"/>
              <a:t> Icons (Animated)</a:t>
            </a:r>
            <a:endParaRPr lang="en-US" dirty="0"/>
          </a:p>
        </p:txBody>
      </p:sp>
      <p:sp>
        <p:nvSpPr>
          <p:cNvPr id="23" name="Content Placeholder 22"/>
          <p:cNvSpPr>
            <a:spLocks noGrp="1"/>
          </p:cNvSpPr>
          <p:nvPr>
            <p:ph sz="quarter" idx="10"/>
          </p:nvPr>
        </p:nvSpPr>
        <p:spPr/>
        <p:txBody>
          <a:bodyPr>
            <a:normAutofit/>
          </a:bodyPr>
          <a:lstStyle/>
          <a:p>
            <a:r>
              <a:rPr lang="en-US" spc="-113" dirty="0">
                <a:solidFill>
                  <a:schemeClr val="accent3"/>
                </a:solidFill>
                <a:latin typeface="Segoe UI Light" pitchFamily="34" charset="0"/>
              </a:rPr>
              <a:t>Guidelines for icons</a:t>
            </a:r>
          </a:p>
          <a:p>
            <a:pPr lvl="1"/>
            <a:r>
              <a:rPr lang="en-US" dirty="0"/>
              <a:t>Choose from existing brand icons</a:t>
            </a:r>
          </a:p>
          <a:p>
            <a:pPr lvl="1"/>
            <a:r>
              <a:rPr lang="en-US" dirty="0"/>
              <a:t>Use text within the tile for descriptions when necessary</a:t>
            </a:r>
            <a:r>
              <a:rPr lang="en-US" dirty="0" smtClean="0"/>
              <a:t>.</a:t>
            </a:r>
          </a:p>
          <a:p>
            <a:pPr lvl="1"/>
            <a:endParaRPr lang="en-US" dirty="0"/>
          </a:p>
          <a:p>
            <a:r>
              <a:rPr lang="en-US" spc="-113" dirty="0">
                <a:solidFill>
                  <a:schemeClr val="accent3"/>
                </a:solidFill>
                <a:latin typeface="Segoe UI Light" pitchFamily="34" charset="0"/>
              </a:rPr>
              <a:t>If you need new icons…</a:t>
            </a:r>
          </a:p>
          <a:p>
            <a:pPr lvl="1"/>
            <a:r>
              <a:rPr lang="en-US" dirty="0"/>
              <a:t>Remember to choose simple and minimal</a:t>
            </a:r>
          </a:p>
          <a:p>
            <a:pPr lvl="1"/>
            <a:r>
              <a:rPr lang="en-US" dirty="0"/>
              <a:t>Less unnecessary detail is better</a:t>
            </a:r>
          </a:p>
          <a:p>
            <a:pPr lvl="1"/>
            <a:r>
              <a:rPr lang="en-US" dirty="0"/>
              <a:t>Use metro/transit signage as a good example of style</a:t>
            </a:r>
          </a:p>
          <a:p>
            <a:pPr lvl="1"/>
            <a:r>
              <a:rPr lang="en-US" dirty="0"/>
              <a:t>Icons should only appear in white or </a:t>
            </a:r>
            <a:r>
              <a:rPr lang="en-US" dirty="0" smtClean="0"/>
              <a:t>black</a:t>
            </a:r>
          </a:p>
          <a:p>
            <a:pPr lvl="1"/>
            <a:endParaRPr lang="en-US" dirty="0"/>
          </a:p>
        </p:txBody>
      </p:sp>
      <p:sp>
        <p:nvSpPr>
          <p:cNvPr id="13" name="Rectangle 12"/>
          <p:cNvSpPr/>
          <p:nvPr/>
        </p:nvSpPr>
        <p:spPr bwMode="auto">
          <a:xfrm>
            <a:off x="5426453" y="1338734"/>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7083682" y="1347787"/>
            <a:ext cx="1592006" cy="158432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8" name="Picture 2" descr="C:\Users\chrisw\Desktop\Cloud Services 3.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66383" y="1761010"/>
            <a:ext cx="1113613" cy="7678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676516" y="1727249"/>
            <a:ext cx="407805" cy="783297"/>
          </a:xfrm>
          <a:prstGeom prst="rect">
            <a:avLst/>
          </a:prstGeom>
        </p:spPr>
      </p:pic>
      <p:sp>
        <p:nvSpPr>
          <p:cNvPr id="1033" name="TextBox 1032"/>
          <p:cNvSpPr txBox="1"/>
          <p:nvPr/>
        </p:nvSpPr>
        <p:spPr>
          <a:xfrm>
            <a:off x="5580245" y="2653627"/>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2" name="TextBox 41"/>
          <p:cNvSpPr txBox="1"/>
          <p:nvPr/>
        </p:nvSpPr>
        <p:spPr>
          <a:xfrm>
            <a:off x="7266367" y="265098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4" name="Rectangle 13"/>
          <p:cNvSpPr/>
          <p:nvPr/>
        </p:nvSpPr>
        <p:spPr bwMode="auto">
          <a:xfrm>
            <a:off x="5426453"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7083682"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 name="Picture 4" descr="C:\Users\chrisw\Desktop\microph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31074" y="3381840"/>
            <a:ext cx="384230" cy="8001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7583501" y="3562821"/>
            <a:ext cx="642869" cy="4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5580245" y="431953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4" name="TextBox 43"/>
          <p:cNvSpPr txBox="1"/>
          <p:nvPr/>
        </p:nvSpPr>
        <p:spPr>
          <a:xfrm>
            <a:off x="7266367" y="4316899"/>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Tree>
    <p:extLst>
      <p:ext uri="{BB962C8B-B14F-4D97-AF65-F5344CB8AC3E}">
        <p14:creationId xmlns:p14="http://schemas.microsoft.com/office/powerpoint/2010/main" val="302383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1.15916E-6 -4.81481E-6 L 1.15916E-6 -0.05138 " pathEditMode="relative" rAng="0" ptsTypes="AA">
                                      <p:cBhvr>
                                        <p:cTn id="6" dur="500" fill="hold"/>
                                        <p:tgtEl>
                                          <p:spTgt spid="28"/>
                                        </p:tgtEl>
                                        <p:attrNameLst>
                                          <p:attrName>ppt_x</p:attrName>
                                          <p:attrName>ppt_y</p:attrName>
                                        </p:attrNameLst>
                                      </p:cBhvr>
                                      <p:rCtr x="0" y="-2569"/>
                                    </p:animMotion>
                                  </p:childTnLst>
                                </p:cTn>
                              </p:par>
                              <p:par>
                                <p:cTn id="7" presetID="1" presetClass="entr" presetSubtype="0" fill="hold" grpId="0" nodeType="withEffect">
                                  <p:stCondLst>
                                    <p:cond delay="500"/>
                                  </p:stCondLst>
                                  <p:childTnLst>
                                    <p:set>
                                      <p:cBhvr>
                                        <p:cTn id="8" dur="1" fill="hold">
                                          <p:stCondLst>
                                            <p:cond delay="0"/>
                                          </p:stCondLst>
                                        </p:cTn>
                                        <p:tgtEl>
                                          <p:spTgt spid="1033"/>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6667E-6 -4.54083E-6 L 4.16667E-6 0.05066 " pathEditMode="relative" rAng="0" ptsTypes="AA">
                                      <p:cBhvr>
                                        <p:cTn id="10" dur="500" spd="-100000" fill="hold"/>
                                        <p:tgtEl>
                                          <p:spTgt spid="1033"/>
                                        </p:tgtEl>
                                        <p:attrNameLst>
                                          <p:attrName>ppt_x</p:attrName>
                                          <p:attrName>ppt_y</p:attrName>
                                        </p:attrNameLst>
                                      </p:cBhvr>
                                      <p:rCtr x="0" y="2521"/>
                                    </p:animMotion>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4.58333E-6 -1.09877E-6 L -4.58333E-6 -0.04858 " pathEditMode="relative" rAng="0" ptsTypes="AA">
                                      <p:cBhvr>
                                        <p:cTn id="13" dur="500" fill="hold"/>
                                        <p:tgtEl>
                                          <p:spTgt spid="29"/>
                                        </p:tgtEl>
                                        <p:attrNameLst>
                                          <p:attrName>ppt_x</p:attrName>
                                          <p:attrName>ppt_y</p:attrName>
                                        </p:attrNameLst>
                                      </p:cBhvr>
                                      <p:rCtr x="0" y="-2429"/>
                                    </p:animMotion>
                                  </p:childTnLst>
                                </p:cTn>
                              </p:par>
                              <p:par>
                                <p:cTn id="14" presetID="1" presetClass="entr" presetSubtype="0" fill="hold" grpId="0" nodeType="withEffect">
                                  <p:stCondLst>
                                    <p:cond delay="500"/>
                                  </p:stCondLst>
                                  <p:childTnLst>
                                    <p:set>
                                      <p:cBhvr>
                                        <p:cTn id="15" dur="1" fill="hold">
                                          <p:stCondLst>
                                            <p:cond delay="0"/>
                                          </p:stCondLst>
                                        </p:cTn>
                                        <p:tgtEl>
                                          <p:spTgt spid="42"/>
                                        </p:tgtEl>
                                        <p:attrNameLst>
                                          <p:attrName>style.visibility</p:attrName>
                                        </p:attrNameLst>
                                      </p:cBhvr>
                                      <p:to>
                                        <p:strVal val="visible"/>
                                      </p:to>
                                    </p:set>
                                  </p:childTnLst>
                                </p:cTn>
                              </p:par>
                              <p:par>
                                <p:cTn id="16" presetID="42" presetClass="path" presetSubtype="0" accel="50000" decel="50000" fill="hold" grpId="1" nodeType="withEffect">
                                  <p:stCondLst>
                                    <p:cond delay="500"/>
                                  </p:stCondLst>
                                  <p:childTnLst>
                                    <p:animMotion origin="layout" path="M 4.16667E-6 -4.54083E-6 L 4.16667E-6 0.05066 " pathEditMode="relative" rAng="0" ptsTypes="AA">
                                      <p:cBhvr>
                                        <p:cTn id="17" dur="500" spd="-100000" fill="hold"/>
                                        <p:tgtEl>
                                          <p:spTgt spid="42"/>
                                        </p:tgtEl>
                                        <p:attrNameLst>
                                          <p:attrName>ppt_x</p:attrName>
                                          <p:attrName>ppt_y</p:attrName>
                                        </p:attrNameLst>
                                      </p:cBhvr>
                                      <p:rCtr x="0" y="2521"/>
                                    </p:animMotion>
                                  </p:childTnLst>
                                </p:cTn>
                              </p:par>
                            </p:childTnLst>
                          </p:cTn>
                        </p:par>
                        <p:par>
                          <p:cTn id="18" fill="hold">
                            <p:stCondLst>
                              <p:cond delay="2000"/>
                            </p:stCondLst>
                            <p:childTnLst>
                              <p:par>
                                <p:cTn id="19" presetID="64" presetClass="path" presetSubtype="0" accel="50000" decel="50000" fill="hold" nodeType="afterEffect">
                                  <p:stCondLst>
                                    <p:cond delay="0"/>
                                  </p:stCondLst>
                                  <p:childTnLst>
                                    <p:animMotion origin="layout" path="M 2.08333E-7 -4.99422E-6 L 2.08333E-7 -0.04626 " pathEditMode="relative" rAng="0" ptsTypes="AA">
                                      <p:cBhvr>
                                        <p:cTn id="20" dur="500" fill="hold"/>
                                        <p:tgtEl>
                                          <p:spTgt spid="30"/>
                                        </p:tgtEl>
                                        <p:attrNameLst>
                                          <p:attrName>ppt_x</p:attrName>
                                          <p:attrName>ppt_y</p:attrName>
                                        </p:attrNameLst>
                                      </p:cBhvr>
                                      <p:rCtr x="0" y="-2313"/>
                                    </p:animMotion>
                                  </p:childTnLst>
                                </p:cTn>
                              </p:par>
                              <p:par>
                                <p:cTn id="21" presetID="1" presetClass="entr" presetSubtype="0" fill="hold" grpId="0" nodeType="withEffect">
                                  <p:stCondLst>
                                    <p:cond delay="500"/>
                                  </p:stCondLst>
                                  <p:childTnLst>
                                    <p:set>
                                      <p:cBhvr>
                                        <p:cTn id="22" dur="1" fill="hold">
                                          <p:stCondLst>
                                            <p:cond delay="0"/>
                                          </p:stCondLst>
                                        </p:cTn>
                                        <p:tgtEl>
                                          <p:spTgt spid="43"/>
                                        </p:tgtEl>
                                        <p:attrNameLst>
                                          <p:attrName>style.visibility</p:attrName>
                                        </p:attrNameLst>
                                      </p:cBhvr>
                                      <p:to>
                                        <p:strVal val="visible"/>
                                      </p:to>
                                    </p:set>
                                  </p:childTnLst>
                                </p:cTn>
                              </p:par>
                              <p:par>
                                <p:cTn id="23" presetID="42" presetClass="path" presetSubtype="0" accel="50000" decel="50000" fill="hold" grpId="1" nodeType="withEffect">
                                  <p:stCondLst>
                                    <p:cond delay="500"/>
                                  </p:stCondLst>
                                  <p:childTnLst>
                                    <p:animMotion origin="layout" path="M 4.16667E-6 -4.54083E-6 L 4.16667E-6 0.05066 " pathEditMode="relative" rAng="0" ptsTypes="AA">
                                      <p:cBhvr>
                                        <p:cTn id="24" dur="500" spd="-100000" fill="hold"/>
                                        <p:tgtEl>
                                          <p:spTgt spid="43"/>
                                        </p:tgtEl>
                                        <p:attrNameLst>
                                          <p:attrName>ppt_x</p:attrName>
                                          <p:attrName>ppt_y</p:attrName>
                                        </p:attrNameLst>
                                      </p:cBhvr>
                                      <p:rCtr x="0" y="2521"/>
                                    </p:animMotion>
                                  </p:childTnLst>
                                </p:cTn>
                              </p:par>
                            </p:childTnLst>
                          </p:cTn>
                        </p:par>
                        <p:par>
                          <p:cTn id="25" fill="hold">
                            <p:stCondLst>
                              <p:cond delay="3000"/>
                            </p:stCondLst>
                            <p:childTnLst>
                              <p:par>
                                <p:cTn id="26" presetID="64" presetClass="path" presetSubtype="0" accel="50000" decel="50000" fill="hold" nodeType="afterEffect">
                                  <p:stCondLst>
                                    <p:cond delay="0"/>
                                  </p:stCondLst>
                                  <p:childTnLst>
                                    <p:animMotion origin="layout" path="M 1.04167E-6 -9.02151E-8 L 1.04167E-6 -0.05066 " pathEditMode="relative" rAng="0" ptsTypes="AA">
                                      <p:cBhvr>
                                        <p:cTn id="27" dur="500" fill="hold"/>
                                        <p:tgtEl>
                                          <p:spTgt spid="31"/>
                                        </p:tgtEl>
                                        <p:attrNameLst>
                                          <p:attrName>ppt_x</p:attrName>
                                          <p:attrName>ppt_y</p:attrName>
                                        </p:attrNameLst>
                                      </p:cBhvr>
                                      <p:rCtr x="0" y="-2545"/>
                                    </p:animMotion>
                                  </p:childTnLst>
                                </p:cTn>
                              </p:par>
                              <p:par>
                                <p:cTn id="28" presetID="1" presetClass="entr" presetSubtype="0" fill="hold" grpId="0" nodeType="withEffect">
                                  <p:stCondLst>
                                    <p:cond delay="500"/>
                                  </p:stCondLst>
                                  <p:childTnLst>
                                    <p:set>
                                      <p:cBhvr>
                                        <p:cTn id="29" dur="1" fill="hold">
                                          <p:stCondLst>
                                            <p:cond delay="0"/>
                                          </p:stCondLst>
                                        </p:cTn>
                                        <p:tgtEl>
                                          <p:spTgt spid="44"/>
                                        </p:tgtEl>
                                        <p:attrNameLst>
                                          <p:attrName>style.visibility</p:attrName>
                                        </p:attrNameLst>
                                      </p:cBhvr>
                                      <p:to>
                                        <p:strVal val="visible"/>
                                      </p:to>
                                    </p:set>
                                  </p:childTnLst>
                                </p:cTn>
                              </p:par>
                              <p:par>
                                <p:cTn id="30" presetID="42" presetClass="path" presetSubtype="0" accel="50000" decel="50000" fill="hold" grpId="1" nodeType="withEffect">
                                  <p:stCondLst>
                                    <p:cond delay="500"/>
                                  </p:stCondLst>
                                  <p:childTnLst>
                                    <p:animMotion origin="layout" path="M 4.16667E-6 -4.54083E-6 L 4.16667E-6 0.05066 " pathEditMode="relative" rAng="0" ptsTypes="AA">
                                      <p:cBhvr>
                                        <p:cTn id="31" dur="500" spd="-100000" fill="hold"/>
                                        <p:tgtEl>
                                          <p:spTgt spid="44"/>
                                        </p:tgtEl>
                                        <p:attrNameLst>
                                          <p:attrName>ppt_x</p:attrName>
                                          <p:attrName>ppt_y</p:attrName>
                                        </p:attrNameLst>
                                      </p:cBhvr>
                                      <p:rCtr x="0" y="2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1033" grpId="1"/>
      <p:bldP spid="42" grpId="0"/>
      <p:bldP spid="42" grpId="1"/>
      <p:bldP spid="43" grpId="0"/>
      <p:bldP spid="43" grpId="1"/>
      <p:bldP spid="44" grpId="0"/>
      <p:bldP spid="44"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Development Process</a:t>
            </a:r>
            <a:endParaRPr lang="en-US" dirty="0"/>
          </a:p>
        </p:txBody>
      </p:sp>
      <p:sp>
        <p:nvSpPr>
          <p:cNvPr id="23" name="Content Placeholder 22"/>
          <p:cNvSpPr>
            <a:spLocks noGrp="1"/>
          </p:cNvSpPr>
          <p:nvPr>
            <p:ph sz="quarter" idx="10"/>
          </p:nvPr>
        </p:nvSpPr>
        <p:spPr/>
        <p:txBody>
          <a:bodyPr>
            <a:normAutofit/>
          </a:bodyPr>
          <a:lstStyle/>
          <a:p>
            <a:r>
              <a:rPr lang="en-US" spc="-113" dirty="0" smtClean="0">
                <a:solidFill>
                  <a:schemeClr val="accent3"/>
                </a:solidFill>
                <a:latin typeface="Segoe UI Light" pitchFamily="34" charset="0"/>
              </a:rPr>
              <a:t>Market Analysis</a:t>
            </a:r>
            <a:endParaRPr lang="en-US" spc="-113" dirty="0">
              <a:solidFill>
                <a:schemeClr val="accent3"/>
              </a:solidFill>
              <a:latin typeface="Segoe UI Light" pitchFamily="34" charset="0"/>
            </a:endParaRPr>
          </a:p>
          <a:p>
            <a:pPr lvl="1"/>
            <a:r>
              <a:rPr lang="en-US" dirty="0"/>
              <a:t>Choose from existing brand icons</a:t>
            </a:r>
          </a:p>
          <a:p>
            <a:pPr lvl="1"/>
            <a:r>
              <a:rPr lang="en-US" dirty="0"/>
              <a:t>Use text within the tile for descriptions when necessary</a:t>
            </a:r>
            <a:r>
              <a:rPr lang="en-US" dirty="0" smtClean="0"/>
              <a:t>.</a:t>
            </a:r>
          </a:p>
          <a:p>
            <a:pPr lvl="1"/>
            <a:endParaRPr lang="en-US" dirty="0"/>
          </a:p>
          <a:p>
            <a:r>
              <a:rPr lang="en-US" spc="-113" dirty="0" smtClean="0">
                <a:solidFill>
                  <a:schemeClr val="accent3"/>
                </a:solidFill>
                <a:latin typeface="Segoe UI Light" pitchFamily="34" charset="0"/>
              </a:rPr>
              <a:t>Creativity/Prototyping</a:t>
            </a:r>
            <a:endParaRPr lang="en-US" spc="-113" dirty="0">
              <a:solidFill>
                <a:schemeClr val="accent3"/>
              </a:solidFill>
              <a:latin typeface="Segoe UI Light" pitchFamily="34" charset="0"/>
            </a:endParaRPr>
          </a:p>
          <a:p>
            <a:pPr lvl="1"/>
            <a:r>
              <a:rPr lang="en-US" dirty="0"/>
              <a:t>Remember to choose simple and minimal</a:t>
            </a:r>
          </a:p>
          <a:p>
            <a:pPr lvl="1"/>
            <a:r>
              <a:rPr lang="en-US" dirty="0"/>
              <a:t>Less unnecessary detail is better</a:t>
            </a:r>
          </a:p>
          <a:p>
            <a:pPr lvl="1"/>
            <a:r>
              <a:rPr lang="en-US" dirty="0"/>
              <a:t>Use metro/transit signage as a good example of style</a:t>
            </a:r>
          </a:p>
          <a:p>
            <a:pPr lvl="1"/>
            <a:r>
              <a:rPr lang="en-US" dirty="0"/>
              <a:t>Icons should only appear in white or </a:t>
            </a:r>
            <a:r>
              <a:rPr lang="en-US" dirty="0" smtClean="0"/>
              <a:t>black</a:t>
            </a:r>
          </a:p>
          <a:p>
            <a:pPr lvl="1"/>
            <a:endParaRPr lang="en-US" dirty="0"/>
          </a:p>
        </p:txBody>
      </p:sp>
      <p:sp>
        <p:nvSpPr>
          <p:cNvPr id="13" name="Rectangle 12"/>
          <p:cNvSpPr/>
          <p:nvPr/>
        </p:nvSpPr>
        <p:spPr bwMode="auto">
          <a:xfrm>
            <a:off x="5426453" y="1338734"/>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7083682" y="1347787"/>
            <a:ext cx="1592006" cy="158432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8" name="Picture 2" descr="C:\Users\chrisw\Desktop\Cloud Services 3.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66383" y="1761010"/>
            <a:ext cx="1113613" cy="7678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676516" y="1727249"/>
            <a:ext cx="407805" cy="783297"/>
          </a:xfrm>
          <a:prstGeom prst="rect">
            <a:avLst/>
          </a:prstGeom>
        </p:spPr>
      </p:pic>
      <p:sp>
        <p:nvSpPr>
          <p:cNvPr id="1033" name="TextBox 1032"/>
          <p:cNvSpPr txBox="1"/>
          <p:nvPr/>
        </p:nvSpPr>
        <p:spPr>
          <a:xfrm>
            <a:off x="5580245" y="2653627"/>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2" name="TextBox 41"/>
          <p:cNvSpPr txBox="1"/>
          <p:nvPr/>
        </p:nvSpPr>
        <p:spPr>
          <a:xfrm>
            <a:off x="7266367" y="265098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14" name="Rectangle 13"/>
          <p:cNvSpPr/>
          <p:nvPr/>
        </p:nvSpPr>
        <p:spPr bwMode="auto">
          <a:xfrm>
            <a:off x="5426453"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7083682" y="2998210"/>
            <a:ext cx="1593472" cy="1593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defTabSz="685666" fontAlgn="base">
              <a:spcBef>
                <a:spcPct val="0"/>
              </a:spcBef>
              <a:spcAft>
                <a:spcPct val="0"/>
              </a:spcAft>
            </a:pPr>
            <a:endPar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 name="Picture 4" descr="C:\Users\chrisw\Desktop\microph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31074" y="3381840"/>
            <a:ext cx="384230" cy="8001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7583501" y="3562821"/>
            <a:ext cx="642869" cy="4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5580245" y="4319538"/>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
        <p:nvSpPr>
          <p:cNvPr id="44" name="TextBox 43"/>
          <p:cNvSpPr txBox="1"/>
          <p:nvPr/>
        </p:nvSpPr>
        <p:spPr>
          <a:xfrm>
            <a:off x="7266367" y="4316899"/>
            <a:ext cx="948208" cy="215444"/>
          </a:xfrm>
          <a:prstGeom prst="rect">
            <a:avLst/>
          </a:prstGeom>
          <a:noFill/>
        </p:spPr>
        <p:txBody>
          <a:bodyPr wrap="none" lIns="0" tIns="0" rIns="0" bIns="0" rtlCol="0">
            <a:spAutoFit/>
          </a:bodyPr>
          <a:lstStyle/>
          <a:p>
            <a:r>
              <a:rPr lang="de-CH"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Icon Caption</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1.15916E-6 -4.81481E-6 L 1.15916E-6 -0.05138 " pathEditMode="relative" rAng="0" ptsTypes="AA">
                                      <p:cBhvr>
                                        <p:cTn id="6" dur="500" fill="hold"/>
                                        <p:tgtEl>
                                          <p:spTgt spid="28"/>
                                        </p:tgtEl>
                                        <p:attrNameLst>
                                          <p:attrName>ppt_x</p:attrName>
                                          <p:attrName>ppt_y</p:attrName>
                                        </p:attrNameLst>
                                      </p:cBhvr>
                                      <p:rCtr x="0" y="-2569"/>
                                    </p:animMotion>
                                  </p:childTnLst>
                                </p:cTn>
                              </p:par>
                              <p:par>
                                <p:cTn id="7" presetID="1" presetClass="entr" presetSubtype="0" fill="hold" grpId="0" nodeType="withEffect">
                                  <p:stCondLst>
                                    <p:cond delay="500"/>
                                  </p:stCondLst>
                                  <p:childTnLst>
                                    <p:set>
                                      <p:cBhvr>
                                        <p:cTn id="8" dur="1" fill="hold">
                                          <p:stCondLst>
                                            <p:cond delay="0"/>
                                          </p:stCondLst>
                                        </p:cTn>
                                        <p:tgtEl>
                                          <p:spTgt spid="1033"/>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6667E-6 -4.54083E-6 L 4.16667E-6 0.05066 " pathEditMode="relative" rAng="0" ptsTypes="AA">
                                      <p:cBhvr>
                                        <p:cTn id="10" dur="500" spd="-100000" fill="hold"/>
                                        <p:tgtEl>
                                          <p:spTgt spid="1033"/>
                                        </p:tgtEl>
                                        <p:attrNameLst>
                                          <p:attrName>ppt_x</p:attrName>
                                          <p:attrName>ppt_y</p:attrName>
                                        </p:attrNameLst>
                                      </p:cBhvr>
                                      <p:rCtr x="0" y="2521"/>
                                    </p:animMotion>
                                  </p:childTnLst>
                                </p:cTn>
                              </p:par>
                            </p:childTnLst>
                          </p:cTn>
                        </p:par>
                        <p:par>
                          <p:cTn id="11" fill="hold">
                            <p:stCondLst>
                              <p:cond delay="1000"/>
                            </p:stCondLst>
                            <p:childTnLst>
                              <p:par>
                                <p:cTn id="12" presetID="64" presetClass="path" presetSubtype="0" accel="50000" decel="50000" fill="hold" nodeType="afterEffect">
                                  <p:stCondLst>
                                    <p:cond delay="0"/>
                                  </p:stCondLst>
                                  <p:childTnLst>
                                    <p:animMotion origin="layout" path="M -4.58333E-6 -1.09877E-6 L -4.58333E-6 -0.04858 " pathEditMode="relative" rAng="0" ptsTypes="AA">
                                      <p:cBhvr>
                                        <p:cTn id="13" dur="500" fill="hold"/>
                                        <p:tgtEl>
                                          <p:spTgt spid="29"/>
                                        </p:tgtEl>
                                        <p:attrNameLst>
                                          <p:attrName>ppt_x</p:attrName>
                                          <p:attrName>ppt_y</p:attrName>
                                        </p:attrNameLst>
                                      </p:cBhvr>
                                      <p:rCtr x="0" y="-2429"/>
                                    </p:animMotion>
                                  </p:childTnLst>
                                </p:cTn>
                              </p:par>
                              <p:par>
                                <p:cTn id="14" presetID="1" presetClass="entr" presetSubtype="0" fill="hold" grpId="0" nodeType="withEffect">
                                  <p:stCondLst>
                                    <p:cond delay="500"/>
                                  </p:stCondLst>
                                  <p:childTnLst>
                                    <p:set>
                                      <p:cBhvr>
                                        <p:cTn id="15" dur="1" fill="hold">
                                          <p:stCondLst>
                                            <p:cond delay="0"/>
                                          </p:stCondLst>
                                        </p:cTn>
                                        <p:tgtEl>
                                          <p:spTgt spid="42"/>
                                        </p:tgtEl>
                                        <p:attrNameLst>
                                          <p:attrName>style.visibility</p:attrName>
                                        </p:attrNameLst>
                                      </p:cBhvr>
                                      <p:to>
                                        <p:strVal val="visible"/>
                                      </p:to>
                                    </p:set>
                                  </p:childTnLst>
                                </p:cTn>
                              </p:par>
                              <p:par>
                                <p:cTn id="16" presetID="42" presetClass="path" presetSubtype="0" accel="50000" decel="50000" fill="hold" grpId="1" nodeType="withEffect">
                                  <p:stCondLst>
                                    <p:cond delay="500"/>
                                  </p:stCondLst>
                                  <p:childTnLst>
                                    <p:animMotion origin="layout" path="M 4.16667E-6 -4.54083E-6 L 4.16667E-6 0.05066 " pathEditMode="relative" rAng="0" ptsTypes="AA">
                                      <p:cBhvr>
                                        <p:cTn id="17" dur="500" spd="-100000" fill="hold"/>
                                        <p:tgtEl>
                                          <p:spTgt spid="42"/>
                                        </p:tgtEl>
                                        <p:attrNameLst>
                                          <p:attrName>ppt_x</p:attrName>
                                          <p:attrName>ppt_y</p:attrName>
                                        </p:attrNameLst>
                                      </p:cBhvr>
                                      <p:rCtr x="0" y="2521"/>
                                    </p:animMotion>
                                  </p:childTnLst>
                                </p:cTn>
                              </p:par>
                            </p:childTnLst>
                          </p:cTn>
                        </p:par>
                        <p:par>
                          <p:cTn id="18" fill="hold">
                            <p:stCondLst>
                              <p:cond delay="2000"/>
                            </p:stCondLst>
                            <p:childTnLst>
                              <p:par>
                                <p:cTn id="19" presetID="64" presetClass="path" presetSubtype="0" accel="50000" decel="50000" fill="hold" nodeType="afterEffect">
                                  <p:stCondLst>
                                    <p:cond delay="0"/>
                                  </p:stCondLst>
                                  <p:childTnLst>
                                    <p:animMotion origin="layout" path="M 2.08333E-7 -4.99422E-6 L 2.08333E-7 -0.04626 " pathEditMode="relative" rAng="0" ptsTypes="AA">
                                      <p:cBhvr>
                                        <p:cTn id="20" dur="500" fill="hold"/>
                                        <p:tgtEl>
                                          <p:spTgt spid="30"/>
                                        </p:tgtEl>
                                        <p:attrNameLst>
                                          <p:attrName>ppt_x</p:attrName>
                                          <p:attrName>ppt_y</p:attrName>
                                        </p:attrNameLst>
                                      </p:cBhvr>
                                      <p:rCtr x="0" y="-2313"/>
                                    </p:animMotion>
                                  </p:childTnLst>
                                </p:cTn>
                              </p:par>
                              <p:par>
                                <p:cTn id="21" presetID="1" presetClass="entr" presetSubtype="0" fill="hold" grpId="0" nodeType="withEffect">
                                  <p:stCondLst>
                                    <p:cond delay="500"/>
                                  </p:stCondLst>
                                  <p:childTnLst>
                                    <p:set>
                                      <p:cBhvr>
                                        <p:cTn id="22" dur="1" fill="hold">
                                          <p:stCondLst>
                                            <p:cond delay="0"/>
                                          </p:stCondLst>
                                        </p:cTn>
                                        <p:tgtEl>
                                          <p:spTgt spid="43"/>
                                        </p:tgtEl>
                                        <p:attrNameLst>
                                          <p:attrName>style.visibility</p:attrName>
                                        </p:attrNameLst>
                                      </p:cBhvr>
                                      <p:to>
                                        <p:strVal val="visible"/>
                                      </p:to>
                                    </p:set>
                                  </p:childTnLst>
                                </p:cTn>
                              </p:par>
                              <p:par>
                                <p:cTn id="23" presetID="42" presetClass="path" presetSubtype="0" accel="50000" decel="50000" fill="hold" grpId="1" nodeType="withEffect">
                                  <p:stCondLst>
                                    <p:cond delay="500"/>
                                  </p:stCondLst>
                                  <p:childTnLst>
                                    <p:animMotion origin="layout" path="M 4.16667E-6 -4.54083E-6 L 4.16667E-6 0.05066 " pathEditMode="relative" rAng="0" ptsTypes="AA">
                                      <p:cBhvr>
                                        <p:cTn id="24" dur="500" spd="-100000" fill="hold"/>
                                        <p:tgtEl>
                                          <p:spTgt spid="43"/>
                                        </p:tgtEl>
                                        <p:attrNameLst>
                                          <p:attrName>ppt_x</p:attrName>
                                          <p:attrName>ppt_y</p:attrName>
                                        </p:attrNameLst>
                                      </p:cBhvr>
                                      <p:rCtr x="0" y="2521"/>
                                    </p:animMotion>
                                  </p:childTnLst>
                                </p:cTn>
                              </p:par>
                            </p:childTnLst>
                          </p:cTn>
                        </p:par>
                        <p:par>
                          <p:cTn id="25" fill="hold">
                            <p:stCondLst>
                              <p:cond delay="3000"/>
                            </p:stCondLst>
                            <p:childTnLst>
                              <p:par>
                                <p:cTn id="26" presetID="64" presetClass="path" presetSubtype="0" accel="50000" decel="50000" fill="hold" nodeType="afterEffect">
                                  <p:stCondLst>
                                    <p:cond delay="0"/>
                                  </p:stCondLst>
                                  <p:childTnLst>
                                    <p:animMotion origin="layout" path="M 1.04167E-6 -9.02151E-8 L 1.04167E-6 -0.05066 " pathEditMode="relative" rAng="0" ptsTypes="AA">
                                      <p:cBhvr>
                                        <p:cTn id="27" dur="500" fill="hold"/>
                                        <p:tgtEl>
                                          <p:spTgt spid="31"/>
                                        </p:tgtEl>
                                        <p:attrNameLst>
                                          <p:attrName>ppt_x</p:attrName>
                                          <p:attrName>ppt_y</p:attrName>
                                        </p:attrNameLst>
                                      </p:cBhvr>
                                      <p:rCtr x="0" y="-2545"/>
                                    </p:animMotion>
                                  </p:childTnLst>
                                </p:cTn>
                              </p:par>
                              <p:par>
                                <p:cTn id="28" presetID="1" presetClass="entr" presetSubtype="0" fill="hold" grpId="0" nodeType="withEffect">
                                  <p:stCondLst>
                                    <p:cond delay="500"/>
                                  </p:stCondLst>
                                  <p:childTnLst>
                                    <p:set>
                                      <p:cBhvr>
                                        <p:cTn id="29" dur="1" fill="hold">
                                          <p:stCondLst>
                                            <p:cond delay="0"/>
                                          </p:stCondLst>
                                        </p:cTn>
                                        <p:tgtEl>
                                          <p:spTgt spid="44"/>
                                        </p:tgtEl>
                                        <p:attrNameLst>
                                          <p:attrName>style.visibility</p:attrName>
                                        </p:attrNameLst>
                                      </p:cBhvr>
                                      <p:to>
                                        <p:strVal val="visible"/>
                                      </p:to>
                                    </p:set>
                                  </p:childTnLst>
                                </p:cTn>
                              </p:par>
                              <p:par>
                                <p:cTn id="30" presetID="42" presetClass="path" presetSubtype="0" accel="50000" decel="50000" fill="hold" grpId="1" nodeType="withEffect">
                                  <p:stCondLst>
                                    <p:cond delay="500"/>
                                  </p:stCondLst>
                                  <p:childTnLst>
                                    <p:animMotion origin="layout" path="M 4.16667E-6 -4.54083E-6 L 4.16667E-6 0.05066 " pathEditMode="relative" rAng="0" ptsTypes="AA">
                                      <p:cBhvr>
                                        <p:cTn id="31" dur="500" spd="-100000" fill="hold"/>
                                        <p:tgtEl>
                                          <p:spTgt spid="44"/>
                                        </p:tgtEl>
                                        <p:attrNameLst>
                                          <p:attrName>ppt_x</p:attrName>
                                          <p:attrName>ppt_y</p:attrName>
                                        </p:attrNameLst>
                                      </p:cBhvr>
                                      <p:rCtr x="0" y="2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1033" grpId="1"/>
      <p:bldP spid="42" grpId="0"/>
      <p:bldP spid="42" grpId="1"/>
      <p:bldP spid="43" grpId="0"/>
      <p:bldP spid="43" grpId="1"/>
      <p:bldP spid="44" grpId="0"/>
      <p:bldP spid="44"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2823986" y="2171700"/>
            <a:ext cx="3515281" cy="591068"/>
          </a:xfrm>
          <a:prstGeom prst="rect">
            <a:avLst/>
          </a:prstGeom>
          <a:noFill/>
          <a:ln>
            <a:noFill/>
          </a:ln>
        </p:spPr>
      </p:pic>
      <p:sp>
        <p:nvSpPr>
          <p:cNvPr id="5" name="Text Box 3"/>
          <p:cNvSpPr txBox="1">
            <a:spLocks noChangeArrowheads="1"/>
          </p:cNvSpPr>
          <p:nvPr/>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2012 Microsoft 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34077539"/>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2121267"/>
            <a:ext cx="11034445" cy="2387600"/>
          </a:xfrm>
        </p:spPr>
        <p:txBody>
          <a:bodyPr>
            <a:noAutofit/>
          </a:bodyPr>
          <a:lstStyle/>
          <a:p>
            <a:pPr algn="l"/>
            <a:r>
              <a:rPr lang="en-US" sz="9600" smtClean="0">
                <a:solidFill>
                  <a:schemeClr val="bg1"/>
                </a:solidFill>
              </a:rPr>
              <a:t>The Cloud for Modern Business</a:t>
            </a:r>
            <a:endParaRPr lang="en-US" sz="9600" dirty="0">
              <a:solidFill>
                <a:schemeClr val="bg1"/>
              </a:solidFill>
            </a:endParaRPr>
          </a:p>
        </p:txBody>
      </p:sp>
      <p:sp>
        <p:nvSpPr>
          <p:cNvPr id="3" name="Subtitle 2"/>
          <p:cNvSpPr>
            <a:spLocks noGrp="1"/>
          </p:cNvSpPr>
          <p:nvPr>
            <p:ph type="subTitle" idx="1"/>
          </p:nvPr>
        </p:nvSpPr>
        <p:spPr>
          <a:xfrm>
            <a:off x="606175" y="4740418"/>
            <a:ext cx="11034445" cy="1655762"/>
          </a:xfrm>
        </p:spPr>
        <p:txBody>
          <a:bodyPr>
            <a:normAutofit lnSpcReduction="10000"/>
          </a:bodyPr>
          <a:lstStyle/>
          <a:p>
            <a:pPr algn="l"/>
            <a:r>
              <a:rPr lang="en-US" sz="4400" dirty="0" smtClean="0">
                <a:solidFill>
                  <a:srgbClr val="00B0F0"/>
                </a:solidFill>
                <a:latin typeface="+mj-lt"/>
              </a:rPr>
              <a:t>Scott Guthrie</a:t>
            </a:r>
          </a:p>
          <a:p>
            <a:r>
              <a:rPr lang="en-US" sz="2800" dirty="0" smtClean="0">
                <a:solidFill>
                  <a:schemeClr val="bg1"/>
                </a:solidFill>
                <a:latin typeface="+mj-lt"/>
              </a:rPr>
              <a:t>Executive Vice President</a:t>
            </a:r>
          </a:p>
          <a:p>
            <a:r>
              <a:rPr lang="en-US" sz="2800" dirty="0" smtClean="0">
                <a:solidFill>
                  <a:schemeClr val="bg1"/>
                </a:solidFill>
                <a:latin typeface="+mj-lt"/>
              </a:rPr>
              <a:t>Cloud + Enterprise</a:t>
            </a:r>
            <a:endParaRPr lang="en-US" sz="2800" dirty="0">
              <a:solidFill>
                <a:schemeClr val="bg1"/>
              </a:solidFill>
              <a:latin typeface="+mj-lt"/>
            </a:endParaRPr>
          </a:p>
          <a:p>
            <a:pPr algn="l"/>
            <a:endParaRPr lang="en-US" sz="3200" dirty="0" smtClean="0">
              <a:solidFill>
                <a:srgbClr val="92D050"/>
              </a:solidFill>
            </a:endParaRPr>
          </a:p>
        </p:txBody>
      </p:sp>
    </p:spTree>
    <p:extLst>
      <p:ext uri="{BB962C8B-B14F-4D97-AF65-F5344CB8AC3E}">
        <p14:creationId xmlns:p14="http://schemas.microsoft.com/office/powerpoint/2010/main" val="244488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ASS 2011_SpeakerTemplateDark">
  <a:themeElements>
    <a:clrScheme name="PASS SUMMIT 2012 1">
      <a:dk1>
        <a:sysClr val="windowText" lastClr="000000"/>
      </a:dk1>
      <a:lt1>
        <a:sysClr val="window" lastClr="FFFFFF"/>
      </a:lt1>
      <a:dk2>
        <a:srgbClr val="2B5377"/>
      </a:dk2>
      <a:lt2>
        <a:srgbClr val="EEECE1"/>
      </a:lt2>
      <a:accent1>
        <a:srgbClr val="FA761C"/>
      </a:accent1>
      <a:accent2>
        <a:srgbClr val="C00000"/>
      </a:accent2>
      <a:accent3>
        <a:srgbClr val="007891"/>
      </a:accent3>
      <a:accent4>
        <a:srgbClr val="FFC805"/>
      </a:accent4>
      <a:accent5>
        <a:srgbClr val="296A8E"/>
      </a:accent5>
      <a:accent6>
        <a:srgbClr val="72BA30"/>
      </a:accent6>
      <a:hlink>
        <a:srgbClr val="FA761C"/>
      </a:hlink>
      <a:folHlink>
        <a:srgbClr val="FA761C"/>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1.xml><?xml version="1.0" encoding="utf-8"?>
<a:theme xmlns:a="http://schemas.openxmlformats.org/drawingml/2006/main" name="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udio Template.pptx [Read-Only]" id="{BE5D3F49-C91F-46DE-8D63-0DF891756025}" vid="{C1A19B8C-F230-47F0-9D7C-19FF934DB520}"/>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1_SpeakerTemplateDark">
  <a:themeElements>
    <a:clrScheme name="PASS SUMMIT 2012 1">
      <a:dk1>
        <a:sysClr val="windowText" lastClr="000000"/>
      </a:dk1>
      <a:lt1>
        <a:sysClr val="window" lastClr="FFFFFF"/>
      </a:lt1>
      <a:dk2>
        <a:srgbClr val="2B5377"/>
      </a:dk2>
      <a:lt2>
        <a:srgbClr val="EEECE1"/>
      </a:lt2>
      <a:accent1>
        <a:srgbClr val="FA761C"/>
      </a:accent1>
      <a:accent2>
        <a:srgbClr val="C00000"/>
      </a:accent2>
      <a:accent3>
        <a:srgbClr val="007891"/>
      </a:accent3>
      <a:accent4>
        <a:srgbClr val="FFC805"/>
      </a:accent4>
      <a:accent5>
        <a:srgbClr val="296A8E"/>
      </a:accent5>
      <a:accent6>
        <a:srgbClr val="72BA30"/>
      </a:accent6>
      <a:hlink>
        <a:srgbClr val="FA761C"/>
      </a:hlink>
      <a:folHlink>
        <a:srgbClr val="FA761C"/>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Metro Brand Template">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2356</TotalTime>
  <Words>1599</Words>
  <Application>Microsoft Office PowerPoint</Application>
  <PresentationFormat>Presentación en pantalla (16:9)</PresentationFormat>
  <Paragraphs>347</Paragraphs>
  <Slides>31</Slides>
  <Notes>9</Notes>
  <HiddenSlides>0</HiddenSlides>
  <MMClips>0</MMClips>
  <ScaleCrop>false</ScaleCrop>
  <HeadingPairs>
    <vt:vector size="4" baseType="variant">
      <vt:variant>
        <vt:lpstr>Tema</vt:lpstr>
      </vt:variant>
      <vt:variant>
        <vt:i4>2</vt:i4>
      </vt:variant>
      <vt:variant>
        <vt:lpstr>Títulos de diapositiva</vt:lpstr>
      </vt:variant>
      <vt:variant>
        <vt:i4>31</vt:i4>
      </vt:variant>
    </vt:vector>
  </HeadingPairs>
  <TitlesOfParts>
    <vt:vector size="33" baseType="lpstr">
      <vt:lpstr>PASS 2011_SpeakerTemplateDark</vt:lpstr>
      <vt:lpstr>1_PASS 2011_SpeakerTemplateDark</vt:lpstr>
      <vt:lpstr>Relational and Non-Relational  Data Living in Peace and Harmony </vt:lpstr>
      <vt:lpstr>Please silence  cell phones</vt:lpstr>
      <vt:lpstr> Agenda </vt:lpstr>
      <vt:lpstr>Presentación de PowerPoint</vt:lpstr>
      <vt:lpstr>SQL Server PDW Appliance</vt:lpstr>
      <vt:lpstr>Query Processing in SQL PDW (in a nutshell) </vt:lpstr>
      <vt:lpstr> New World of Big Data </vt:lpstr>
      <vt:lpstr>Project Polybase </vt:lpstr>
      <vt:lpstr>Presentación de PowerPoint</vt:lpstr>
      <vt:lpstr>Polybase – Enhancing PDW query engine</vt:lpstr>
      <vt:lpstr>External Tables</vt:lpstr>
      <vt:lpstr>Format Options</vt:lpstr>
      <vt:lpstr>HDFS Bridge</vt:lpstr>
      <vt:lpstr>Underneath External Tables – HDFS bridge</vt:lpstr>
      <vt:lpstr>Summary – External Tables in PDW Query Lifecycle</vt:lpstr>
      <vt:lpstr>Presentación de PowerPoint</vt:lpstr>
      <vt:lpstr>Querying non-relational data via T-SQL</vt:lpstr>
      <vt:lpstr>Querying non-relational data – HFDS bridge </vt:lpstr>
      <vt:lpstr>Summary – Querying External Tables</vt:lpstr>
      <vt:lpstr>Presentación de PowerPoint</vt:lpstr>
      <vt:lpstr>CTAS - Parallel data import from HDFS into PDW V2</vt:lpstr>
      <vt:lpstr>CETAS - Parallel data export from PDW into HDFS</vt:lpstr>
      <vt:lpstr>Functional Behavior – Export (CETAS)</vt:lpstr>
      <vt:lpstr>Round-Tripping via CETAS</vt:lpstr>
      <vt:lpstr>Presentación de PowerPoint</vt:lpstr>
      <vt:lpstr>Enabling Polybase functionality</vt:lpstr>
      <vt:lpstr>Presentación de PowerPoint</vt:lpstr>
      <vt:lpstr>Polybase features in SQL Server PDW 2012</vt:lpstr>
      <vt:lpstr>Related PASS Sessions &amp; References</vt:lpstr>
      <vt:lpstr>Win a Microsoft Surface Pro! </vt:lpstr>
      <vt:lpstr>Thank you!</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raquel</dc:creator>
  <cp:lastModifiedBy>Albert Juhé</cp:lastModifiedBy>
  <cp:revision>145</cp:revision>
  <dcterms:created xsi:type="dcterms:W3CDTF">2012-12-14T19:24:59Z</dcterms:created>
  <dcterms:modified xsi:type="dcterms:W3CDTF">2016-06-17T06:59:48Z</dcterms:modified>
</cp:coreProperties>
</file>